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84" r:id="rId2"/>
    <p:sldId id="514" r:id="rId3"/>
    <p:sldId id="549" r:id="rId4"/>
    <p:sldId id="545" r:id="rId5"/>
    <p:sldId id="546" r:id="rId6"/>
    <p:sldId id="547" r:id="rId7"/>
    <p:sldId id="588" r:id="rId8"/>
    <p:sldId id="589" r:id="rId9"/>
    <p:sldId id="548" r:id="rId10"/>
    <p:sldId id="499" r:id="rId11"/>
    <p:sldId id="550" r:id="rId12"/>
    <p:sldId id="551" r:id="rId13"/>
    <p:sldId id="521" r:id="rId14"/>
    <p:sldId id="515" r:id="rId15"/>
    <p:sldId id="605" r:id="rId16"/>
    <p:sldId id="599" r:id="rId17"/>
    <p:sldId id="552" r:id="rId18"/>
    <p:sldId id="597" r:id="rId19"/>
    <p:sldId id="578" r:id="rId20"/>
    <p:sldId id="577" r:id="rId21"/>
    <p:sldId id="576" r:id="rId22"/>
    <p:sldId id="585" r:id="rId23"/>
    <p:sldId id="590" r:id="rId24"/>
    <p:sldId id="554" r:id="rId25"/>
    <p:sldId id="555" r:id="rId26"/>
    <p:sldId id="556" r:id="rId27"/>
    <p:sldId id="557" r:id="rId28"/>
    <p:sldId id="558" r:id="rId29"/>
    <p:sldId id="587" r:id="rId30"/>
    <p:sldId id="586" r:id="rId31"/>
    <p:sldId id="600" r:id="rId32"/>
    <p:sldId id="601" r:id="rId33"/>
    <p:sldId id="559" r:id="rId34"/>
    <p:sldId id="591" r:id="rId35"/>
    <p:sldId id="592" r:id="rId36"/>
    <p:sldId id="593" r:id="rId37"/>
    <p:sldId id="560" r:id="rId38"/>
    <p:sldId id="598" r:id="rId39"/>
    <p:sldId id="594" r:id="rId40"/>
    <p:sldId id="595" r:id="rId41"/>
    <p:sldId id="574" r:id="rId42"/>
    <p:sldId id="584" r:id="rId43"/>
    <p:sldId id="583" r:id="rId44"/>
    <p:sldId id="596" r:id="rId45"/>
    <p:sldId id="581" r:id="rId46"/>
    <p:sldId id="582" r:id="rId47"/>
    <p:sldId id="571" r:id="rId48"/>
    <p:sldId id="602" r:id="rId49"/>
    <p:sldId id="604" r:id="rId50"/>
    <p:sldId id="603" r:id="rId51"/>
    <p:sldId id="516" r:id="rId52"/>
  </p:sldIdLst>
  <p:sldSz cx="9144000" cy="6858000" type="screen4x3"/>
  <p:notesSz cx="6858000" cy="9144000"/>
  <p:defaultTextStyle>
    <a:defPPr>
      <a:defRPr lang="nl-NL"/>
    </a:defPPr>
    <a:lvl1pPr marL="0" algn="l" defTabSz="913884" rtl="0" eaLnBrk="1" latinLnBrk="0" hangingPunct="1">
      <a:defRPr sz="1800" kern="1200">
        <a:solidFill>
          <a:schemeClr val="tx1"/>
        </a:solidFill>
        <a:latin typeface="+mn-lt"/>
        <a:ea typeface="+mn-ea"/>
        <a:cs typeface="+mn-cs"/>
      </a:defRPr>
    </a:lvl1pPr>
    <a:lvl2pPr marL="456942" algn="l" defTabSz="913884" rtl="0" eaLnBrk="1" latinLnBrk="0" hangingPunct="1">
      <a:defRPr sz="1800" kern="1200">
        <a:solidFill>
          <a:schemeClr val="tx1"/>
        </a:solidFill>
        <a:latin typeface="+mn-lt"/>
        <a:ea typeface="+mn-ea"/>
        <a:cs typeface="+mn-cs"/>
      </a:defRPr>
    </a:lvl2pPr>
    <a:lvl3pPr marL="913884" algn="l" defTabSz="913884" rtl="0" eaLnBrk="1" latinLnBrk="0" hangingPunct="1">
      <a:defRPr sz="1800" kern="1200">
        <a:solidFill>
          <a:schemeClr val="tx1"/>
        </a:solidFill>
        <a:latin typeface="+mn-lt"/>
        <a:ea typeface="+mn-ea"/>
        <a:cs typeface="+mn-cs"/>
      </a:defRPr>
    </a:lvl3pPr>
    <a:lvl4pPr marL="1370826" algn="l" defTabSz="913884" rtl="0" eaLnBrk="1" latinLnBrk="0" hangingPunct="1">
      <a:defRPr sz="1800" kern="1200">
        <a:solidFill>
          <a:schemeClr val="tx1"/>
        </a:solidFill>
        <a:latin typeface="+mn-lt"/>
        <a:ea typeface="+mn-ea"/>
        <a:cs typeface="+mn-cs"/>
      </a:defRPr>
    </a:lvl4pPr>
    <a:lvl5pPr marL="1827769" algn="l" defTabSz="913884" rtl="0" eaLnBrk="1" latinLnBrk="0" hangingPunct="1">
      <a:defRPr sz="1800" kern="1200">
        <a:solidFill>
          <a:schemeClr val="tx1"/>
        </a:solidFill>
        <a:latin typeface="+mn-lt"/>
        <a:ea typeface="+mn-ea"/>
        <a:cs typeface="+mn-cs"/>
      </a:defRPr>
    </a:lvl5pPr>
    <a:lvl6pPr marL="2284711" algn="l" defTabSz="913884" rtl="0" eaLnBrk="1" latinLnBrk="0" hangingPunct="1">
      <a:defRPr sz="1800" kern="1200">
        <a:solidFill>
          <a:schemeClr val="tx1"/>
        </a:solidFill>
        <a:latin typeface="+mn-lt"/>
        <a:ea typeface="+mn-ea"/>
        <a:cs typeface="+mn-cs"/>
      </a:defRPr>
    </a:lvl6pPr>
    <a:lvl7pPr marL="2741654" algn="l" defTabSz="913884" rtl="0" eaLnBrk="1" latinLnBrk="0" hangingPunct="1">
      <a:defRPr sz="1800" kern="1200">
        <a:solidFill>
          <a:schemeClr val="tx1"/>
        </a:solidFill>
        <a:latin typeface="+mn-lt"/>
        <a:ea typeface="+mn-ea"/>
        <a:cs typeface="+mn-cs"/>
      </a:defRPr>
    </a:lvl7pPr>
    <a:lvl8pPr marL="3198596" algn="l" defTabSz="913884" rtl="0" eaLnBrk="1" latinLnBrk="0" hangingPunct="1">
      <a:defRPr sz="1800" kern="1200">
        <a:solidFill>
          <a:schemeClr val="tx1"/>
        </a:solidFill>
        <a:latin typeface="+mn-lt"/>
        <a:ea typeface="+mn-ea"/>
        <a:cs typeface="+mn-cs"/>
      </a:defRPr>
    </a:lvl8pPr>
    <a:lvl9pPr marL="3655538" algn="l" defTabSz="9138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3">
          <p15:clr>
            <a:srgbClr val="A4A3A4"/>
          </p15:clr>
        </p15:guide>
        <p15:guide id="2" pos="3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8384" autoAdjust="0"/>
  </p:normalViewPr>
  <p:slideViewPr>
    <p:cSldViewPr>
      <p:cViewPr varScale="1">
        <p:scale>
          <a:sx n="100" d="100"/>
          <a:sy n="100" d="100"/>
        </p:scale>
        <p:origin x="228" y="78"/>
      </p:cViewPr>
      <p:guideLst>
        <p:guide orient="horz" pos="933"/>
        <p:guide pos="38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umcfs037\LONGuser$\Z463167\Noortje%20Koolen\Congressen\CAHAG%202017\PAMklass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erkmap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erkmap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erkmap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Werkmap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erkm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latin typeface="Arial" pitchFamily="34" charset="0"/>
                <a:cs typeface="Arial" pitchFamily="34" charset="0"/>
              </a:defRPr>
            </a:pPr>
            <a:r>
              <a:rPr lang="en-US" sz="3200" dirty="0">
                <a:latin typeface="Arial" pitchFamily="34" charset="0"/>
                <a:cs typeface="Arial" pitchFamily="34" charset="0"/>
              </a:rPr>
              <a:t>Asthma patients (n=124)</a:t>
            </a:r>
          </a:p>
        </c:rich>
      </c:tx>
      <c:overlay val="0"/>
    </c:title>
    <c:autoTitleDeleted val="0"/>
    <c:plotArea>
      <c:layout/>
      <c:barChart>
        <c:barDir val="col"/>
        <c:grouping val="clustered"/>
        <c:varyColors val="0"/>
        <c:ser>
          <c:idx val="0"/>
          <c:order val="0"/>
          <c:tx>
            <c:strRef>
              <c:f>'Nieuwe berekening Asthma'!$C$1</c:f>
              <c:strCache>
                <c:ptCount val="1"/>
                <c:pt idx="0">
                  <c:v>% Subjects</c:v>
                </c:pt>
              </c:strCache>
            </c:strRef>
          </c:tx>
          <c:spPr>
            <a:solidFill>
              <a:schemeClr val="bg1">
                <a:lumMod val="85000"/>
              </a:schemeClr>
            </a:solidFill>
          </c:spPr>
          <c:invertIfNegative val="0"/>
          <c:dPt>
            <c:idx val="0"/>
            <c:invertIfNegative val="0"/>
            <c:bubble3D val="0"/>
            <c:spPr>
              <a:solidFill>
                <a:srgbClr val="A29DB9"/>
              </a:solidFill>
            </c:spPr>
            <c:extLst>
              <c:ext xmlns:c16="http://schemas.microsoft.com/office/drawing/2014/chart" uri="{C3380CC4-5D6E-409C-BE32-E72D297353CC}">
                <c16:uniqueId val="{00000000-3B3E-4CAA-BD9E-508B2FE28A81}"/>
              </c:ext>
            </c:extLst>
          </c:dPt>
          <c:dPt>
            <c:idx val="1"/>
            <c:invertIfNegative val="0"/>
            <c:bubble3D val="0"/>
            <c:spPr>
              <a:solidFill>
                <a:srgbClr val="C00000"/>
              </a:solidFill>
            </c:spPr>
            <c:extLst>
              <c:ext xmlns:c16="http://schemas.microsoft.com/office/drawing/2014/chart" uri="{C3380CC4-5D6E-409C-BE32-E72D297353CC}">
                <c16:uniqueId val="{00000001-3B3E-4CAA-BD9E-508B2FE28A81}"/>
              </c:ext>
            </c:extLst>
          </c:dPt>
          <c:dPt>
            <c:idx val="2"/>
            <c:invertIfNegative val="0"/>
            <c:bubble3D val="0"/>
            <c:spPr>
              <a:solidFill>
                <a:srgbClr val="00B050"/>
              </a:solidFill>
            </c:spPr>
            <c:extLst>
              <c:ext xmlns:c16="http://schemas.microsoft.com/office/drawing/2014/chart" uri="{C3380CC4-5D6E-409C-BE32-E72D297353CC}">
                <c16:uniqueId val="{00000002-3B3E-4CAA-BD9E-508B2FE28A81}"/>
              </c:ext>
            </c:extLst>
          </c:dPt>
          <c:dPt>
            <c:idx val="3"/>
            <c:invertIfNegative val="0"/>
            <c:bubble3D val="0"/>
            <c:spPr>
              <a:solidFill>
                <a:srgbClr val="FEDF22"/>
              </a:solidFill>
            </c:spPr>
            <c:extLst>
              <c:ext xmlns:c16="http://schemas.microsoft.com/office/drawing/2014/chart" uri="{C3380CC4-5D6E-409C-BE32-E72D297353CC}">
                <c16:uniqueId val="{00000003-3B3E-4CAA-BD9E-508B2FE28A81}"/>
              </c:ext>
            </c:extLst>
          </c:dPt>
          <c:dLbls>
            <c:delete val="1"/>
          </c:dLbls>
          <c:cat>
            <c:multiLvlStrRef>
              <c:f>'Nieuwe berekening Asthma'!$A$2:$B$5</c:f>
              <c:multiLvlStrCache>
                <c:ptCount val="4"/>
                <c:lvl>
                  <c:pt idx="0">
                    <c:v>Level 1</c:v>
                  </c:pt>
                  <c:pt idx="1">
                    <c:v>Level 2</c:v>
                  </c:pt>
                  <c:pt idx="2">
                    <c:v>Level 3</c:v>
                  </c:pt>
                  <c:pt idx="3">
                    <c:v>Level 4</c:v>
                  </c:pt>
                </c:lvl>
                <c:lvl>
                  <c:pt idx="0">
                    <c:v>PAM</c:v>
                  </c:pt>
                </c:lvl>
              </c:multiLvlStrCache>
            </c:multiLvlStrRef>
          </c:cat>
          <c:val>
            <c:numRef>
              <c:f>'Nieuwe berekening Asthma'!$C$2:$C$5</c:f>
              <c:numCache>
                <c:formatCode>General</c:formatCode>
                <c:ptCount val="4"/>
                <c:pt idx="0">
                  <c:v>36.4</c:v>
                </c:pt>
                <c:pt idx="1">
                  <c:v>19.3</c:v>
                </c:pt>
                <c:pt idx="2">
                  <c:v>38.700000000000003</c:v>
                </c:pt>
                <c:pt idx="3">
                  <c:v>5.6</c:v>
                </c:pt>
              </c:numCache>
            </c:numRef>
          </c:val>
          <c:extLst>
            <c:ext xmlns:c16="http://schemas.microsoft.com/office/drawing/2014/chart" uri="{C3380CC4-5D6E-409C-BE32-E72D297353CC}">
              <c16:uniqueId val="{00000004-3B3E-4CAA-BD9E-508B2FE28A81}"/>
            </c:ext>
          </c:extLst>
        </c:ser>
        <c:dLbls>
          <c:showLegendKey val="0"/>
          <c:showVal val="1"/>
          <c:showCatName val="0"/>
          <c:showSerName val="0"/>
          <c:showPercent val="0"/>
          <c:showBubbleSize val="0"/>
        </c:dLbls>
        <c:gapWidth val="150"/>
        <c:axId val="77240192"/>
        <c:axId val="77241728"/>
      </c:barChart>
      <c:catAx>
        <c:axId val="77240192"/>
        <c:scaling>
          <c:orientation val="minMax"/>
        </c:scaling>
        <c:delete val="0"/>
        <c:axPos val="b"/>
        <c:numFmt formatCode="General" sourceLinked="0"/>
        <c:majorTickMark val="none"/>
        <c:minorTickMark val="none"/>
        <c:tickLblPos val="nextTo"/>
        <c:txPr>
          <a:bodyPr/>
          <a:lstStyle/>
          <a:p>
            <a:pPr>
              <a:defRPr sz="3200">
                <a:latin typeface="Arial" pitchFamily="34" charset="0"/>
                <a:cs typeface="Arial" pitchFamily="34" charset="0"/>
              </a:defRPr>
            </a:pPr>
            <a:endParaRPr lang="nl-NL"/>
          </a:p>
        </c:txPr>
        <c:crossAx val="77241728"/>
        <c:crosses val="autoZero"/>
        <c:auto val="1"/>
        <c:lblAlgn val="ctr"/>
        <c:lblOffset val="100"/>
        <c:noMultiLvlLbl val="0"/>
      </c:catAx>
      <c:valAx>
        <c:axId val="77241728"/>
        <c:scaling>
          <c:orientation val="minMax"/>
        </c:scaling>
        <c:delete val="0"/>
        <c:axPos val="l"/>
        <c:majorGridlines/>
        <c:title>
          <c:tx>
            <c:rich>
              <a:bodyPr/>
              <a:lstStyle/>
              <a:p>
                <a:pPr>
                  <a:defRPr sz="3200">
                    <a:latin typeface="Arial" pitchFamily="34" charset="0"/>
                    <a:cs typeface="Arial" pitchFamily="34" charset="0"/>
                  </a:defRPr>
                </a:pPr>
                <a:r>
                  <a:rPr lang="nl-NL" sz="3200">
                    <a:latin typeface="Arial" pitchFamily="34" charset="0"/>
                    <a:cs typeface="Arial" pitchFamily="34" charset="0"/>
                  </a:rPr>
                  <a:t>Percentage</a:t>
                </a:r>
              </a:p>
            </c:rich>
          </c:tx>
          <c:overlay val="0"/>
        </c:title>
        <c:numFmt formatCode="General" sourceLinked="1"/>
        <c:majorTickMark val="none"/>
        <c:minorTickMark val="none"/>
        <c:tickLblPos val="nextTo"/>
        <c:txPr>
          <a:bodyPr/>
          <a:lstStyle/>
          <a:p>
            <a:pPr>
              <a:defRPr sz="3200">
                <a:latin typeface="Arial" pitchFamily="34" charset="0"/>
                <a:cs typeface="Arial" pitchFamily="34" charset="0"/>
              </a:defRPr>
            </a:pPr>
            <a:endParaRPr lang="nl-NL"/>
          </a:p>
        </c:txPr>
        <c:crossAx val="772401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[Werkmap1]Blad1!$A$1</c:f>
              <c:strCache>
                <c:ptCount val="1"/>
                <c:pt idx="0">
                  <c:v>C</c:v>
                </c:pt>
              </c:strCache>
            </c:strRef>
          </c:tx>
          <c:spPr>
            <a:solidFill>
              <a:srgbClr val="008000"/>
            </a:solidFill>
          </c:spPr>
          <c:invertIfNegative val="0"/>
          <c:val>
            <c:numRef>
              <c:f>[Werkmap1]Blad1!$B$1:$D$1</c:f>
              <c:numCache>
                <c:formatCode>General</c:formatCode>
                <c:ptCount val="3"/>
                <c:pt idx="0" formatCode="0">
                  <c:v>20</c:v>
                </c:pt>
              </c:numCache>
            </c:numRef>
          </c:val>
          <c:extLst>
            <c:ext xmlns:c16="http://schemas.microsoft.com/office/drawing/2014/chart" uri="{C3380CC4-5D6E-409C-BE32-E72D297353CC}">
              <c16:uniqueId val="{00000000-D1A9-43A4-A734-1FB7617FAEFE}"/>
            </c:ext>
          </c:extLst>
        </c:ser>
        <c:ser>
          <c:idx val="1"/>
          <c:order val="1"/>
          <c:tx>
            <c:strRef>
              <c:f>[Werkmap1]Blad1!$A$2</c:f>
              <c:strCache>
                <c:ptCount val="1"/>
                <c:pt idx="0">
                  <c:v>PC</c:v>
                </c:pt>
              </c:strCache>
            </c:strRef>
          </c:tx>
          <c:spPr>
            <a:solidFill>
              <a:srgbClr val="FF6600"/>
            </a:solidFill>
          </c:spPr>
          <c:invertIfNegative val="0"/>
          <c:val>
            <c:numRef>
              <c:f>[Werkmap1]Blad1!$B$2:$D$2</c:f>
              <c:numCache>
                <c:formatCode>General</c:formatCode>
                <c:ptCount val="3"/>
                <c:pt idx="1">
                  <c:v>25</c:v>
                </c:pt>
              </c:numCache>
            </c:numRef>
          </c:val>
          <c:extLst>
            <c:ext xmlns:c16="http://schemas.microsoft.com/office/drawing/2014/chart" uri="{C3380CC4-5D6E-409C-BE32-E72D297353CC}">
              <c16:uniqueId val="{00000001-D1A9-43A4-A734-1FB7617FAEFE}"/>
            </c:ext>
          </c:extLst>
        </c:ser>
        <c:ser>
          <c:idx val="2"/>
          <c:order val="2"/>
          <c:tx>
            <c:strRef>
              <c:f>[Werkmap1]Blad1!$A$3</c:f>
              <c:strCache>
                <c:ptCount val="1"/>
                <c:pt idx="0">
                  <c:v>U</c:v>
                </c:pt>
              </c:strCache>
            </c:strRef>
          </c:tx>
          <c:spPr>
            <a:solidFill>
              <a:srgbClr val="FF0000"/>
            </a:solidFill>
          </c:spPr>
          <c:invertIfNegative val="0"/>
          <c:val>
            <c:numRef>
              <c:f>[Werkmap1]Blad1!$B$3:$D$3</c:f>
              <c:numCache>
                <c:formatCode>General</c:formatCode>
                <c:ptCount val="3"/>
                <c:pt idx="2">
                  <c:v>55</c:v>
                </c:pt>
              </c:numCache>
            </c:numRef>
          </c:val>
          <c:extLst>
            <c:ext xmlns:c16="http://schemas.microsoft.com/office/drawing/2014/chart" uri="{C3380CC4-5D6E-409C-BE32-E72D297353CC}">
              <c16:uniqueId val="{00000002-D1A9-43A4-A734-1FB7617FAEFE}"/>
            </c:ext>
          </c:extLst>
        </c:ser>
        <c:dLbls>
          <c:showLegendKey val="0"/>
          <c:showVal val="0"/>
          <c:showCatName val="0"/>
          <c:showSerName val="0"/>
          <c:showPercent val="0"/>
          <c:showBubbleSize val="0"/>
        </c:dLbls>
        <c:gapWidth val="150"/>
        <c:axId val="119548928"/>
        <c:axId val="119567104"/>
      </c:barChart>
      <c:catAx>
        <c:axId val="119548928"/>
        <c:scaling>
          <c:orientation val="minMax"/>
        </c:scaling>
        <c:delete val="1"/>
        <c:axPos val="l"/>
        <c:majorTickMark val="out"/>
        <c:minorTickMark val="none"/>
        <c:tickLblPos val="none"/>
        <c:crossAx val="119567104"/>
        <c:crosses val="autoZero"/>
        <c:auto val="1"/>
        <c:lblAlgn val="ctr"/>
        <c:lblOffset val="100"/>
        <c:noMultiLvlLbl val="0"/>
      </c:catAx>
      <c:valAx>
        <c:axId val="119567104"/>
        <c:scaling>
          <c:orientation val="minMax"/>
          <c:max val="100"/>
        </c:scaling>
        <c:delete val="0"/>
        <c:axPos val="b"/>
        <c:numFmt formatCode="0" sourceLinked="1"/>
        <c:majorTickMark val="out"/>
        <c:minorTickMark val="none"/>
        <c:tickLblPos val="nextTo"/>
        <c:crossAx val="11954892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[Werkmap1]Blad1!$A$1</c:f>
              <c:strCache>
                <c:ptCount val="1"/>
                <c:pt idx="0">
                  <c:v>C</c:v>
                </c:pt>
              </c:strCache>
            </c:strRef>
          </c:tx>
          <c:spPr>
            <a:solidFill>
              <a:srgbClr val="008000"/>
            </a:solidFill>
          </c:spPr>
          <c:invertIfNegative val="0"/>
          <c:val>
            <c:numRef>
              <c:f>[Werkmap1]Blad1!$B$1:$D$1</c:f>
              <c:numCache>
                <c:formatCode>General</c:formatCode>
                <c:ptCount val="3"/>
                <c:pt idx="0" formatCode="0">
                  <c:v>0</c:v>
                </c:pt>
              </c:numCache>
            </c:numRef>
          </c:val>
          <c:extLst>
            <c:ext xmlns:c16="http://schemas.microsoft.com/office/drawing/2014/chart" uri="{C3380CC4-5D6E-409C-BE32-E72D297353CC}">
              <c16:uniqueId val="{00000000-13BE-46DD-B0D3-9D838F44E7D0}"/>
            </c:ext>
          </c:extLst>
        </c:ser>
        <c:ser>
          <c:idx val="1"/>
          <c:order val="1"/>
          <c:tx>
            <c:strRef>
              <c:f>[Werkmap1]Blad1!$A$2</c:f>
              <c:strCache>
                <c:ptCount val="1"/>
                <c:pt idx="0">
                  <c:v>PC</c:v>
                </c:pt>
              </c:strCache>
            </c:strRef>
          </c:tx>
          <c:spPr>
            <a:solidFill>
              <a:srgbClr val="FF6600"/>
            </a:solidFill>
          </c:spPr>
          <c:invertIfNegative val="0"/>
          <c:val>
            <c:numRef>
              <c:f>[Werkmap1]Blad1!$B$2:$D$2</c:f>
              <c:numCache>
                <c:formatCode>General</c:formatCode>
                <c:ptCount val="3"/>
                <c:pt idx="1">
                  <c:v>19</c:v>
                </c:pt>
              </c:numCache>
            </c:numRef>
          </c:val>
          <c:extLst>
            <c:ext xmlns:c16="http://schemas.microsoft.com/office/drawing/2014/chart" uri="{C3380CC4-5D6E-409C-BE32-E72D297353CC}">
              <c16:uniqueId val="{00000001-13BE-46DD-B0D3-9D838F44E7D0}"/>
            </c:ext>
          </c:extLst>
        </c:ser>
        <c:ser>
          <c:idx val="2"/>
          <c:order val="2"/>
          <c:tx>
            <c:strRef>
              <c:f>[Werkmap1]Blad1!$A$3</c:f>
              <c:strCache>
                <c:ptCount val="1"/>
                <c:pt idx="0">
                  <c:v>U</c:v>
                </c:pt>
              </c:strCache>
            </c:strRef>
          </c:tx>
          <c:spPr>
            <a:solidFill>
              <a:srgbClr val="FF0000"/>
            </a:solidFill>
          </c:spPr>
          <c:invertIfNegative val="0"/>
          <c:val>
            <c:numRef>
              <c:f>[Werkmap1]Blad1!$B$3:$D$3</c:f>
              <c:numCache>
                <c:formatCode>General</c:formatCode>
                <c:ptCount val="3"/>
                <c:pt idx="2">
                  <c:v>81</c:v>
                </c:pt>
              </c:numCache>
            </c:numRef>
          </c:val>
          <c:extLst>
            <c:ext xmlns:c16="http://schemas.microsoft.com/office/drawing/2014/chart" uri="{C3380CC4-5D6E-409C-BE32-E72D297353CC}">
              <c16:uniqueId val="{00000002-13BE-46DD-B0D3-9D838F44E7D0}"/>
            </c:ext>
          </c:extLst>
        </c:ser>
        <c:dLbls>
          <c:showLegendKey val="0"/>
          <c:showVal val="0"/>
          <c:showCatName val="0"/>
          <c:showSerName val="0"/>
          <c:showPercent val="0"/>
          <c:showBubbleSize val="0"/>
        </c:dLbls>
        <c:gapWidth val="150"/>
        <c:axId val="119593216"/>
        <c:axId val="122355712"/>
      </c:barChart>
      <c:catAx>
        <c:axId val="119593216"/>
        <c:scaling>
          <c:orientation val="minMax"/>
        </c:scaling>
        <c:delete val="1"/>
        <c:axPos val="l"/>
        <c:majorTickMark val="out"/>
        <c:minorTickMark val="none"/>
        <c:tickLblPos val="none"/>
        <c:crossAx val="122355712"/>
        <c:crosses val="autoZero"/>
        <c:auto val="1"/>
        <c:lblAlgn val="ctr"/>
        <c:lblOffset val="100"/>
        <c:noMultiLvlLbl val="0"/>
      </c:catAx>
      <c:valAx>
        <c:axId val="122355712"/>
        <c:scaling>
          <c:orientation val="minMax"/>
          <c:max val="100"/>
        </c:scaling>
        <c:delete val="0"/>
        <c:axPos val="b"/>
        <c:numFmt formatCode="0" sourceLinked="1"/>
        <c:majorTickMark val="out"/>
        <c:minorTickMark val="none"/>
        <c:tickLblPos val="nextTo"/>
        <c:crossAx val="119593216"/>
        <c:crosses val="autoZero"/>
        <c:crossBetween val="between"/>
        <c:majorUnit val="2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[Werkmap1]Blad1!$A$1</c:f>
              <c:strCache>
                <c:ptCount val="1"/>
                <c:pt idx="0">
                  <c:v>C</c:v>
                </c:pt>
              </c:strCache>
            </c:strRef>
          </c:tx>
          <c:spPr>
            <a:solidFill>
              <a:srgbClr val="008000"/>
            </a:solidFill>
          </c:spPr>
          <c:invertIfNegative val="0"/>
          <c:val>
            <c:numRef>
              <c:f>[Werkmap1]Blad1!$B$1:$D$1</c:f>
              <c:numCache>
                <c:formatCode>General</c:formatCode>
                <c:ptCount val="3"/>
                <c:pt idx="0" formatCode="0">
                  <c:v>26</c:v>
                </c:pt>
              </c:numCache>
            </c:numRef>
          </c:val>
          <c:extLst>
            <c:ext xmlns:c16="http://schemas.microsoft.com/office/drawing/2014/chart" uri="{C3380CC4-5D6E-409C-BE32-E72D297353CC}">
              <c16:uniqueId val="{00000000-A1BB-4A19-86F8-3A7EA188BC3E}"/>
            </c:ext>
          </c:extLst>
        </c:ser>
        <c:ser>
          <c:idx val="1"/>
          <c:order val="1"/>
          <c:tx>
            <c:strRef>
              <c:f>[Werkmap1]Blad1!$A$2</c:f>
              <c:strCache>
                <c:ptCount val="1"/>
                <c:pt idx="0">
                  <c:v>PC</c:v>
                </c:pt>
              </c:strCache>
            </c:strRef>
          </c:tx>
          <c:spPr>
            <a:solidFill>
              <a:srgbClr val="FF6600"/>
            </a:solidFill>
          </c:spPr>
          <c:invertIfNegative val="0"/>
          <c:val>
            <c:numRef>
              <c:f>[Werkmap1]Blad1!$B$2:$D$2</c:f>
              <c:numCache>
                <c:formatCode>General</c:formatCode>
                <c:ptCount val="3"/>
                <c:pt idx="1">
                  <c:v>40</c:v>
                </c:pt>
              </c:numCache>
            </c:numRef>
          </c:val>
          <c:extLst>
            <c:ext xmlns:c16="http://schemas.microsoft.com/office/drawing/2014/chart" uri="{C3380CC4-5D6E-409C-BE32-E72D297353CC}">
              <c16:uniqueId val="{00000001-A1BB-4A19-86F8-3A7EA188BC3E}"/>
            </c:ext>
          </c:extLst>
        </c:ser>
        <c:ser>
          <c:idx val="2"/>
          <c:order val="2"/>
          <c:tx>
            <c:strRef>
              <c:f>[Werkmap1]Blad1!$A$3</c:f>
              <c:strCache>
                <c:ptCount val="1"/>
                <c:pt idx="0">
                  <c:v>U</c:v>
                </c:pt>
              </c:strCache>
            </c:strRef>
          </c:tx>
          <c:spPr>
            <a:solidFill>
              <a:srgbClr val="FF0000"/>
            </a:solidFill>
          </c:spPr>
          <c:invertIfNegative val="0"/>
          <c:val>
            <c:numRef>
              <c:f>[Werkmap1]Blad1!$B$3:$D$3</c:f>
              <c:numCache>
                <c:formatCode>General</c:formatCode>
                <c:ptCount val="3"/>
                <c:pt idx="2">
                  <c:v>34</c:v>
                </c:pt>
              </c:numCache>
            </c:numRef>
          </c:val>
          <c:extLst>
            <c:ext xmlns:c16="http://schemas.microsoft.com/office/drawing/2014/chart" uri="{C3380CC4-5D6E-409C-BE32-E72D297353CC}">
              <c16:uniqueId val="{00000002-A1BB-4A19-86F8-3A7EA188BC3E}"/>
            </c:ext>
          </c:extLst>
        </c:ser>
        <c:dLbls>
          <c:showLegendKey val="0"/>
          <c:showVal val="0"/>
          <c:showCatName val="0"/>
          <c:showSerName val="0"/>
          <c:showPercent val="0"/>
          <c:showBubbleSize val="0"/>
        </c:dLbls>
        <c:gapWidth val="150"/>
        <c:axId val="122381824"/>
        <c:axId val="122383360"/>
      </c:barChart>
      <c:catAx>
        <c:axId val="122381824"/>
        <c:scaling>
          <c:orientation val="minMax"/>
        </c:scaling>
        <c:delete val="1"/>
        <c:axPos val="l"/>
        <c:majorTickMark val="out"/>
        <c:minorTickMark val="none"/>
        <c:tickLblPos val="none"/>
        <c:crossAx val="122383360"/>
        <c:crosses val="autoZero"/>
        <c:auto val="1"/>
        <c:lblAlgn val="ctr"/>
        <c:lblOffset val="100"/>
        <c:noMultiLvlLbl val="0"/>
      </c:catAx>
      <c:valAx>
        <c:axId val="122383360"/>
        <c:scaling>
          <c:orientation val="minMax"/>
          <c:max val="100"/>
        </c:scaling>
        <c:delete val="0"/>
        <c:axPos val="b"/>
        <c:numFmt formatCode="0" sourceLinked="1"/>
        <c:majorTickMark val="out"/>
        <c:minorTickMark val="none"/>
        <c:tickLblPos val="nextTo"/>
        <c:crossAx val="12238182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[Werkmap1]Blad1!$A$1</c:f>
              <c:strCache>
                <c:ptCount val="1"/>
                <c:pt idx="0">
                  <c:v>C</c:v>
                </c:pt>
              </c:strCache>
            </c:strRef>
          </c:tx>
          <c:spPr>
            <a:solidFill>
              <a:srgbClr val="008000"/>
            </a:solidFill>
          </c:spPr>
          <c:invertIfNegative val="0"/>
          <c:val>
            <c:numRef>
              <c:f>[Werkmap1]Blad1!$B$1:$D$1</c:f>
              <c:numCache>
                <c:formatCode>General</c:formatCode>
                <c:ptCount val="3"/>
                <c:pt idx="0" formatCode="0">
                  <c:v>52</c:v>
                </c:pt>
              </c:numCache>
            </c:numRef>
          </c:val>
          <c:extLst>
            <c:ext xmlns:c16="http://schemas.microsoft.com/office/drawing/2014/chart" uri="{C3380CC4-5D6E-409C-BE32-E72D297353CC}">
              <c16:uniqueId val="{00000000-42CE-4352-A4C3-B0255A75BFAB}"/>
            </c:ext>
          </c:extLst>
        </c:ser>
        <c:ser>
          <c:idx val="1"/>
          <c:order val="1"/>
          <c:tx>
            <c:strRef>
              <c:f>[Werkmap1]Blad1!$A$2</c:f>
              <c:strCache>
                <c:ptCount val="1"/>
                <c:pt idx="0">
                  <c:v>PC</c:v>
                </c:pt>
              </c:strCache>
            </c:strRef>
          </c:tx>
          <c:spPr>
            <a:solidFill>
              <a:srgbClr val="FF6600"/>
            </a:solidFill>
          </c:spPr>
          <c:invertIfNegative val="0"/>
          <c:val>
            <c:numRef>
              <c:f>[Werkmap1]Blad1!$B$2:$D$2</c:f>
              <c:numCache>
                <c:formatCode>General</c:formatCode>
                <c:ptCount val="3"/>
                <c:pt idx="1">
                  <c:v>40</c:v>
                </c:pt>
              </c:numCache>
            </c:numRef>
          </c:val>
          <c:extLst>
            <c:ext xmlns:c16="http://schemas.microsoft.com/office/drawing/2014/chart" uri="{C3380CC4-5D6E-409C-BE32-E72D297353CC}">
              <c16:uniqueId val="{00000001-42CE-4352-A4C3-B0255A75BFAB}"/>
            </c:ext>
          </c:extLst>
        </c:ser>
        <c:ser>
          <c:idx val="2"/>
          <c:order val="2"/>
          <c:tx>
            <c:strRef>
              <c:f>[Werkmap1]Blad1!$A$3</c:f>
              <c:strCache>
                <c:ptCount val="1"/>
                <c:pt idx="0">
                  <c:v>U</c:v>
                </c:pt>
              </c:strCache>
            </c:strRef>
          </c:tx>
          <c:spPr>
            <a:solidFill>
              <a:srgbClr val="FF0000"/>
            </a:solidFill>
          </c:spPr>
          <c:invertIfNegative val="0"/>
          <c:val>
            <c:numRef>
              <c:f>[Werkmap1]Blad1!$B$3:$D$3</c:f>
              <c:numCache>
                <c:formatCode>General</c:formatCode>
                <c:ptCount val="3"/>
                <c:pt idx="2">
                  <c:v>8</c:v>
                </c:pt>
              </c:numCache>
            </c:numRef>
          </c:val>
          <c:extLst>
            <c:ext xmlns:c16="http://schemas.microsoft.com/office/drawing/2014/chart" uri="{C3380CC4-5D6E-409C-BE32-E72D297353CC}">
              <c16:uniqueId val="{00000002-42CE-4352-A4C3-B0255A75BFAB}"/>
            </c:ext>
          </c:extLst>
        </c:ser>
        <c:dLbls>
          <c:showLegendKey val="0"/>
          <c:showVal val="0"/>
          <c:showCatName val="0"/>
          <c:showSerName val="0"/>
          <c:showPercent val="0"/>
          <c:showBubbleSize val="0"/>
        </c:dLbls>
        <c:gapWidth val="150"/>
        <c:axId val="124007168"/>
        <c:axId val="124008704"/>
      </c:barChart>
      <c:catAx>
        <c:axId val="124007168"/>
        <c:scaling>
          <c:orientation val="minMax"/>
        </c:scaling>
        <c:delete val="1"/>
        <c:axPos val="l"/>
        <c:majorTickMark val="out"/>
        <c:minorTickMark val="none"/>
        <c:tickLblPos val="none"/>
        <c:crossAx val="124008704"/>
        <c:crosses val="autoZero"/>
        <c:auto val="1"/>
        <c:lblAlgn val="ctr"/>
        <c:lblOffset val="100"/>
        <c:noMultiLvlLbl val="0"/>
      </c:catAx>
      <c:valAx>
        <c:axId val="124008704"/>
        <c:scaling>
          <c:orientation val="minMax"/>
          <c:max val="100"/>
        </c:scaling>
        <c:delete val="0"/>
        <c:axPos val="b"/>
        <c:numFmt formatCode="0" sourceLinked="1"/>
        <c:majorTickMark val="out"/>
        <c:minorTickMark val="none"/>
        <c:tickLblPos val="nextTo"/>
        <c:crossAx val="12400716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[Werkmap1]Blad1!$A$1</c:f>
              <c:strCache>
                <c:ptCount val="1"/>
                <c:pt idx="0">
                  <c:v>C</c:v>
                </c:pt>
              </c:strCache>
            </c:strRef>
          </c:tx>
          <c:spPr>
            <a:solidFill>
              <a:srgbClr val="008000"/>
            </a:solidFill>
          </c:spPr>
          <c:invertIfNegative val="0"/>
          <c:val>
            <c:numRef>
              <c:f>[Werkmap1]Blad1!$B$1:$D$1</c:f>
              <c:numCache>
                <c:formatCode>General</c:formatCode>
                <c:ptCount val="3"/>
                <c:pt idx="0" formatCode="0">
                  <c:v>19</c:v>
                </c:pt>
              </c:numCache>
            </c:numRef>
          </c:val>
          <c:extLst>
            <c:ext xmlns:c16="http://schemas.microsoft.com/office/drawing/2014/chart" uri="{C3380CC4-5D6E-409C-BE32-E72D297353CC}">
              <c16:uniqueId val="{00000000-FAF5-464B-876B-297F254D4E5B}"/>
            </c:ext>
          </c:extLst>
        </c:ser>
        <c:ser>
          <c:idx val="1"/>
          <c:order val="1"/>
          <c:tx>
            <c:strRef>
              <c:f>[Werkmap1]Blad1!$A$2</c:f>
              <c:strCache>
                <c:ptCount val="1"/>
                <c:pt idx="0">
                  <c:v>PC</c:v>
                </c:pt>
              </c:strCache>
            </c:strRef>
          </c:tx>
          <c:spPr>
            <a:solidFill>
              <a:srgbClr val="FF6600"/>
            </a:solidFill>
          </c:spPr>
          <c:invertIfNegative val="0"/>
          <c:val>
            <c:numRef>
              <c:f>[Werkmap1]Blad1!$B$2:$D$2</c:f>
              <c:numCache>
                <c:formatCode>General</c:formatCode>
                <c:ptCount val="3"/>
                <c:pt idx="1">
                  <c:v>45</c:v>
                </c:pt>
              </c:numCache>
            </c:numRef>
          </c:val>
          <c:extLst>
            <c:ext xmlns:c16="http://schemas.microsoft.com/office/drawing/2014/chart" uri="{C3380CC4-5D6E-409C-BE32-E72D297353CC}">
              <c16:uniqueId val="{00000001-FAF5-464B-876B-297F254D4E5B}"/>
            </c:ext>
          </c:extLst>
        </c:ser>
        <c:ser>
          <c:idx val="2"/>
          <c:order val="2"/>
          <c:tx>
            <c:strRef>
              <c:f>[Werkmap1]Blad1!$A$3</c:f>
              <c:strCache>
                <c:ptCount val="1"/>
                <c:pt idx="0">
                  <c:v>U</c:v>
                </c:pt>
              </c:strCache>
            </c:strRef>
          </c:tx>
          <c:spPr>
            <a:solidFill>
              <a:srgbClr val="FF0000"/>
            </a:solidFill>
          </c:spPr>
          <c:invertIfNegative val="0"/>
          <c:val>
            <c:numRef>
              <c:f>[Werkmap1]Blad1!$B$3:$D$3</c:f>
              <c:numCache>
                <c:formatCode>General</c:formatCode>
                <c:ptCount val="3"/>
                <c:pt idx="2">
                  <c:v>36</c:v>
                </c:pt>
              </c:numCache>
            </c:numRef>
          </c:val>
          <c:extLst>
            <c:ext xmlns:c16="http://schemas.microsoft.com/office/drawing/2014/chart" uri="{C3380CC4-5D6E-409C-BE32-E72D297353CC}">
              <c16:uniqueId val="{00000002-FAF5-464B-876B-297F254D4E5B}"/>
            </c:ext>
          </c:extLst>
        </c:ser>
        <c:dLbls>
          <c:showLegendKey val="0"/>
          <c:showVal val="0"/>
          <c:showCatName val="0"/>
          <c:showSerName val="0"/>
          <c:showPercent val="0"/>
          <c:showBubbleSize val="0"/>
        </c:dLbls>
        <c:gapWidth val="150"/>
        <c:axId val="124473728"/>
        <c:axId val="124475264"/>
      </c:barChart>
      <c:catAx>
        <c:axId val="124473728"/>
        <c:scaling>
          <c:orientation val="minMax"/>
        </c:scaling>
        <c:delete val="1"/>
        <c:axPos val="l"/>
        <c:majorTickMark val="out"/>
        <c:minorTickMark val="none"/>
        <c:tickLblPos val="none"/>
        <c:crossAx val="124475264"/>
        <c:crosses val="autoZero"/>
        <c:auto val="1"/>
        <c:lblAlgn val="ctr"/>
        <c:lblOffset val="100"/>
        <c:noMultiLvlLbl val="0"/>
      </c:catAx>
      <c:valAx>
        <c:axId val="124475264"/>
        <c:scaling>
          <c:orientation val="minMax"/>
          <c:max val="100"/>
        </c:scaling>
        <c:delete val="0"/>
        <c:axPos val="b"/>
        <c:numFmt formatCode="0" sourceLinked="1"/>
        <c:majorTickMark val="out"/>
        <c:minorTickMark val="none"/>
        <c:tickLblPos val="nextTo"/>
        <c:crossAx val="124473728"/>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AB48E-221A-C24B-A006-275E959BB704}" type="datetimeFigureOut">
              <a:rPr lang="nl-NL" smtClean="0"/>
              <a:pPr/>
              <a:t>18-10-2017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717CFE-6FA2-C843-A2FE-B56D6C7123DD}" type="slidenum">
              <a:rPr lang="nl-NL" smtClean="0"/>
              <a:pPr/>
              <a:t>‹nr.›</a:t>
            </a:fld>
            <a:endParaRPr lang="nl-NL"/>
          </a:p>
        </p:txBody>
      </p:sp>
    </p:spTree>
    <p:extLst>
      <p:ext uri="{BB962C8B-B14F-4D97-AF65-F5344CB8AC3E}">
        <p14:creationId xmlns:p14="http://schemas.microsoft.com/office/powerpoint/2010/main" val="4231230720"/>
      </p:ext>
    </p:extLst>
  </p:cSld>
  <p:clrMap bg1="lt1" tx1="dk1" bg2="lt2" tx2="dk2" accent1="accent1" accent2="accent2" accent3="accent3" accent4="accent4" accent5="accent5" accent6="accent6" hlink="hlink" folHlink="folHlink"/>
  <p:notesStyle>
    <a:lvl1pPr marL="0" algn="l" defTabSz="456942" rtl="0" eaLnBrk="1" latinLnBrk="0" hangingPunct="1">
      <a:defRPr sz="1200" kern="1200">
        <a:solidFill>
          <a:schemeClr val="tx1"/>
        </a:solidFill>
        <a:latin typeface="+mn-lt"/>
        <a:ea typeface="+mn-ea"/>
        <a:cs typeface="+mn-cs"/>
      </a:defRPr>
    </a:lvl1pPr>
    <a:lvl2pPr marL="456942" algn="l" defTabSz="456942" rtl="0" eaLnBrk="1" latinLnBrk="0" hangingPunct="1">
      <a:defRPr sz="1200" kern="1200">
        <a:solidFill>
          <a:schemeClr val="tx1"/>
        </a:solidFill>
        <a:latin typeface="+mn-lt"/>
        <a:ea typeface="+mn-ea"/>
        <a:cs typeface="+mn-cs"/>
      </a:defRPr>
    </a:lvl2pPr>
    <a:lvl3pPr marL="913884" algn="l" defTabSz="456942" rtl="0" eaLnBrk="1" latinLnBrk="0" hangingPunct="1">
      <a:defRPr sz="1200" kern="1200">
        <a:solidFill>
          <a:schemeClr val="tx1"/>
        </a:solidFill>
        <a:latin typeface="+mn-lt"/>
        <a:ea typeface="+mn-ea"/>
        <a:cs typeface="+mn-cs"/>
      </a:defRPr>
    </a:lvl3pPr>
    <a:lvl4pPr marL="1370826" algn="l" defTabSz="456942" rtl="0" eaLnBrk="1" latinLnBrk="0" hangingPunct="1">
      <a:defRPr sz="1200" kern="1200">
        <a:solidFill>
          <a:schemeClr val="tx1"/>
        </a:solidFill>
        <a:latin typeface="+mn-lt"/>
        <a:ea typeface="+mn-ea"/>
        <a:cs typeface="+mn-cs"/>
      </a:defRPr>
    </a:lvl4pPr>
    <a:lvl5pPr marL="1827769" algn="l" defTabSz="456942" rtl="0" eaLnBrk="1" latinLnBrk="0" hangingPunct="1">
      <a:defRPr sz="1200" kern="1200">
        <a:solidFill>
          <a:schemeClr val="tx1"/>
        </a:solidFill>
        <a:latin typeface="+mn-lt"/>
        <a:ea typeface="+mn-ea"/>
        <a:cs typeface="+mn-cs"/>
      </a:defRPr>
    </a:lvl5pPr>
    <a:lvl6pPr marL="2284711" algn="l" defTabSz="456942" rtl="0" eaLnBrk="1" latinLnBrk="0" hangingPunct="1">
      <a:defRPr sz="1200" kern="1200">
        <a:solidFill>
          <a:schemeClr val="tx1"/>
        </a:solidFill>
        <a:latin typeface="+mn-lt"/>
        <a:ea typeface="+mn-ea"/>
        <a:cs typeface="+mn-cs"/>
      </a:defRPr>
    </a:lvl6pPr>
    <a:lvl7pPr marL="2741654" algn="l" defTabSz="456942" rtl="0" eaLnBrk="1" latinLnBrk="0" hangingPunct="1">
      <a:defRPr sz="1200" kern="1200">
        <a:solidFill>
          <a:schemeClr val="tx1"/>
        </a:solidFill>
        <a:latin typeface="+mn-lt"/>
        <a:ea typeface="+mn-ea"/>
        <a:cs typeface="+mn-cs"/>
      </a:defRPr>
    </a:lvl7pPr>
    <a:lvl8pPr marL="3198596" algn="l" defTabSz="456942" rtl="0" eaLnBrk="1" latinLnBrk="0" hangingPunct="1">
      <a:defRPr sz="1200" kern="1200">
        <a:solidFill>
          <a:schemeClr val="tx1"/>
        </a:solidFill>
        <a:latin typeface="+mn-lt"/>
        <a:ea typeface="+mn-ea"/>
        <a:cs typeface="+mn-cs"/>
      </a:defRPr>
    </a:lvl8pPr>
    <a:lvl9pPr marL="3655538" algn="l" defTabSz="4569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r>
              <a:rPr lang="nl-NL" dirty="0" smtClean="0"/>
              <a:t>Verder</a:t>
            </a:r>
            <a:r>
              <a:rPr lang="nl-NL" baseline="0" dirty="0" smtClean="0"/>
              <a:t> verdiepen</a:t>
            </a:r>
            <a:endParaRPr lang="nl-NL" dirty="0"/>
          </a:p>
        </p:txBody>
      </p:sp>
      <p:sp>
        <p:nvSpPr>
          <p:cNvPr id="4" name="Tijdelijke aanduiding voor dianummer 3"/>
          <p:cNvSpPr>
            <a:spLocks noGrp="1"/>
          </p:cNvSpPr>
          <p:nvPr>
            <p:ph type="sldNum" sz="quarter" idx="10"/>
          </p:nvPr>
        </p:nvSpPr>
        <p:spPr/>
        <p:txBody>
          <a:bodyPr/>
          <a:lstStyle/>
          <a:p>
            <a:fld id="{9F717CFE-6FA2-C843-A2FE-B56D6C7123DD}" type="slidenum">
              <a:rPr lang="nl-NL" smtClean="0"/>
              <a:pPr/>
              <a:t>2</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F717CFE-6FA2-C843-A2FE-B56D6C7123DD}" type="slidenum">
              <a:rPr lang="nl-NL" smtClean="0"/>
              <a:pPr/>
              <a:t>10</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r>
              <a:rPr lang="nl-NL" dirty="0" smtClean="0"/>
              <a:t>Verder</a:t>
            </a:r>
            <a:r>
              <a:rPr lang="nl-NL" baseline="0" dirty="0" smtClean="0"/>
              <a:t> verdiepen</a:t>
            </a:r>
            <a:endParaRPr lang="nl-NL" dirty="0"/>
          </a:p>
        </p:txBody>
      </p:sp>
      <p:sp>
        <p:nvSpPr>
          <p:cNvPr id="4" name="Tijdelijke aanduiding voor dianummer 3"/>
          <p:cNvSpPr>
            <a:spLocks noGrp="1"/>
          </p:cNvSpPr>
          <p:nvPr>
            <p:ph type="sldNum" sz="quarter" idx="10"/>
          </p:nvPr>
        </p:nvSpPr>
        <p:spPr/>
        <p:txBody>
          <a:bodyPr/>
          <a:lstStyle/>
          <a:p>
            <a:fld id="{9F717CFE-6FA2-C843-A2FE-B56D6C7123DD}" type="slidenum">
              <a:rPr lang="nl-NL" smtClean="0"/>
              <a:pPr/>
              <a:t>11</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r>
              <a:rPr lang="nl-NL" dirty="0" smtClean="0"/>
              <a:t>Verder</a:t>
            </a:r>
            <a:r>
              <a:rPr lang="nl-NL" baseline="0" dirty="0" smtClean="0"/>
              <a:t> verdiepen</a:t>
            </a:r>
            <a:endParaRPr lang="nl-NL" dirty="0"/>
          </a:p>
        </p:txBody>
      </p:sp>
      <p:sp>
        <p:nvSpPr>
          <p:cNvPr id="4" name="Tijdelijke aanduiding voor dianummer 3"/>
          <p:cNvSpPr>
            <a:spLocks noGrp="1"/>
          </p:cNvSpPr>
          <p:nvPr>
            <p:ph type="sldNum" sz="quarter" idx="10"/>
          </p:nvPr>
        </p:nvSpPr>
        <p:spPr/>
        <p:txBody>
          <a:bodyPr/>
          <a:lstStyle/>
          <a:p>
            <a:fld id="{9F717CFE-6FA2-C843-A2FE-B56D6C7123DD}" type="slidenum">
              <a:rPr lang="nl-NL" smtClean="0"/>
              <a:pPr/>
              <a:t>14</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
        <p:nvSpPr>
          <p:cNvPr id="8" name="Rechthoek 7"/>
          <p:cNvSpPr/>
          <p:nvPr userDrawn="1"/>
        </p:nvSpPr>
        <p:spPr>
          <a:xfrm>
            <a:off x="521500" y="594000"/>
            <a:ext cx="8100000" cy="4212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bg2"/>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198"/>
              </a:lnSpc>
              <a:buNone/>
              <a:defRPr sz="4000">
                <a:solidFill>
                  <a:schemeClr val="bg2"/>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6" indent="0" algn="ctr">
              <a:buNone/>
              <a:defRPr>
                <a:solidFill>
                  <a:schemeClr val="tx1">
                    <a:tint val="75000"/>
                  </a:schemeClr>
                </a:solidFill>
              </a:defRPr>
            </a:lvl4pPr>
            <a:lvl5pPr marL="1827769" indent="0" algn="ctr">
              <a:buNone/>
              <a:defRPr>
                <a:solidFill>
                  <a:schemeClr val="tx1">
                    <a:tint val="75000"/>
                  </a:schemeClr>
                </a:solidFill>
              </a:defRPr>
            </a:lvl5pPr>
            <a:lvl6pPr marL="2284711" indent="0" algn="ctr">
              <a:buNone/>
              <a:defRPr>
                <a:solidFill>
                  <a:schemeClr val="tx1">
                    <a:tint val="75000"/>
                  </a:schemeClr>
                </a:solidFill>
              </a:defRPr>
            </a:lvl6pPr>
            <a:lvl7pPr marL="2741654" indent="0" algn="ctr">
              <a:buNone/>
              <a:defRPr>
                <a:solidFill>
                  <a:schemeClr val="tx1">
                    <a:tint val="75000"/>
                  </a:schemeClr>
                </a:solidFill>
              </a:defRPr>
            </a:lvl7pPr>
            <a:lvl8pPr marL="3198596" indent="0" algn="ctr">
              <a:buNone/>
              <a:defRPr>
                <a:solidFill>
                  <a:schemeClr val="tx1">
                    <a:tint val="75000"/>
                  </a:schemeClr>
                </a:solidFill>
              </a:defRPr>
            </a:lvl8pPr>
            <a:lvl9pPr marL="3655538" indent="0" algn="ctr">
              <a:buNone/>
              <a:defRPr>
                <a:solidFill>
                  <a:schemeClr val="tx1">
                    <a:tint val="75000"/>
                  </a:schemeClr>
                </a:solidFill>
              </a:defRPr>
            </a:lvl9pPr>
          </a:lstStyle>
          <a:p>
            <a:r>
              <a:rPr lang="nl-NL" smtClean="0"/>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
        <p:nvSpPr>
          <p:cNvPr id="14" name="Tijdelijke aanduiding voor tekst 13"/>
          <p:cNvSpPr>
            <a:spLocks noGrp="1"/>
          </p:cNvSpPr>
          <p:nvPr>
            <p:ph type="body" sz="quarter" idx="10"/>
          </p:nvPr>
        </p:nvSpPr>
        <p:spPr>
          <a:xfrm>
            <a:off x="846003" y="4078255"/>
            <a:ext cx="5346157" cy="635000"/>
          </a:xfrm>
        </p:spPr>
        <p:txBody>
          <a:bodyPr/>
          <a:lstStyle>
            <a:lvl1pPr marL="0" indent="0" algn="l">
              <a:buNone/>
              <a:defRPr>
                <a:solidFill>
                  <a:schemeClr val="bg2"/>
                </a:solidFill>
              </a:defRPr>
            </a:lvl1pPr>
          </a:lstStyle>
          <a:p>
            <a:pPr lvl="0"/>
            <a:r>
              <a:rPr lang="nl-NL" smtClean="0"/>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3" y="6264000"/>
            <a:ext cx="2426807" cy="302400"/>
          </a:xfrm>
          <a:prstGeom prst="rect">
            <a:avLst/>
          </a:prstGeom>
        </p:spPr>
      </p:pic>
    </p:spTree>
    <p:extLst>
      <p:ext uri="{BB962C8B-B14F-4D97-AF65-F5344CB8AC3E}">
        <p14:creationId xmlns:p14="http://schemas.microsoft.com/office/powerpoint/2010/main" val="192247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sp>
        <p:nvSpPr>
          <p:cNvPr id="7" name="Rechthoek 6"/>
          <p:cNvSpPr/>
          <p:nvPr userDrawn="1"/>
        </p:nvSpPr>
        <p:spPr>
          <a:xfrm>
            <a:off x="359480" y="6183340"/>
            <a:ext cx="8263020" cy="499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0000" y="5940000"/>
            <a:ext cx="648000" cy="929244"/>
          </a:xfrm>
          <a:prstGeom prst="rect">
            <a:avLst/>
          </a:prstGeom>
        </p:spPr>
      </p:pic>
      <p:sp>
        <p:nvSpPr>
          <p:cNvPr id="3" name="Titel 2"/>
          <p:cNvSpPr>
            <a:spLocks noGrp="1"/>
          </p:cNvSpPr>
          <p:nvPr>
            <p:ph type="title"/>
          </p:nvPr>
        </p:nvSpPr>
        <p:spPr/>
        <p:txBody>
          <a:bodyPr/>
          <a:lstStyle/>
          <a:p>
            <a:r>
              <a:rPr lang="nl-NL" smtClean="0"/>
              <a:t>Klik om de stijl te bewerken</a:t>
            </a:r>
            <a:endParaRPr lang="nl-NL" dirty="0"/>
          </a:p>
        </p:txBody>
      </p:sp>
    </p:spTree>
    <p:extLst>
      <p:ext uri="{BB962C8B-B14F-4D97-AF65-F5344CB8AC3E}">
        <p14:creationId xmlns:p14="http://schemas.microsoft.com/office/powerpoint/2010/main" val="224155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A36094-6DD2-6243-A5A7-F346A2CE88C8}" type="slidenum">
              <a:rPr lang="en-US"/>
              <a:pPr>
                <a:defRPr/>
              </a:pPr>
              <a:t>‹nr.›</a:t>
            </a:fld>
            <a:endParaRPr lang="en-US"/>
          </a:p>
        </p:txBody>
      </p:sp>
    </p:spTree>
    <p:extLst>
      <p:ext uri="{BB962C8B-B14F-4D97-AF65-F5344CB8AC3E}">
        <p14:creationId xmlns:p14="http://schemas.microsoft.com/office/powerpoint/2010/main" val="3753874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6" indent="0" algn="ctr">
              <a:buNone/>
              <a:defRPr>
                <a:solidFill>
                  <a:schemeClr val="tx1">
                    <a:tint val="75000"/>
                  </a:schemeClr>
                </a:solidFill>
              </a:defRPr>
            </a:lvl4pPr>
            <a:lvl5pPr marL="1827769" indent="0" algn="ctr">
              <a:buNone/>
              <a:defRPr>
                <a:solidFill>
                  <a:schemeClr val="tx1">
                    <a:tint val="75000"/>
                  </a:schemeClr>
                </a:solidFill>
              </a:defRPr>
            </a:lvl5pPr>
            <a:lvl6pPr marL="2284711" indent="0" algn="ctr">
              <a:buNone/>
              <a:defRPr>
                <a:solidFill>
                  <a:schemeClr val="tx1">
                    <a:tint val="75000"/>
                  </a:schemeClr>
                </a:solidFill>
              </a:defRPr>
            </a:lvl6pPr>
            <a:lvl7pPr marL="2741654" indent="0" algn="ctr">
              <a:buNone/>
              <a:defRPr>
                <a:solidFill>
                  <a:schemeClr val="tx1">
                    <a:tint val="75000"/>
                  </a:schemeClr>
                </a:solidFill>
              </a:defRPr>
            </a:lvl7pPr>
            <a:lvl8pPr marL="3198596" indent="0" algn="ctr">
              <a:buNone/>
              <a:defRPr>
                <a:solidFill>
                  <a:schemeClr val="tx1">
                    <a:tint val="75000"/>
                  </a:schemeClr>
                </a:solidFill>
              </a:defRPr>
            </a:lvl8pPr>
            <a:lvl9pPr marL="3655538"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5A7889E2-BDE4-B545-A53E-BB4FD466D46C}" type="datetimeFigureOut">
              <a:rPr lang="nl-NL" smtClean="0"/>
              <a:pPr/>
              <a:t>18-10-2017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D098BF-7744-794A-A132-72A5957DE5F4}" type="slidenum">
              <a:rPr lang="nl-NL" smtClean="0"/>
              <a:pPr/>
              <a:t>‹nr.›</a:t>
            </a:fld>
            <a:endParaRPr lang="nl-NL"/>
          </a:p>
        </p:txBody>
      </p:sp>
    </p:spTree>
    <p:extLst>
      <p:ext uri="{BB962C8B-B14F-4D97-AF65-F5344CB8AC3E}">
        <p14:creationId xmlns:p14="http://schemas.microsoft.com/office/powerpoint/2010/main" val="250253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tx2"/>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198"/>
              </a:lnSpc>
              <a:buNone/>
              <a:defRPr sz="4000">
                <a:solidFill>
                  <a:schemeClr val="tx2"/>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6" indent="0" algn="ctr">
              <a:buNone/>
              <a:defRPr>
                <a:solidFill>
                  <a:schemeClr val="tx1">
                    <a:tint val="75000"/>
                  </a:schemeClr>
                </a:solidFill>
              </a:defRPr>
            </a:lvl4pPr>
            <a:lvl5pPr marL="1827769" indent="0" algn="ctr">
              <a:buNone/>
              <a:defRPr>
                <a:solidFill>
                  <a:schemeClr val="tx1">
                    <a:tint val="75000"/>
                  </a:schemeClr>
                </a:solidFill>
              </a:defRPr>
            </a:lvl5pPr>
            <a:lvl6pPr marL="2284711" indent="0" algn="ctr">
              <a:buNone/>
              <a:defRPr>
                <a:solidFill>
                  <a:schemeClr val="tx1">
                    <a:tint val="75000"/>
                  </a:schemeClr>
                </a:solidFill>
              </a:defRPr>
            </a:lvl6pPr>
            <a:lvl7pPr marL="2741654" indent="0" algn="ctr">
              <a:buNone/>
              <a:defRPr>
                <a:solidFill>
                  <a:schemeClr val="tx1">
                    <a:tint val="75000"/>
                  </a:schemeClr>
                </a:solidFill>
              </a:defRPr>
            </a:lvl7pPr>
            <a:lvl8pPr marL="3198596" indent="0" algn="ctr">
              <a:buNone/>
              <a:defRPr>
                <a:solidFill>
                  <a:schemeClr val="tx1">
                    <a:tint val="75000"/>
                  </a:schemeClr>
                </a:solidFill>
              </a:defRPr>
            </a:lvl8pPr>
            <a:lvl9pPr marL="3655538" indent="0" algn="ctr">
              <a:buNone/>
              <a:defRPr>
                <a:solidFill>
                  <a:schemeClr val="tx1">
                    <a:tint val="75000"/>
                  </a:schemeClr>
                </a:solidFill>
              </a:defRPr>
            </a:lvl9pPr>
          </a:lstStyle>
          <a:p>
            <a:r>
              <a:rPr lang="nl-NL" smtClean="0"/>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
        <p:nvSpPr>
          <p:cNvPr id="14" name="Tijdelijke aanduiding voor tekst 13"/>
          <p:cNvSpPr>
            <a:spLocks noGrp="1"/>
          </p:cNvSpPr>
          <p:nvPr>
            <p:ph type="body" sz="quarter" idx="10"/>
          </p:nvPr>
        </p:nvSpPr>
        <p:spPr>
          <a:xfrm>
            <a:off x="846003" y="4078255"/>
            <a:ext cx="5346157" cy="635000"/>
          </a:xfrm>
        </p:spPr>
        <p:txBody>
          <a:bodyPr/>
          <a:lstStyle>
            <a:lvl1pPr marL="0" indent="0" algn="l">
              <a:buNone/>
              <a:defRPr>
                <a:solidFill>
                  <a:schemeClr val="tx2"/>
                </a:solidFill>
              </a:defRPr>
            </a:lvl1pPr>
          </a:lstStyle>
          <a:p>
            <a:pPr lvl="0"/>
            <a:r>
              <a:rPr lang="nl-NL" smtClean="0"/>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3" y="6264000"/>
            <a:ext cx="2426807" cy="302400"/>
          </a:xfrm>
          <a:prstGeom prst="rect">
            <a:avLst/>
          </a:prstGeom>
        </p:spPr>
      </p:pic>
      <p:sp>
        <p:nvSpPr>
          <p:cNvPr id="9" name="Rechthoek 8"/>
          <p:cNvSpPr/>
          <p:nvPr userDrawn="1"/>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Tree>
    <p:extLst>
      <p:ext uri="{BB962C8B-B14F-4D97-AF65-F5344CB8AC3E}">
        <p14:creationId xmlns:p14="http://schemas.microsoft.com/office/powerpoint/2010/main" val="84544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p>
            <a:r>
              <a:rPr lang="nl-NL" smtClean="0"/>
              <a:t>&lt;datum&gt;</a:t>
            </a:r>
            <a:endParaRPr lang="nl-NL"/>
          </a:p>
        </p:txBody>
      </p:sp>
      <p:sp>
        <p:nvSpPr>
          <p:cNvPr id="5" name="Tijdelijke aanduiding voor voettekst 4"/>
          <p:cNvSpPr>
            <a:spLocks noGrp="1"/>
          </p:cNvSpPr>
          <p:nvPr>
            <p:ph type="ftr" sz="quarter" idx="11"/>
          </p:nvPr>
        </p:nvSpPr>
        <p:spPr/>
        <p:txBody>
          <a:bodyPr/>
          <a:lstStyle/>
          <a:p>
            <a:r>
              <a:rPr lang="nl-NL" smtClean="0"/>
              <a:t>&lt;Titel van de presentatie&gt;</a:t>
            </a:r>
            <a:endParaRPr lang="nl-NL"/>
          </a:p>
        </p:txBody>
      </p:sp>
      <p:sp>
        <p:nvSpPr>
          <p:cNvPr id="7"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278196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datum 2"/>
          <p:cNvSpPr>
            <a:spLocks noGrp="1"/>
          </p:cNvSpPr>
          <p:nvPr>
            <p:ph type="dt" sz="half" idx="10"/>
          </p:nvPr>
        </p:nvSpPr>
        <p:spPr/>
        <p:txBody>
          <a:bodyPr/>
          <a:lstStyle/>
          <a:p>
            <a:r>
              <a:rPr lang="nl-NL" smtClean="0"/>
              <a:t>&lt;datum&gt;</a:t>
            </a:r>
            <a:endParaRPr lang="nl-NL" dirty="0"/>
          </a:p>
        </p:txBody>
      </p:sp>
      <p:sp>
        <p:nvSpPr>
          <p:cNvPr id="4" name="Tijdelijke aanduiding voor voettekst 3"/>
          <p:cNvSpPr>
            <a:spLocks noGrp="1"/>
          </p:cNvSpPr>
          <p:nvPr>
            <p:ph type="ftr" sz="quarter" idx="11"/>
          </p:nvPr>
        </p:nvSpPr>
        <p:spPr/>
        <p:txBody>
          <a:bodyPr/>
          <a:lstStyle/>
          <a:p>
            <a:r>
              <a:rPr lang="nl-NL" smtClean="0"/>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smtClean="0"/>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522000" y="1650209"/>
            <a:ext cx="8100000" cy="533400"/>
          </a:xfrm>
        </p:spPr>
        <p:txBody>
          <a:bodyPr>
            <a:noAutofit/>
          </a:bodyPr>
          <a:lstStyle>
            <a:lvl1pPr marL="0" indent="0" algn="l">
              <a:lnSpc>
                <a:spcPts val="4198"/>
              </a:lnSpc>
              <a:buNone/>
              <a:defRPr sz="4000">
                <a:solidFill>
                  <a:schemeClr val="tx2"/>
                </a:solidFill>
              </a:defRPr>
            </a:lvl1pPr>
            <a:lvl2pPr marL="456942" indent="0" algn="ctr">
              <a:buNone/>
              <a:defRPr>
                <a:solidFill>
                  <a:schemeClr val="tx1">
                    <a:tint val="75000"/>
                  </a:schemeClr>
                </a:solidFill>
              </a:defRPr>
            </a:lvl2pPr>
            <a:lvl3pPr marL="913884" indent="0" algn="ctr">
              <a:buNone/>
              <a:defRPr>
                <a:solidFill>
                  <a:schemeClr val="tx1">
                    <a:tint val="75000"/>
                  </a:schemeClr>
                </a:solidFill>
              </a:defRPr>
            </a:lvl3pPr>
            <a:lvl4pPr marL="1370826" indent="0" algn="ctr">
              <a:buNone/>
              <a:defRPr>
                <a:solidFill>
                  <a:schemeClr val="tx1">
                    <a:tint val="75000"/>
                  </a:schemeClr>
                </a:solidFill>
              </a:defRPr>
            </a:lvl4pPr>
            <a:lvl5pPr marL="1827769" indent="0" algn="ctr">
              <a:buNone/>
              <a:defRPr>
                <a:solidFill>
                  <a:schemeClr val="tx1">
                    <a:tint val="75000"/>
                  </a:schemeClr>
                </a:solidFill>
              </a:defRPr>
            </a:lvl5pPr>
            <a:lvl6pPr marL="2284711" indent="0" algn="ctr">
              <a:buNone/>
              <a:defRPr>
                <a:solidFill>
                  <a:schemeClr val="tx1">
                    <a:tint val="75000"/>
                  </a:schemeClr>
                </a:solidFill>
              </a:defRPr>
            </a:lvl6pPr>
            <a:lvl7pPr marL="2741654" indent="0" algn="ctr">
              <a:buNone/>
              <a:defRPr>
                <a:solidFill>
                  <a:schemeClr val="tx1">
                    <a:tint val="75000"/>
                  </a:schemeClr>
                </a:solidFill>
              </a:defRPr>
            </a:lvl7pPr>
            <a:lvl8pPr marL="3198596" indent="0" algn="ctr">
              <a:buNone/>
              <a:defRPr>
                <a:solidFill>
                  <a:schemeClr val="tx1">
                    <a:tint val="75000"/>
                  </a:schemeClr>
                </a:solidFill>
              </a:defRPr>
            </a:lvl8pPr>
            <a:lvl9pPr marL="3655538" indent="0" algn="ctr">
              <a:buNone/>
              <a:defRPr>
                <a:solidFill>
                  <a:schemeClr val="tx1">
                    <a:tint val="75000"/>
                  </a:schemeClr>
                </a:solidFill>
              </a:defRPr>
            </a:lvl9pPr>
          </a:lstStyle>
          <a:p>
            <a:r>
              <a:rPr lang="nl-NL" smtClean="0"/>
              <a:t>Klik om het opmaakprofiel van de modelondertitel te bewerken</a:t>
            </a:r>
            <a:endParaRPr lang="nl-NL" dirty="0"/>
          </a:p>
        </p:txBody>
      </p:sp>
    </p:spTree>
    <p:extLst>
      <p:ext uri="{BB962C8B-B14F-4D97-AF65-F5344CB8AC3E}">
        <p14:creationId xmlns:p14="http://schemas.microsoft.com/office/powerpoint/2010/main" val="80855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t>&lt;datum&gt;</a:t>
            </a:r>
            <a:endParaRPr lang="nl-NL"/>
          </a:p>
        </p:txBody>
      </p:sp>
      <p:sp>
        <p:nvSpPr>
          <p:cNvPr id="6" name="Tijdelijke aanduiding voor voettekst 5"/>
          <p:cNvSpPr>
            <a:spLocks noGrp="1"/>
          </p:cNvSpPr>
          <p:nvPr>
            <p:ph type="ftr" sz="quarter" idx="11"/>
          </p:nvPr>
        </p:nvSpPr>
        <p:spPr/>
        <p:txBody>
          <a:bodyPr/>
          <a:lstStyle/>
          <a:p>
            <a:r>
              <a:rPr lang="nl-NL" smtClean="0"/>
              <a:t>&lt;Titel van de presentatie&gt;</a:t>
            </a:r>
            <a:endParaRPr lang="nl-NL"/>
          </a:p>
        </p:txBody>
      </p:sp>
      <p:sp>
        <p:nvSpPr>
          <p:cNvPr id="9" name="Tijdelijke aanduiding voor grafiek 8"/>
          <p:cNvSpPr>
            <a:spLocks noGrp="1"/>
          </p:cNvSpPr>
          <p:nvPr>
            <p:ph type="chart" sz="quarter" idx="13"/>
          </p:nvPr>
        </p:nvSpPr>
        <p:spPr>
          <a:xfrm>
            <a:off x="4647600" y="1652400"/>
            <a:ext cx="3974900" cy="4125600"/>
          </a:xfrm>
        </p:spPr>
        <p:txBody>
          <a:bodyPr/>
          <a:lstStyle>
            <a:lvl1pPr marL="0" indent="0">
              <a:buNone/>
              <a:defRPr/>
            </a:lvl1pPr>
          </a:lstStyle>
          <a:p>
            <a:r>
              <a:rPr lang="nl-NL" smtClean="0"/>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652001"/>
            <a:ext cx="4039200" cy="41249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15"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1014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t>&lt;datum&gt;</a:t>
            </a:r>
            <a:endParaRPr lang="nl-NL"/>
          </a:p>
        </p:txBody>
      </p:sp>
      <p:sp>
        <p:nvSpPr>
          <p:cNvPr id="6" name="Tijdelijke aanduiding voor voettekst 5"/>
          <p:cNvSpPr>
            <a:spLocks noGrp="1"/>
          </p:cNvSpPr>
          <p:nvPr>
            <p:ph type="ftr" sz="quarter" idx="11"/>
          </p:nvPr>
        </p:nvSpPr>
        <p:spPr/>
        <p:txBody>
          <a:bodyPr/>
          <a:lstStyle/>
          <a:p>
            <a:r>
              <a:rPr lang="nl-NL" smtClean="0"/>
              <a:t>&lt;Titel van de presentatie&gt;</a:t>
            </a:r>
            <a:endParaRPr lang="nl-NL"/>
          </a:p>
        </p:txBody>
      </p:sp>
      <p:sp>
        <p:nvSpPr>
          <p:cNvPr id="11" name="Tijdelijke aanduiding voor tekst 10"/>
          <p:cNvSpPr>
            <a:spLocks noGrp="1"/>
          </p:cNvSpPr>
          <p:nvPr>
            <p:ph type="body" sz="quarter" idx="14"/>
          </p:nvPr>
        </p:nvSpPr>
        <p:spPr>
          <a:xfrm>
            <a:off x="522288" y="1652400"/>
            <a:ext cx="4039200" cy="4125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afbeelding 3"/>
          <p:cNvSpPr>
            <a:spLocks noGrp="1"/>
          </p:cNvSpPr>
          <p:nvPr>
            <p:ph type="pic" sz="quarter" idx="15"/>
          </p:nvPr>
        </p:nvSpPr>
        <p:spPr>
          <a:xfrm>
            <a:off x="4647600" y="1652400"/>
            <a:ext cx="3974900" cy="4125600"/>
          </a:xfrm>
        </p:spPr>
        <p:txBody>
          <a:bodyPr/>
          <a:lstStyle>
            <a:lvl1pPr marL="0" indent="0">
              <a:buNone/>
              <a:defRPr/>
            </a:lvl1pPr>
          </a:lstStyle>
          <a:p>
            <a:r>
              <a:rPr lang="nl-NL" smtClean="0"/>
              <a:t>Klik op het pictogram als u een afbeelding wilt toevoegen</a:t>
            </a:r>
            <a:endParaRPr lang="nl-NL" dirty="0"/>
          </a:p>
        </p:txBody>
      </p:sp>
      <p:sp>
        <p:nvSpPr>
          <p:cNvPr id="10"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14572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t>&lt;datum&gt;</a:t>
            </a:r>
            <a:endParaRPr lang="nl-NL"/>
          </a:p>
        </p:txBody>
      </p:sp>
      <p:sp>
        <p:nvSpPr>
          <p:cNvPr id="6" name="Tijdelijke aanduiding voor voettekst 5"/>
          <p:cNvSpPr>
            <a:spLocks noGrp="1"/>
          </p:cNvSpPr>
          <p:nvPr>
            <p:ph type="ftr" sz="quarter" idx="11"/>
          </p:nvPr>
        </p:nvSpPr>
        <p:spPr/>
        <p:txBody>
          <a:bodyPr/>
          <a:lstStyle/>
          <a:p>
            <a:r>
              <a:rPr lang="nl-NL" smtClean="0"/>
              <a:t>&lt;Titel van de presentatie&gt;</a:t>
            </a:r>
            <a:endParaRPr lang="nl-NL"/>
          </a:p>
        </p:txBody>
      </p:sp>
      <p:sp>
        <p:nvSpPr>
          <p:cNvPr id="4" name="Tijdelijke aanduiding voor afbeelding 3"/>
          <p:cNvSpPr>
            <a:spLocks noGrp="1"/>
          </p:cNvSpPr>
          <p:nvPr>
            <p:ph type="pic" sz="quarter" idx="15"/>
          </p:nvPr>
        </p:nvSpPr>
        <p:spPr>
          <a:xfrm>
            <a:off x="521500" y="1652400"/>
            <a:ext cx="8101000" cy="4125600"/>
          </a:xfrm>
        </p:spPr>
        <p:txBody>
          <a:bodyPr/>
          <a:lstStyle>
            <a:lvl1pPr marL="0" indent="0">
              <a:buNone/>
              <a:defRPr/>
            </a:lvl1pPr>
          </a:lstStyle>
          <a:p>
            <a:r>
              <a:rPr lang="nl-NL" smtClean="0"/>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4733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elddia zonder titel">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r>
              <a:rPr lang="nl-NL" smtClean="0"/>
              <a:t>&lt;datum&gt;</a:t>
            </a:r>
            <a:endParaRPr lang="nl-NL"/>
          </a:p>
        </p:txBody>
      </p:sp>
      <p:sp>
        <p:nvSpPr>
          <p:cNvPr id="6" name="Tijdelijke aanduiding voor voettekst 5"/>
          <p:cNvSpPr>
            <a:spLocks noGrp="1"/>
          </p:cNvSpPr>
          <p:nvPr>
            <p:ph type="ftr" sz="quarter" idx="11"/>
          </p:nvPr>
        </p:nvSpPr>
        <p:spPr/>
        <p:txBody>
          <a:bodyPr/>
          <a:lstStyle/>
          <a:p>
            <a:r>
              <a:rPr lang="nl-NL" smtClean="0"/>
              <a:t>&lt;Titel van de presentatie&gt;</a:t>
            </a:r>
            <a:endParaRPr lang="nl-NL"/>
          </a:p>
        </p:txBody>
      </p:sp>
      <p:sp>
        <p:nvSpPr>
          <p:cNvPr id="4" name="Tijdelijke aanduiding voor afbeelding 3"/>
          <p:cNvSpPr>
            <a:spLocks noGrp="1"/>
          </p:cNvSpPr>
          <p:nvPr>
            <p:ph type="pic" sz="quarter" idx="15"/>
          </p:nvPr>
        </p:nvSpPr>
        <p:spPr>
          <a:xfrm>
            <a:off x="521500" y="592934"/>
            <a:ext cx="8101000" cy="5185069"/>
          </a:xfrm>
          <a:solidFill>
            <a:schemeClr val="bg1"/>
          </a:solidFill>
        </p:spPr>
        <p:txBody>
          <a:bodyPr/>
          <a:lstStyle>
            <a:lvl1pPr marL="0" indent="0">
              <a:buNone/>
              <a:defRPr/>
            </a:lvl1pPr>
          </a:lstStyle>
          <a:p>
            <a:r>
              <a:rPr lang="nl-NL" smtClean="0"/>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69585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3"/>
            <a:ext cx="9144000" cy="6857999"/>
          </a:xfrm>
          <a:solidFill>
            <a:schemeClr val="bg1"/>
          </a:solidFill>
        </p:spPr>
        <p:txBody>
          <a:bodyPr/>
          <a:lstStyle>
            <a:lvl1pPr marL="0" indent="0">
              <a:buNone/>
              <a:defRPr/>
            </a:lvl1pPr>
          </a:lstStyle>
          <a:p>
            <a:r>
              <a:rPr lang="nl-NL" smtClean="0"/>
              <a:t>Klik op het pictogram als u een afbeelding wilt toevoegen</a:t>
            </a:r>
            <a:endParaRPr lang="nl-NL" dirty="0"/>
          </a:p>
        </p:txBody>
      </p:sp>
      <p:grpSp>
        <p:nvGrpSpPr>
          <p:cNvPr id="25" name="Groep 24"/>
          <p:cNvGrpSpPr/>
          <p:nvPr userDrawn="1"/>
        </p:nvGrpSpPr>
        <p:grpSpPr>
          <a:xfrm>
            <a:off x="5867400" y="6264275"/>
            <a:ext cx="2427288" cy="301626"/>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3033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1004344"/>
            <a:ext cx="8100000" cy="533400"/>
          </a:xfrm>
          <a:prstGeom prst="rect">
            <a:avLst/>
          </a:prstGeom>
        </p:spPr>
        <p:txBody>
          <a:bodyPr vert="horz" lIns="0" tIns="0" rIns="0" bIns="0" rtlCol="0" anchor="ctr">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522000" y="1814637"/>
            <a:ext cx="8100000" cy="4125365"/>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1494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&lt;datum&gt;</a:t>
            </a:r>
            <a:endParaRPr lang="nl-NL" dirty="0"/>
          </a:p>
        </p:txBody>
      </p:sp>
      <p:sp>
        <p:nvSpPr>
          <p:cNvPr id="5" name="Tijdelijke aanduiding voor voettekst 4"/>
          <p:cNvSpPr>
            <a:spLocks noGrp="1"/>
          </p:cNvSpPr>
          <p:nvPr>
            <p:ph type="ftr" sz="quarter" idx="3"/>
          </p:nvPr>
        </p:nvSpPr>
        <p:spPr>
          <a:xfrm>
            <a:off x="2790000" y="6414409"/>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&lt;Titel van de presentatie&gt;</a:t>
            </a:r>
            <a:endParaRPr lang="nl-NL" dirty="0"/>
          </a:p>
        </p:txBody>
      </p:sp>
      <p:sp>
        <p:nvSpPr>
          <p:cNvPr id="6"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smtClean="0"/>
              <a:t>Pagina </a:t>
            </a:r>
            <a:fld id="{7FC9B413-936F-403B-BC98-20250EBFF374}" type="slidenum">
              <a:rPr lang="nl-NL" smtClean="0"/>
              <a:pPr/>
              <a:t>‹nr.›</a:t>
            </a:fld>
            <a:endParaRPr lang="nl-NL" dirty="0"/>
          </a:p>
        </p:txBody>
      </p:sp>
      <p:sp>
        <p:nvSpPr>
          <p:cNvPr id="7" name="Rechthoek 6"/>
          <p:cNvSpPr/>
          <p:nvPr/>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sp>
        <p:nvSpPr>
          <p:cNvPr id="18" name="Rechthoek 17"/>
          <p:cNvSpPr/>
          <p:nvPr/>
        </p:nvSpPr>
        <p:spPr>
          <a:xfrm>
            <a:off x="522000" y="6264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nl-NL"/>
          </a:p>
        </p:txBody>
      </p:sp>
      <p:pic>
        <p:nvPicPr>
          <p:cNvPr id="19" name="Afbeelding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00000" y="6415200"/>
            <a:ext cx="1104790" cy="1368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0" r:id="rId4"/>
    <p:sldLayoutId id="2147483652" r:id="rId5"/>
    <p:sldLayoutId id="2147483661" r:id="rId6"/>
    <p:sldLayoutId id="2147483662" r:id="rId7"/>
    <p:sldLayoutId id="2147483663" r:id="rId8"/>
    <p:sldLayoutId id="2147483664" r:id="rId9"/>
    <p:sldLayoutId id="2147483665" r:id="rId10"/>
    <p:sldLayoutId id="2147483667" r:id="rId11"/>
    <p:sldLayoutId id="2147483668" r:id="rId12"/>
  </p:sldLayoutIdLst>
  <p:hf sldNum="0" hdr="0" ftr="0" dt="0"/>
  <p:txStyles>
    <p:titleStyle>
      <a:lvl1pPr algn="l" defTabSz="913884" rtl="0" eaLnBrk="1" latinLnBrk="0" hangingPunct="1">
        <a:lnSpc>
          <a:spcPts val="4198"/>
        </a:lnSpc>
        <a:spcBef>
          <a:spcPct val="0"/>
        </a:spcBef>
        <a:buNone/>
        <a:defRPr sz="4000" b="1" kern="1200">
          <a:solidFill>
            <a:schemeClr val="tx2"/>
          </a:solidFill>
          <a:latin typeface="+mj-lt"/>
          <a:ea typeface="+mj-ea"/>
          <a:cs typeface="+mj-cs"/>
        </a:defRPr>
      </a:lvl1pPr>
    </p:titleStyle>
    <p:bodyStyle>
      <a:lvl1pPr marL="322082" indent="-322082" algn="l" defTabSz="913884" rtl="0" eaLnBrk="1" latinLnBrk="0" hangingPunct="1">
        <a:lnSpc>
          <a:spcPts val="2499"/>
        </a:lnSpc>
        <a:spcBef>
          <a:spcPts val="0"/>
        </a:spcBef>
        <a:buClr>
          <a:schemeClr val="tx2"/>
        </a:buClr>
        <a:buFont typeface="Arial" pitchFamily="34" charset="0"/>
        <a:buChar char="•"/>
        <a:defRPr sz="2000" kern="1200">
          <a:solidFill>
            <a:schemeClr val="tx1"/>
          </a:solidFill>
          <a:latin typeface="+mn-lt"/>
          <a:ea typeface="+mn-ea"/>
          <a:cs typeface="+mn-cs"/>
        </a:defRPr>
      </a:lvl1pPr>
      <a:lvl2pPr marL="647334" indent="-325255" algn="l" defTabSz="913884" rtl="0" eaLnBrk="1" latinLnBrk="0" hangingPunct="1">
        <a:lnSpc>
          <a:spcPts val="2499"/>
        </a:lnSpc>
        <a:spcBef>
          <a:spcPts val="0"/>
        </a:spcBef>
        <a:buFont typeface="Arial" pitchFamily="34" charset="0"/>
        <a:buChar char="•"/>
        <a:defRPr sz="2000" kern="1200">
          <a:solidFill>
            <a:schemeClr val="tx1"/>
          </a:solidFill>
          <a:latin typeface="+mn-lt"/>
          <a:ea typeface="+mn-ea"/>
          <a:cs typeface="+mn-cs"/>
        </a:defRPr>
      </a:lvl2pPr>
      <a:lvl3pPr marL="969415" indent="-323667" algn="l" defTabSz="913884" rtl="0" eaLnBrk="1" latinLnBrk="0" hangingPunct="1">
        <a:lnSpc>
          <a:spcPts val="2499"/>
        </a:lnSpc>
        <a:spcBef>
          <a:spcPts val="0"/>
        </a:spcBef>
        <a:buClr>
          <a:schemeClr val="tx2"/>
        </a:buClr>
        <a:buFont typeface="Arial" pitchFamily="34" charset="0"/>
        <a:buChar char="•"/>
        <a:defRPr sz="2000" kern="1200">
          <a:solidFill>
            <a:schemeClr val="tx1"/>
          </a:solidFill>
          <a:latin typeface="+mn-lt"/>
          <a:ea typeface="+mn-ea"/>
          <a:cs typeface="+mn-cs"/>
        </a:defRPr>
      </a:lvl3pPr>
      <a:lvl4pPr marL="1293084" indent="-322082" algn="l" defTabSz="913884" rtl="0" eaLnBrk="1" latinLnBrk="0" hangingPunct="1">
        <a:lnSpc>
          <a:spcPts val="2499"/>
        </a:lnSpc>
        <a:spcBef>
          <a:spcPts val="0"/>
        </a:spcBef>
        <a:buFont typeface="Arial" pitchFamily="34" charset="0"/>
        <a:buChar char="•"/>
        <a:defRPr sz="2000" kern="1200">
          <a:solidFill>
            <a:schemeClr val="tx1"/>
          </a:solidFill>
          <a:latin typeface="+mn-lt"/>
          <a:ea typeface="+mn-ea"/>
          <a:cs typeface="+mn-cs"/>
        </a:defRPr>
      </a:lvl4pPr>
      <a:lvl5pPr marL="1618337" indent="-323667" algn="l" defTabSz="913884" rtl="0" eaLnBrk="1" latinLnBrk="0" hangingPunct="1">
        <a:lnSpc>
          <a:spcPts val="2499"/>
        </a:lnSpc>
        <a:spcBef>
          <a:spcPts val="0"/>
        </a:spcBef>
        <a:buClr>
          <a:schemeClr val="tx2"/>
        </a:buClr>
        <a:buFont typeface="Arial" pitchFamily="34" charset="0"/>
        <a:buChar char="•"/>
        <a:defRPr sz="2000" kern="1200">
          <a:solidFill>
            <a:schemeClr val="tx1"/>
          </a:solidFill>
          <a:latin typeface="+mn-lt"/>
          <a:ea typeface="+mn-ea"/>
          <a:cs typeface="+mn-cs"/>
        </a:defRPr>
      </a:lvl5pPr>
      <a:lvl6pPr marL="2513182" indent="-228471"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24" indent="-228471"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68" indent="-228471"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10" indent="-228471" algn="l" defTabSz="9138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3884" rtl="0" eaLnBrk="1" latinLnBrk="0" hangingPunct="1">
        <a:defRPr sz="1800" kern="1200">
          <a:solidFill>
            <a:schemeClr val="tx1"/>
          </a:solidFill>
          <a:latin typeface="+mn-lt"/>
          <a:ea typeface="+mn-ea"/>
          <a:cs typeface="+mn-cs"/>
        </a:defRPr>
      </a:lvl1pPr>
      <a:lvl2pPr marL="456942" algn="l" defTabSz="913884" rtl="0" eaLnBrk="1" latinLnBrk="0" hangingPunct="1">
        <a:defRPr sz="1800" kern="1200">
          <a:solidFill>
            <a:schemeClr val="tx1"/>
          </a:solidFill>
          <a:latin typeface="+mn-lt"/>
          <a:ea typeface="+mn-ea"/>
          <a:cs typeface="+mn-cs"/>
        </a:defRPr>
      </a:lvl2pPr>
      <a:lvl3pPr marL="913884" algn="l" defTabSz="913884" rtl="0" eaLnBrk="1" latinLnBrk="0" hangingPunct="1">
        <a:defRPr sz="1800" kern="1200">
          <a:solidFill>
            <a:schemeClr val="tx1"/>
          </a:solidFill>
          <a:latin typeface="+mn-lt"/>
          <a:ea typeface="+mn-ea"/>
          <a:cs typeface="+mn-cs"/>
        </a:defRPr>
      </a:lvl3pPr>
      <a:lvl4pPr marL="1370826" algn="l" defTabSz="913884" rtl="0" eaLnBrk="1" latinLnBrk="0" hangingPunct="1">
        <a:defRPr sz="1800" kern="1200">
          <a:solidFill>
            <a:schemeClr val="tx1"/>
          </a:solidFill>
          <a:latin typeface="+mn-lt"/>
          <a:ea typeface="+mn-ea"/>
          <a:cs typeface="+mn-cs"/>
        </a:defRPr>
      </a:lvl4pPr>
      <a:lvl5pPr marL="1827769" algn="l" defTabSz="913884" rtl="0" eaLnBrk="1" latinLnBrk="0" hangingPunct="1">
        <a:defRPr sz="1800" kern="1200">
          <a:solidFill>
            <a:schemeClr val="tx1"/>
          </a:solidFill>
          <a:latin typeface="+mn-lt"/>
          <a:ea typeface="+mn-ea"/>
          <a:cs typeface="+mn-cs"/>
        </a:defRPr>
      </a:lvl5pPr>
      <a:lvl6pPr marL="2284711" algn="l" defTabSz="913884" rtl="0" eaLnBrk="1" latinLnBrk="0" hangingPunct="1">
        <a:defRPr sz="1800" kern="1200">
          <a:solidFill>
            <a:schemeClr val="tx1"/>
          </a:solidFill>
          <a:latin typeface="+mn-lt"/>
          <a:ea typeface="+mn-ea"/>
          <a:cs typeface="+mn-cs"/>
        </a:defRPr>
      </a:lvl6pPr>
      <a:lvl7pPr marL="2741654" algn="l" defTabSz="913884" rtl="0" eaLnBrk="1" latinLnBrk="0" hangingPunct="1">
        <a:defRPr sz="1800" kern="1200">
          <a:solidFill>
            <a:schemeClr val="tx1"/>
          </a:solidFill>
          <a:latin typeface="+mn-lt"/>
          <a:ea typeface="+mn-ea"/>
          <a:cs typeface="+mn-cs"/>
        </a:defRPr>
      </a:lvl7pPr>
      <a:lvl8pPr marL="3198596" algn="l" defTabSz="913884" rtl="0" eaLnBrk="1" latinLnBrk="0" hangingPunct="1">
        <a:defRPr sz="1800" kern="1200">
          <a:solidFill>
            <a:schemeClr val="tx1"/>
          </a:solidFill>
          <a:latin typeface="+mn-lt"/>
          <a:ea typeface="+mn-ea"/>
          <a:cs typeface="+mn-cs"/>
        </a:defRPr>
      </a:lvl8pPr>
      <a:lvl9pPr marL="3655538" algn="l" defTabSz="9138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document.docx"/><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48.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1.xml"/><Relationship Id="rId4" Type="http://schemas.openxmlformats.org/officeDocument/2006/relationships/image" Target="../media/image66.emf"/></Relationships>
</file>

<file path=ppt/slides/_rels/slide4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1.xml"/><Relationship Id="rId4" Type="http://schemas.openxmlformats.org/officeDocument/2006/relationships/image" Target="../media/image71.emf"/></Relationships>
</file>

<file path=ppt/slides/_rels/slide4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2.emf"/><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11.xml"/><Relationship Id="rId4" Type="http://schemas.openxmlformats.org/officeDocument/2006/relationships/image" Target="../media/image75.emf"/></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chart" Target="../charts/char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18008" y="1743472"/>
            <a:ext cx="7686440" cy="533400"/>
          </a:xfrm>
        </p:spPr>
        <p:txBody>
          <a:bodyPr/>
          <a:lstStyle/>
          <a:p>
            <a:r>
              <a:rPr lang="nl-NL" dirty="0" smtClean="0">
                <a:latin typeface="Verdana"/>
                <a:cs typeface="Verdana"/>
              </a:rPr>
              <a:t>Niet-medicamenteuze behandeling van astma</a:t>
            </a:r>
            <a:endParaRPr lang="nl-NL" sz="3200" b="0" dirty="0">
              <a:latin typeface="Verdana"/>
              <a:cs typeface="Verdana"/>
            </a:endParaRPr>
          </a:p>
        </p:txBody>
      </p:sp>
      <p:sp>
        <p:nvSpPr>
          <p:cNvPr id="11" name="Tijdelijke aanduiding voor tekst 6"/>
          <p:cNvSpPr>
            <a:spLocks noGrp="1"/>
          </p:cNvSpPr>
          <p:nvPr>
            <p:ph type="body" sz="quarter" idx="10"/>
          </p:nvPr>
        </p:nvSpPr>
        <p:spPr>
          <a:xfrm>
            <a:off x="1043608" y="3573016"/>
            <a:ext cx="6048672" cy="635000"/>
          </a:xfrm>
        </p:spPr>
        <p:txBody>
          <a:bodyPr/>
          <a:lstStyle/>
          <a:p>
            <a:r>
              <a:rPr lang="nl-NL" dirty="0" smtClean="0">
                <a:latin typeface="Verdana"/>
                <a:cs typeface="Verdana"/>
              </a:rPr>
              <a:t>Amsterdam, 4 oktober 2017</a:t>
            </a:r>
          </a:p>
          <a:p>
            <a:r>
              <a:rPr lang="nl-NL" dirty="0" err="1" smtClean="0">
                <a:latin typeface="Verdana"/>
                <a:cs typeface="Verdana"/>
              </a:rPr>
              <a:t>Alex</a:t>
            </a:r>
            <a:r>
              <a:rPr lang="nl-NL" dirty="0" smtClean="0">
                <a:latin typeface="Verdana"/>
                <a:cs typeface="Verdana"/>
              </a:rPr>
              <a:t> van ‘t Hul, programmadirecteur COPDnet</a:t>
            </a:r>
            <a:endParaRPr lang="nl-NL" dirty="0">
              <a:latin typeface="Verdana"/>
              <a:cs typeface="Verdana"/>
            </a:endParaRPr>
          </a:p>
        </p:txBody>
      </p:sp>
      <p:pic>
        <p:nvPicPr>
          <p:cNvPr id="4" name="Afbeelding 3" descr="COPDnet-L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5" y="6199460"/>
            <a:ext cx="2615477" cy="397892"/>
          </a:xfrm>
          <a:prstGeom prst="rect">
            <a:avLst/>
          </a:prstGeom>
        </p:spPr>
      </p:pic>
    </p:spTree>
    <p:extLst>
      <p:ext uri="{BB962C8B-B14F-4D97-AF65-F5344CB8AC3E}">
        <p14:creationId xmlns:p14="http://schemas.microsoft.com/office/powerpoint/2010/main" val="1776539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571625" y="785814"/>
            <a:ext cx="5500688" cy="369302"/>
          </a:xfrm>
          <a:prstGeom prst="rect">
            <a:avLst/>
          </a:prstGeom>
          <a:noFill/>
          <a:ln w="9525">
            <a:noFill/>
            <a:miter lim="800000"/>
            <a:headEnd/>
            <a:tailEnd/>
          </a:ln>
        </p:spPr>
        <p:txBody>
          <a:bodyPr lIns="91410" tIns="45705" rIns="91410" bIns="45705">
            <a:spAutoFit/>
          </a:bodyPr>
          <a:lstStyle/>
          <a:p>
            <a:endParaRPr lang="nl-NL"/>
          </a:p>
        </p:txBody>
      </p:sp>
      <p:sp>
        <p:nvSpPr>
          <p:cNvPr id="3" name="Tekstvak 2"/>
          <p:cNvSpPr txBox="1"/>
          <p:nvPr/>
        </p:nvSpPr>
        <p:spPr>
          <a:xfrm>
            <a:off x="432048" y="44625"/>
            <a:ext cx="8460432" cy="538579"/>
          </a:xfrm>
          <a:prstGeom prst="rect">
            <a:avLst/>
          </a:prstGeom>
          <a:noFill/>
        </p:spPr>
        <p:txBody>
          <a:bodyPr wrap="square" lIns="91410" tIns="45705" rIns="91410" bIns="45705" rtlCol="0">
            <a:spAutoFit/>
          </a:bodyPr>
          <a:lstStyle/>
          <a:p>
            <a:r>
              <a:rPr lang="nl-NL" sz="2900" dirty="0" err="1">
                <a:solidFill>
                  <a:srgbClr val="00B0F0"/>
                </a:solidFill>
                <a:latin typeface="+mj-lt"/>
                <a:ea typeface="+mj-ea"/>
                <a:cs typeface="+mj-cs"/>
              </a:rPr>
              <a:t>Outcome</a:t>
            </a:r>
            <a:r>
              <a:rPr lang="nl-NL" sz="2900" dirty="0">
                <a:solidFill>
                  <a:srgbClr val="00B0F0"/>
                </a:solidFill>
                <a:latin typeface="+mj-lt"/>
                <a:ea typeface="+mj-ea"/>
                <a:cs typeface="+mj-cs"/>
              </a:rPr>
              <a:t> van 2</a:t>
            </a:r>
            <a:r>
              <a:rPr lang="nl-NL" sz="2900" baseline="30000" dirty="0">
                <a:solidFill>
                  <a:srgbClr val="00B0F0"/>
                </a:solidFill>
                <a:latin typeface="+mj-lt"/>
                <a:ea typeface="+mj-ea"/>
                <a:cs typeface="+mj-cs"/>
              </a:rPr>
              <a:t>e</a:t>
            </a:r>
            <a:r>
              <a:rPr lang="nl-NL" sz="2900" dirty="0">
                <a:solidFill>
                  <a:srgbClr val="00B0F0"/>
                </a:solidFill>
                <a:latin typeface="+mj-lt"/>
                <a:ea typeface="+mj-ea"/>
                <a:cs typeface="+mj-cs"/>
              </a:rPr>
              <a:t> lijn zorg bij mensen met astma - ΔACQ</a:t>
            </a:r>
          </a:p>
        </p:txBody>
      </p:sp>
      <p:cxnSp>
        <p:nvCxnSpPr>
          <p:cNvPr id="21" name="Rechte verbindingslijn met pijl 20"/>
          <p:cNvCxnSpPr/>
          <p:nvPr/>
        </p:nvCxnSpPr>
        <p:spPr>
          <a:xfrm>
            <a:off x="4355976" y="5373216"/>
            <a:ext cx="576064" cy="0"/>
          </a:xfrm>
          <a:prstGeom prst="straightConnector1">
            <a:avLst/>
          </a:prstGeom>
          <a:ln w="254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p:cNvCxnSpPr/>
          <p:nvPr/>
        </p:nvCxnSpPr>
        <p:spPr>
          <a:xfrm>
            <a:off x="3275856" y="4221088"/>
            <a:ext cx="1080120" cy="0"/>
          </a:xfrm>
          <a:prstGeom prst="straightConnector1">
            <a:avLst/>
          </a:prstGeom>
          <a:ln w="254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flipV="1">
            <a:off x="4355976" y="4221088"/>
            <a:ext cx="0" cy="1152128"/>
          </a:xfrm>
          <a:prstGeom prst="line">
            <a:avLst/>
          </a:prstGeom>
          <a:ln w="254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p:cNvCxnSpPr/>
          <p:nvPr/>
        </p:nvCxnSpPr>
        <p:spPr>
          <a:xfrm>
            <a:off x="4355976" y="1844824"/>
            <a:ext cx="648072" cy="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Rechte verbindingslijn met pijl 24"/>
          <p:cNvCxnSpPr/>
          <p:nvPr/>
        </p:nvCxnSpPr>
        <p:spPr>
          <a:xfrm>
            <a:off x="3275856" y="3212976"/>
            <a:ext cx="1080120" cy="0"/>
          </a:xfrm>
          <a:prstGeom prst="straightConnector1">
            <a:avLst/>
          </a:prstGeom>
          <a:ln w="254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26" name="Rechte verbindingslijn 25"/>
          <p:cNvCxnSpPr/>
          <p:nvPr/>
        </p:nvCxnSpPr>
        <p:spPr>
          <a:xfrm flipV="1">
            <a:off x="4355976" y="1844824"/>
            <a:ext cx="0" cy="1368152"/>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Tekstvak 41"/>
          <p:cNvSpPr txBox="1"/>
          <p:nvPr/>
        </p:nvSpPr>
        <p:spPr>
          <a:xfrm>
            <a:off x="1331640" y="2492896"/>
            <a:ext cx="2448272" cy="369302"/>
          </a:xfrm>
          <a:prstGeom prst="rect">
            <a:avLst/>
          </a:prstGeom>
          <a:noFill/>
        </p:spPr>
        <p:txBody>
          <a:bodyPr wrap="square" lIns="91410" tIns="45705" rIns="91410" bIns="45705" rtlCol="0">
            <a:spAutoFit/>
          </a:bodyPr>
          <a:lstStyle/>
          <a:p>
            <a:r>
              <a:rPr lang="nl-NL" dirty="0" smtClean="0">
                <a:latin typeface="Verdana"/>
                <a:cs typeface="Verdana"/>
              </a:rPr>
              <a:t>Basis assessment</a:t>
            </a:r>
            <a:endParaRPr lang="nl-NL" dirty="0">
              <a:latin typeface="Verdana"/>
              <a:cs typeface="Verdana"/>
            </a:endParaRPr>
          </a:p>
        </p:txBody>
      </p:sp>
      <p:sp>
        <p:nvSpPr>
          <p:cNvPr id="43" name="Tekstvak 42"/>
          <p:cNvSpPr txBox="1"/>
          <p:nvPr/>
        </p:nvSpPr>
        <p:spPr>
          <a:xfrm>
            <a:off x="5508104" y="764704"/>
            <a:ext cx="3024336" cy="369302"/>
          </a:xfrm>
          <a:prstGeom prst="rect">
            <a:avLst/>
          </a:prstGeom>
          <a:noFill/>
        </p:spPr>
        <p:txBody>
          <a:bodyPr wrap="square" lIns="91410" tIns="45705" rIns="91410" bIns="45705" rtlCol="0">
            <a:spAutoFit/>
          </a:bodyPr>
          <a:lstStyle/>
          <a:p>
            <a:r>
              <a:rPr lang="nl-NL" dirty="0" smtClean="0">
                <a:latin typeface="Verdana"/>
                <a:cs typeface="Verdana"/>
              </a:rPr>
              <a:t>Follow-up na ½ jaar</a:t>
            </a:r>
            <a:endParaRPr lang="nl-NL" dirty="0">
              <a:latin typeface="Verdana"/>
              <a:cs typeface="Verdana"/>
            </a:endParaRPr>
          </a:p>
        </p:txBody>
      </p:sp>
      <p:graphicFrame>
        <p:nvGraphicFramePr>
          <p:cNvPr id="57" name="Grafiek 56"/>
          <p:cNvGraphicFramePr>
            <a:graphicFrameLocks/>
          </p:cNvGraphicFramePr>
          <p:nvPr>
            <p:extLst>
              <p:ext uri="{D42A27DB-BD31-4B8C-83A1-F6EECF244321}">
                <p14:modId xmlns:p14="http://schemas.microsoft.com/office/powerpoint/2010/main" val="39502604"/>
              </p:ext>
            </p:extLst>
          </p:nvPr>
        </p:nvGraphicFramePr>
        <p:xfrm>
          <a:off x="1187624" y="2924944"/>
          <a:ext cx="2069976" cy="1659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Grafiek 57"/>
          <p:cNvGraphicFramePr>
            <a:graphicFrameLocks/>
          </p:cNvGraphicFramePr>
          <p:nvPr>
            <p:extLst>
              <p:ext uri="{D42A27DB-BD31-4B8C-83A1-F6EECF244321}">
                <p14:modId xmlns:p14="http://schemas.microsoft.com/office/powerpoint/2010/main" val="3396211615"/>
              </p:ext>
            </p:extLst>
          </p:nvPr>
        </p:nvGraphicFramePr>
        <p:xfrm>
          <a:off x="5364088" y="1268760"/>
          <a:ext cx="2952328" cy="12995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Grafiek 58"/>
          <p:cNvGraphicFramePr>
            <a:graphicFrameLocks/>
          </p:cNvGraphicFramePr>
          <p:nvPr>
            <p:extLst>
              <p:ext uri="{D42A27DB-BD31-4B8C-83A1-F6EECF244321}">
                <p14:modId xmlns:p14="http://schemas.microsoft.com/office/powerpoint/2010/main" val="716885995"/>
              </p:ext>
            </p:extLst>
          </p:nvPr>
        </p:nvGraphicFramePr>
        <p:xfrm>
          <a:off x="5364088" y="2852936"/>
          <a:ext cx="3078088" cy="16596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0" name="Grafiek 59"/>
          <p:cNvGraphicFramePr>
            <a:graphicFrameLocks/>
          </p:cNvGraphicFramePr>
          <p:nvPr>
            <p:extLst>
              <p:ext uri="{D42A27DB-BD31-4B8C-83A1-F6EECF244321}">
                <p14:modId xmlns:p14="http://schemas.microsoft.com/office/powerpoint/2010/main" val="2716358780"/>
              </p:ext>
            </p:extLst>
          </p:nvPr>
        </p:nvGraphicFramePr>
        <p:xfrm>
          <a:off x="5220072" y="4653136"/>
          <a:ext cx="3078088" cy="1587624"/>
        </p:xfrm>
        <a:graphic>
          <a:graphicData uri="http://schemas.openxmlformats.org/drawingml/2006/chart">
            <c:chart xmlns:c="http://schemas.openxmlformats.org/drawingml/2006/chart" xmlns:r="http://schemas.openxmlformats.org/officeDocument/2006/relationships" r:id="rId6"/>
          </a:graphicData>
        </a:graphic>
      </p:graphicFrame>
      <p:cxnSp>
        <p:nvCxnSpPr>
          <p:cNvPr id="63" name="Rechte verbindingslijn met pijl 62"/>
          <p:cNvCxnSpPr/>
          <p:nvPr/>
        </p:nvCxnSpPr>
        <p:spPr>
          <a:xfrm>
            <a:off x="3275856" y="3717032"/>
            <a:ext cx="1872208" cy="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4" name="Tekstvak 63"/>
          <p:cNvSpPr txBox="1"/>
          <p:nvPr/>
        </p:nvSpPr>
        <p:spPr>
          <a:xfrm>
            <a:off x="2411760" y="3068961"/>
            <a:ext cx="576064" cy="276969"/>
          </a:xfrm>
          <a:prstGeom prst="rect">
            <a:avLst/>
          </a:prstGeom>
          <a:noFill/>
        </p:spPr>
        <p:txBody>
          <a:bodyPr wrap="square" lIns="91410" tIns="45705" rIns="91410" bIns="45705" rtlCol="0">
            <a:spAutoFit/>
          </a:bodyPr>
          <a:lstStyle/>
          <a:p>
            <a:r>
              <a:rPr lang="nl-NL" sz="1200" b="1" dirty="0"/>
              <a:t>55%</a:t>
            </a:r>
          </a:p>
        </p:txBody>
      </p:sp>
      <p:sp>
        <p:nvSpPr>
          <p:cNvPr id="70" name="Tekstvak 69"/>
          <p:cNvSpPr txBox="1"/>
          <p:nvPr/>
        </p:nvSpPr>
        <p:spPr>
          <a:xfrm>
            <a:off x="2411760" y="3584050"/>
            <a:ext cx="576064" cy="276969"/>
          </a:xfrm>
          <a:prstGeom prst="rect">
            <a:avLst/>
          </a:prstGeom>
          <a:noFill/>
        </p:spPr>
        <p:txBody>
          <a:bodyPr wrap="square" lIns="91410" tIns="45705" rIns="91410" bIns="45705" rtlCol="0">
            <a:spAutoFit/>
          </a:bodyPr>
          <a:lstStyle/>
          <a:p>
            <a:r>
              <a:rPr lang="nl-NL" sz="1200" b="1" dirty="0"/>
              <a:t>25%</a:t>
            </a:r>
          </a:p>
        </p:txBody>
      </p:sp>
      <p:sp>
        <p:nvSpPr>
          <p:cNvPr id="71" name="Tekstvak 70"/>
          <p:cNvSpPr txBox="1"/>
          <p:nvPr/>
        </p:nvSpPr>
        <p:spPr>
          <a:xfrm>
            <a:off x="2411760" y="4016098"/>
            <a:ext cx="576064" cy="276969"/>
          </a:xfrm>
          <a:prstGeom prst="rect">
            <a:avLst/>
          </a:prstGeom>
          <a:noFill/>
        </p:spPr>
        <p:txBody>
          <a:bodyPr wrap="square" lIns="91410" tIns="45705" rIns="91410" bIns="45705" rtlCol="0">
            <a:spAutoFit/>
          </a:bodyPr>
          <a:lstStyle/>
          <a:p>
            <a:r>
              <a:rPr lang="nl-NL" sz="1200" b="1" dirty="0"/>
              <a:t>20%</a:t>
            </a:r>
          </a:p>
        </p:txBody>
      </p:sp>
      <p:sp>
        <p:nvSpPr>
          <p:cNvPr id="72" name="Tekstvak 71"/>
          <p:cNvSpPr txBox="1"/>
          <p:nvPr/>
        </p:nvSpPr>
        <p:spPr>
          <a:xfrm>
            <a:off x="7668344" y="1340768"/>
            <a:ext cx="576064" cy="276969"/>
          </a:xfrm>
          <a:prstGeom prst="rect">
            <a:avLst/>
          </a:prstGeom>
          <a:noFill/>
        </p:spPr>
        <p:txBody>
          <a:bodyPr wrap="square" lIns="91410" tIns="45705" rIns="91410" bIns="45705" rtlCol="0">
            <a:spAutoFit/>
          </a:bodyPr>
          <a:lstStyle/>
          <a:p>
            <a:r>
              <a:rPr lang="nl-NL" sz="1200" b="1" dirty="0"/>
              <a:t>81%</a:t>
            </a:r>
          </a:p>
        </p:txBody>
      </p:sp>
      <p:sp>
        <p:nvSpPr>
          <p:cNvPr id="73" name="Tekstvak 72"/>
          <p:cNvSpPr txBox="1"/>
          <p:nvPr/>
        </p:nvSpPr>
        <p:spPr>
          <a:xfrm>
            <a:off x="7668344" y="1700809"/>
            <a:ext cx="576064" cy="276969"/>
          </a:xfrm>
          <a:prstGeom prst="rect">
            <a:avLst/>
          </a:prstGeom>
          <a:noFill/>
        </p:spPr>
        <p:txBody>
          <a:bodyPr wrap="square" lIns="91410" tIns="45705" rIns="91410" bIns="45705" rtlCol="0">
            <a:spAutoFit/>
          </a:bodyPr>
          <a:lstStyle/>
          <a:p>
            <a:r>
              <a:rPr lang="nl-NL" sz="1200" b="1" dirty="0"/>
              <a:t>19%</a:t>
            </a:r>
          </a:p>
        </p:txBody>
      </p:sp>
      <p:sp>
        <p:nvSpPr>
          <p:cNvPr id="75" name="Tekstvak 74"/>
          <p:cNvSpPr txBox="1"/>
          <p:nvPr/>
        </p:nvSpPr>
        <p:spPr>
          <a:xfrm>
            <a:off x="6732240" y="2996952"/>
            <a:ext cx="576064" cy="276969"/>
          </a:xfrm>
          <a:prstGeom prst="rect">
            <a:avLst/>
          </a:prstGeom>
          <a:noFill/>
        </p:spPr>
        <p:txBody>
          <a:bodyPr wrap="square" lIns="91410" tIns="45705" rIns="91410" bIns="45705" rtlCol="0">
            <a:spAutoFit/>
          </a:bodyPr>
          <a:lstStyle/>
          <a:p>
            <a:r>
              <a:rPr lang="nl-NL" sz="1200" b="1" dirty="0"/>
              <a:t>33%</a:t>
            </a:r>
          </a:p>
        </p:txBody>
      </p:sp>
      <p:sp>
        <p:nvSpPr>
          <p:cNvPr id="76" name="Tekstvak 75"/>
          <p:cNvSpPr txBox="1"/>
          <p:nvPr/>
        </p:nvSpPr>
        <p:spPr>
          <a:xfrm>
            <a:off x="6732240" y="3440034"/>
            <a:ext cx="576064" cy="276969"/>
          </a:xfrm>
          <a:prstGeom prst="rect">
            <a:avLst/>
          </a:prstGeom>
          <a:noFill/>
        </p:spPr>
        <p:txBody>
          <a:bodyPr wrap="square" lIns="91410" tIns="45705" rIns="91410" bIns="45705" rtlCol="0">
            <a:spAutoFit/>
          </a:bodyPr>
          <a:lstStyle/>
          <a:p>
            <a:r>
              <a:rPr lang="nl-NL" sz="1200" b="1" dirty="0"/>
              <a:t>40%</a:t>
            </a:r>
          </a:p>
        </p:txBody>
      </p:sp>
      <p:sp>
        <p:nvSpPr>
          <p:cNvPr id="77" name="Tekstvak 76"/>
          <p:cNvSpPr txBox="1"/>
          <p:nvPr/>
        </p:nvSpPr>
        <p:spPr>
          <a:xfrm>
            <a:off x="6732240" y="3933057"/>
            <a:ext cx="576064" cy="276969"/>
          </a:xfrm>
          <a:prstGeom prst="rect">
            <a:avLst/>
          </a:prstGeom>
          <a:noFill/>
        </p:spPr>
        <p:txBody>
          <a:bodyPr wrap="square" lIns="91410" tIns="45705" rIns="91410" bIns="45705" rtlCol="0">
            <a:spAutoFit/>
          </a:bodyPr>
          <a:lstStyle/>
          <a:p>
            <a:r>
              <a:rPr lang="nl-NL" sz="1200" b="1" dirty="0"/>
              <a:t>27%</a:t>
            </a:r>
          </a:p>
        </p:txBody>
      </p:sp>
      <p:sp>
        <p:nvSpPr>
          <p:cNvPr id="78" name="Tekstvak 77"/>
          <p:cNvSpPr txBox="1"/>
          <p:nvPr/>
        </p:nvSpPr>
        <p:spPr>
          <a:xfrm>
            <a:off x="7020272" y="4797152"/>
            <a:ext cx="576064" cy="276969"/>
          </a:xfrm>
          <a:prstGeom prst="rect">
            <a:avLst/>
          </a:prstGeom>
          <a:noFill/>
        </p:spPr>
        <p:txBody>
          <a:bodyPr wrap="square" lIns="91410" tIns="45705" rIns="91410" bIns="45705" rtlCol="0">
            <a:spAutoFit/>
          </a:bodyPr>
          <a:lstStyle/>
          <a:p>
            <a:r>
              <a:rPr lang="nl-NL" sz="1200" b="1" dirty="0"/>
              <a:t>8%</a:t>
            </a:r>
          </a:p>
        </p:txBody>
      </p:sp>
      <p:sp>
        <p:nvSpPr>
          <p:cNvPr id="79" name="Tekstvak 78"/>
          <p:cNvSpPr txBox="1"/>
          <p:nvPr/>
        </p:nvSpPr>
        <p:spPr>
          <a:xfrm>
            <a:off x="7020272" y="5240234"/>
            <a:ext cx="576064" cy="276969"/>
          </a:xfrm>
          <a:prstGeom prst="rect">
            <a:avLst/>
          </a:prstGeom>
          <a:noFill/>
        </p:spPr>
        <p:txBody>
          <a:bodyPr wrap="square" lIns="91410" tIns="45705" rIns="91410" bIns="45705" rtlCol="0">
            <a:spAutoFit/>
          </a:bodyPr>
          <a:lstStyle/>
          <a:p>
            <a:r>
              <a:rPr lang="nl-NL" sz="1200" b="1" dirty="0"/>
              <a:t>40%</a:t>
            </a:r>
          </a:p>
        </p:txBody>
      </p:sp>
      <p:sp>
        <p:nvSpPr>
          <p:cNvPr id="80" name="Tekstvak 79"/>
          <p:cNvSpPr txBox="1"/>
          <p:nvPr/>
        </p:nvSpPr>
        <p:spPr>
          <a:xfrm>
            <a:off x="7020272" y="5661249"/>
            <a:ext cx="576064" cy="276969"/>
          </a:xfrm>
          <a:prstGeom prst="rect">
            <a:avLst/>
          </a:prstGeom>
          <a:noFill/>
        </p:spPr>
        <p:txBody>
          <a:bodyPr wrap="square" lIns="91410" tIns="45705" rIns="91410" bIns="45705" rtlCol="0">
            <a:spAutoFit/>
          </a:bodyPr>
          <a:lstStyle/>
          <a:p>
            <a:r>
              <a:rPr lang="nl-NL" sz="1200" b="1" dirty="0"/>
              <a:t>52%</a:t>
            </a:r>
          </a:p>
        </p:txBody>
      </p:sp>
      <p:sp>
        <p:nvSpPr>
          <p:cNvPr id="9" name="Tekstvak 8"/>
          <p:cNvSpPr txBox="1"/>
          <p:nvPr/>
        </p:nvSpPr>
        <p:spPr>
          <a:xfrm>
            <a:off x="1331640" y="5253007"/>
            <a:ext cx="3024336" cy="1200298"/>
          </a:xfrm>
          <a:prstGeom prst="rect">
            <a:avLst/>
          </a:prstGeom>
          <a:noFill/>
        </p:spPr>
        <p:txBody>
          <a:bodyPr wrap="square" lIns="91410" tIns="45705" rIns="91410" bIns="45705" rtlCol="0">
            <a:spAutoFit/>
          </a:bodyPr>
          <a:lstStyle/>
          <a:p>
            <a:r>
              <a:rPr lang="nl-NL" dirty="0" smtClean="0">
                <a:latin typeface="Verdana"/>
                <a:cs typeface="Verdana"/>
              </a:rPr>
              <a:t>17% is klasse beter</a:t>
            </a:r>
          </a:p>
          <a:p>
            <a:r>
              <a:rPr lang="nl-NL" dirty="0" smtClean="0">
                <a:latin typeface="Verdana"/>
                <a:cs typeface="Verdana"/>
              </a:rPr>
              <a:t>65% is ongewijzigd</a:t>
            </a:r>
          </a:p>
          <a:p>
            <a:r>
              <a:rPr lang="nl-NL" dirty="0" smtClean="0">
                <a:latin typeface="Verdana"/>
                <a:cs typeface="Verdana"/>
              </a:rPr>
              <a:t>18% is klasse slechter</a:t>
            </a:r>
          </a:p>
          <a:p>
            <a:endParaRPr lang="nl-NL" dirty="0"/>
          </a:p>
        </p:txBody>
      </p:sp>
      <p:sp>
        <p:nvSpPr>
          <p:cNvPr id="11" name="Tekstvak 10"/>
          <p:cNvSpPr txBox="1"/>
          <p:nvPr/>
        </p:nvSpPr>
        <p:spPr>
          <a:xfrm>
            <a:off x="179512" y="3102343"/>
            <a:ext cx="1080120" cy="246191"/>
          </a:xfrm>
          <a:prstGeom prst="rect">
            <a:avLst/>
          </a:prstGeom>
          <a:noFill/>
        </p:spPr>
        <p:txBody>
          <a:bodyPr wrap="square" lIns="91410" tIns="45705" rIns="91410" bIns="45705" rtlCol="0">
            <a:spAutoFit/>
          </a:bodyPr>
          <a:lstStyle/>
          <a:p>
            <a:r>
              <a:rPr lang="nl-NL" sz="1000" dirty="0">
                <a:latin typeface="Verdana"/>
                <a:cs typeface="Verdana"/>
              </a:rPr>
              <a:t>ACQ&gt; 1.5</a:t>
            </a:r>
          </a:p>
        </p:txBody>
      </p:sp>
      <p:sp>
        <p:nvSpPr>
          <p:cNvPr id="81" name="Tekstvak 80"/>
          <p:cNvSpPr txBox="1"/>
          <p:nvPr/>
        </p:nvSpPr>
        <p:spPr>
          <a:xfrm>
            <a:off x="179512" y="3542820"/>
            <a:ext cx="1080120" cy="246191"/>
          </a:xfrm>
          <a:prstGeom prst="rect">
            <a:avLst/>
          </a:prstGeom>
          <a:noFill/>
        </p:spPr>
        <p:txBody>
          <a:bodyPr wrap="square" lIns="91410" tIns="45705" rIns="91410" bIns="45705" rtlCol="0">
            <a:spAutoFit/>
          </a:bodyPr>
          <a:lstStyle/>
          <a:p>
            <a:r>
              <a:rPr lang="nl-NL" sz="1000" dirty="0">
                <a:latin typeface="Verdana"/>
                <a:cs typeface="Verdana"/>
              </a:rPr>
              <a:t>ACQ 0.75-1.5</a:t>
            </a:r>
          </a:p>
        </p:txBody>
      </p:sp>
      <p:sp>
        <p:nvSpPr>
          <p:cNvPr id="82" name="Tekstvak 81"/>
          <p:cNvSpPr txBox="1"/>
          <p:nvPr/>
        </p:nvSpPr>
        <p:spPr>
          <a:xfrm>
            <a:off x="179512" y="4046876"/>
            <a:ext cx="1080120" cy="246191"/>
          </a:xfrm>
          <a:prstGeom prst="rect">
            <a:avLst/>
          </a:prstGeom>
          <a:noFill/>
        </p:spPr>
        <p:txBody>
          <a:bodyPr wrap="square" lIns="91410" tIns="45705" rIns="91410" bIns="45705" rtlCol="0">
            <a:spAutoFit/>
          </a:bodyPr>
          <a:lstStyle/>
          <a:p>
            <a:r>
              <a:rPr lang="nl-NL" sz="1000" dirty="0">
                <a:latin typeface="Verdana"/>
                <a:cs typeface="Verdana"/>
              </a:rPr>
              <a:t>ACQ&lt; 1.5</a:t>
            </a:r>
          </a:p>
        </p:txBody>
      </p:sp>
      <p:sp>
        <p:nvSpPr>
          <p:cNvPr id="12" name="Tekstvak 11"/>
          <p:cNvSpPr txBox="1"/>
          <p:nvPr/>
        </p:nvSpPr>
        <p:spPr>
          <a:xfrm>
            <a:off x="1331640" y="4581128"/>
            <a:ext cx="1152128" cy="646300"/>
          </a:xfrm>
          <a:prstGeom prst="rect">
            <a:avLst/>
          </a:prstGeom>
          <a:noFill/>
        </p:spPr>
        <p:txBody>
          <a:bodyPr wrap="square" lIns="91410" tIns="45705" rIns="91410" bIns="45705" rtlCol="0">
            <a:spAutoFit/>
          </a:bodyPr>
          <a:lstStyle/>
          <a:p>
            <a:r>
              <a:rPr lang="nl-NL" dirty="0" smtClean="0">
                <a:latin typeface="Verdana"/>
                <a:cs typeface="Verdana"/>
              </a:rPr>
              <a:t>N=142</a:t>
            </a:r>
          </a:p>
          <a:p>
            <a:endParaRPr lang="nl-NL" dirty="0"/>
          </a:p>
        </p:txBody>
      </p:sp>
      <p:pic>
        <p:nvPicPr>
          <p:cNvPr id="83" name="Afbeelding 82"/>
          <p:cNvPicPr>
            <a:picLocks noChangeAspect="1"/>
          </p:cNvPicPr>
          <p:nvPr/>
        </p:nvPicPr>
        <p:blipFill>
          <a:blip r:embed="rId7" cstate="print"/>
          <a:stretch>
            <a:fillRect/>
          </a:stretch>
        </p:blipFill>
        <p:spPr>
          <a:xfrm>
            <a:off x="202609" y="692696"/>
            <a:ext cx="2676695" cy="1593987"/>
          </a:xfrm>
          <a:prstGeom prst="rect">
            <a:avLst/>
          </a:prstGeom>
        </p:spPr>
      </p:pic>
    </p:spTree>
    <p:extLst>
      <p:ext uri="{BB962C8B-B14F-4D97-AF65-F5344CB8AC3E}">
        <p14:creationId xmlns:p14="http://schemas.microsoft.com/office/powerpoint/2010/main" val="20366120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571625" y="785814"/>
            <a:ext cx="5500688" cy="369302"/>
          </a:xfrm>
          <a:prstGeom prst="rect">
            <a:avLst/>
          </a:prstGeom>
          <a:noFill/>
          <a:ln w="9525">
            <a:noFill/>
            <a:miter lim="800000"/>
            <a:headEnd/>
            <a:tailEnd/>
          </a:ln>
        </p:spPr>
        <p:txBody>
          <a:bodyPr lIns="91410" tIns="45705" rIns="91410" bIns="45705">
            <a:spAutoFit/>
          </a:bodyPr>
          <a:lstStyle/>
          <a:p>
            <a:endParaRPr lang="nl-NL"/>
          </a:p>
        </p:txBody>
      </p:sp>
      <p:graphicFrame>
        <p:nvGraphicFramePr>
          <p:cNvPr id="7" name="Grafiek 6"/>
          <p:cNvGraphicFramePr>
            <a:graphicFrameLocks/>
          </p:cNvGraphicFramePr>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vak 7"/>
          <p:cNvSpPr txBox="1"/>
          <p:nvPr/>
        </p:nvSpPr>
        <p:spPr>
          <a:xfrm>
            <a:off x="683568" y="2348881"/>
            <a:ext cx="1440160" cy="246191"/>
          </a:xfrm>
          <a:prstGeom prst="rect">
            <a:avLst/>
          </a:prstGeom>
          <a:noFill/>
        </p:spPr>
        <p:txBody>
          <a:bodyPr wrap="square" lIns="91410" tIns="45705" rIns="91410" bIns="45705" rtlCol="0">
            <a:spAutoFit/>
          </a:bodyPr>
          <a:lstStyle/>
          <a:p>
            <a:r>
              <a:rPr lang="nl-NL" sz="1000" b="1" dirty="0" err="1">
                <a:latin typeface="Lucida Grande"/>
                <a:ea typeface="Lucida Grande"/>
                <a:cs typeface="Lucida Grande"/>
              </a:rPr>
              <a:t>Δ</a:t>
            </a:r>
            <a:r>
              <a:rPr lang="nl-NL" sz="1000" b="1" dirty="0">
                <a:latin typeface="Lucida Grande"/>
                <a:ea typeface="Lucida Grande"/>
                <a:cs typeface="Lucida Grande"/>
              </a:rPr>
              <a:t> </a:t>
            </a:r>
            <a:r>
              <a:rPr lang="nl-NL" sz="1000" dirty="0">
                <a:latin typeface="Verdana"/>
                <a:cs typeface="Verdana"/>
              </a:rPr>
              <a:t>AQLQ&lt; - 0.5</a:t>
            </a:r>
          </a:p>
        </p:txBody>
      </p:sp>
      <p:sp>
        <p:nvSpPr>
          <p:cNvPr id="9" name="Tekstvak 8"/>
          <p:cNvSpPr txBox="1"/>
          <p:nvPr/>
        </p:nvSpPr>
        <p:spPr>
          <a:xfrm>
            <a:off x="683568" y="3212977"/>
            <a:ext cx="1440160" cy="246191"/>
          </a:xfrm>
          <a:prstGeom prst="rect">
            <a:avLst/>
          </a:prstGeom>
          <a:noFill/>
        </p:spPr>
        <p:txBody>
          <a:bodyPr wrap="square" lIns="91410" tIns="45705" rIns="91410" bIns="45705" rtlCol="0">
            <a:spAutoFit/>
          </a:bodyPr>
          <a:lstStyle/>
          <a:p>
            <a:r>
              <a:rPr lang="nl-NL" sz="1000" b="1" dirty="0" err="1">
                <a:latin typeface="Lucida Grande"/>
                <a:ea typeface="Lucida Grande"/>
                <a:cs typeface="Lucida Grande"/>
              </a:rPr>
              <a:t>Δ</a:t>
            </a:r>
            <a:r>
              <a:rPr lang="nl-NL" sz="1000" b="1" dirty="0">
                <a:latin typeface="Lucida Grande"/>
                <a:ea typeface="Lucida Grande"/>
                <a:cs typeface="Lucida Grande"/>
              </a:rPr>
              <a:t> </a:t>
            </a:r>
            <a:r>
              <a:rPr lang="nl-NL" sz="1000" dirty="0">
                <a:latin typeface="Verdana"/>
                <a:cs typeface="Verdana"/>
              </a:rPr>
              <a:t>AQLQ -0.5 - +0.5</a:t>
            </a:r>
          </a:p>
        </p:txBody>
      </p:sp>
      <p:sp>
        <p:nvSpPr>
          <p:cNvPr id="10" name="Tekstvak 9"/>
          <p:cNvSpPr txBox="1"/>
          <p:nvPr/>
        </p:nvSpPr>
        <p:spPr>
          <a:xfrm>
            <a:off x="683568" y="4190892"/>
            <a:ext cx="1440160" cy="246191"/>
          </a:xfrm>
          <a:prstGeom prst="rect">
            <a:avLst/>
          </a:prstGeom>
          <a:noFill/>
        </p:spPr>
        <p:txBody>
          <a:bodyPr wrap="square" lIns="91410" tIns="45705" rIns="91410" bIns="45705" rtlCol="0">
            <a:spAutoFit/>
          </a:bodyPr>
          <a:lstStyle/>
          <a:p>
            <a:r>
              <a:rPr lang="nl-NL" sz="1000" b="1" dirty="0" err="1">
                <a:latin typeface="Lucida Grande"/>
                <a:ea typeface="Lucida Grande"/>
                <a:cs typeface="Lucida Grande"/>
              </a:rPr>
              <a:t>Δ</a:t>
            </a:r>
            <a:r>
              <a:rPr lang="nl-NL" sz="1000" b="1" dirty="0">
                <a:latin typeface="Lucida Grande"/>
                <a:ea typeface="Lucida Grande"/>
                <a:cs typeface="Lucida Grande"/>
              </a:rPr>
              <a:t> </a:t>
            </a:r>
            <a:r>
              <a:rPr lang="nl-NL" sz="1000" dirty="0">
                <a:latin typeface="Verdana"/>
                <a:cs typeface="Verdana"/>
              </a:rPr>
              <a:t>AQLQ &gt; 0.5</a:t>
            </a:r>
          </a:p>
        </p:txBody>
      </p:sp>
      <p:pic>
        <p:nvPicPr>
          <p:cNvPr id="2" name="Afbeelding 1"/>
          <p:cNvPicPr>
            <a:picLocks noChangeAspect="1"/>
          </p:cNvPicPr>
          <p:nvPr/>
        </p:nvPicPr>
        <p:blipFill>
          <a:blip r:embed="rId4" cstate="print"/>
          <a:stretch>
            <a:fillRect/>
          </a:stretch>
        </p:blipFill>
        <p:spPr>
          <a:xfrm>
            <a:off x="539552" y="692697"/>
            <a:ext cx="2520280" cy="1500841"/>
          </a:xfrm>
          <a:prstGeom prst="rect">
            <a:avLst/>
          </a:prstGeom>
        </p:spPr>
      </p:pic>
      <p:sp>
        <p:nvSpPr>
          <p:cNvPr id="12" name="Tekstvak 11"/>
          <p:cNvSpPr txBox="1"/>
          <p:nvPr/>
        </p:nvSpPr>
        <p:spPr>
          <a:xfrm>
            <a:off x="4862641" y="2132856"/>
            <a:ext cx="3024336" cy="369302"/>
          </a:xfrm>
          <a:prstGeom prst="rect">
            <a:avLst/>
          </a:prstGeom>
          <a:noFill/>
        </p:spPr>
        <p:txBody>
          <a:bodyPr wrap="square" lIns="91410" tIns="45705" rIns="91410" bIns="45705" rtlCol="0">
            <a:spAutoFit/>
          </a:bodyPr>
          <a:lstStyle/>
          <a:p>
            <a:r>
              <a:rPr lang="nl-NL" dirty="0" smtClean="0"/>
              <a:t>Klinisch relevant slechter</a:t>
            </a:r>
            <a:endParaRPr lang="nl-NL" dirty="0"/>
          </a:p>
        </p:txBody>
      </p:sp>
      <p:sp>
        <p:nvSpPr>
          <p:cNvPr id="15" name="Tekstvak 14"/>
          <p:cNvSpPr txBox="1"/>
          <p:nvPr/>
        </p:nvSpPr>
        <p:spPr>
          <a:xfrm>
            <a:off x="4788024" y="3131676"/>
            <a:ext cx="3024336" cy="369302"/>
          </a:xfrm>
          <a:prstGeom prst="rect">
            <a:avLst/>
          </a:prstGeom>
          <a:noFill/>
        </p:spPr>
        <p:txBody>
          <a:bodyPr wrap="square" lIns="91410" tIns="45705" rIns="91410" bIns="45705" rtlCol="0">
            <a:spAutoFit/>
          </a:bodyPr>
          <a:lstStyle/>
          <a:p>
            <a:r>
              <a:rPr lang="nl-NL" dirty="0" smtClean="0"/>
              <a:t>Indifferent</a:t>
            </a:r>
            <a:endParaRPr lang="nl-NL" dirty="0"/>
          </a:p>
        </p:txBody>
      </p:sp>
      <p:sp>
        <p:nvSpPr>
          <p:cNvPr id="17" name="Tekstvak 16"/>
          <p:cNvSpPr txBox="1"/>
          <p:nvPr/>
        </p:nvSpPr>
        <p:spPr>
          <a:xfrm>
            <a:off x="4860032" y="4067780"/>
            <a:ext cx="3024336" cy="369302"/>
          </a:xfrm>
          <a:prstGeom prst="rect">
            <a:avLst/>
          </a:prstGeom>
          <a:noFill/>
        </p:spPr>
        <p:txBody>
          <a:bodyPr wrap="square" lIns="91410" tIns="45705" rIns="91410" bIns="45705" rtlCol="0">
            <a:spAutoFit/>
          </a:bodyPr>
          <a:lstStyle/>
          <a:p>
            <a:r>
              <a:rPr lang="nl-NL" dirty="0" smtClean="0"/>
              <a:t>Klinisch relevant beter</a:t>
            </a:r>
            <a:endParaRPr lang="nl-NL" dirty="0"/>
          </a:p>
        </p:txBody>
      </p:sp>
      <p:sp>
        <p:nvSpPr>
          <p:cNvPr id="18" name="Tekstvak 17"/>
          <p:cNvSpPr txBox="1"/>
          <p:nvPr/>
        </p:nvSpPr>
        <p:spPr>
          <a:xfrm>
            <a:off x="3347864" y="4149080"/>
            <a:ext cx="576064" cy="276969"/>
          </a:xfrm>
          <a:prstGeom prst="rect">
            <a:avLst/>
          </a:prstGeom>
          <a:noFill/>
        </p:spPr>
        <p:txBody>
          <a:bodyPr wrap="square" lIns="91410" tIns="45705" rIns="91410" bIns="45705" rtlCol="0">
            <a:spAutoFit/>
          </a:bodyPr>
          <a:lstStyle/>
          <a:p>
            <a:r>
              <a:rPr lang="nl-NL" sz="1200" b="1" dirty="0"/>
              <a:t>19%</a:t>
            </a:r>
          </a:p>
        </p:txBody>
      </p:sp>
      <p:sp>
        <p:nvSpPr>
          <p:cNvPr id="19" name="Tekstvak 18"/>
          <p:cNvSpPr txBox="1"/>
          <p:nvPr/>
        </p:nvSpPr>
        <p:spPr>
          <a:xfrm>
            <a:off x="4283968" y="3212977"/>
            <a:ext cx="576064" cy="276969"/>
          </a:xfrm>
          <a:prstGeom prst="rect">
            <a:avLst/>
          </a:prstGeom>
          <a:noFill/>
        </p:spPr>
        <p:txBody>
          <a:bodyPr wrap="square" lIns="91410" tIns="45705" rIns="91410" bIns="45705" rtlCol="0">
            <a:spAutoFit/>
          </a:bodyPr>
          <a:lstStyle/>
          <a:p>
            <a:r>
              <a:rPr lang="nl-NL" sz="1200" b="1" dirty="0"/>
              <a:t>45%</a:t>
            </a:r>
          </a:p>
        </p:txBody>
      </p:sp>
      <p:sp>
        <p:nvSpPr>
          <p:cNvPr id="20" name="Tekstvak 19"/>
          <p:cNvSpPr txBox="1"/>
          <p:nvPr/>
        </p:nvSpPr>
        <p:spPr>
          <a:xfrm>
            <a:off x="3923928" y="2276873"/>
            <a:ext cx="576064" cy="276969"/>
          </a:xfrm>
          <a:prstGeom prst="rect">
            <a:avLst/>
          </a:prstGeom>
          <a:noFill/>
        </p:spPr>
        <p:txBody>
          <a:bodyPr wrap="square" lIns="91410" tIns="45705" rIns="91410" bIns="45705" rtlCol="0">
            <a:spAutoFit/>
          </a:bodyPr>
          <a:lstStyle/>
          <a:p>
            <a:r>
              <a:rPr lang="nl-NL" sz="1200" b="1" dirty="0"/>
              <a:t>36%</a:t>
            </a:r>
          </a:p>
        </p:txBody>
      </p:sp>
      <p:sp>
        <p:nvSpPr>
          <p:cNvPr id="22" name="Tekstvak 21"/>
          <p:cNvSpPr txBox="1"/>
          <p:nvPr/>
        </p:nvSpPr>
        <p:spPr>
          <a:xfrm>
            <a:off x="2483768" y="4941168"/>
            <a:ext cx="1152128" cy="646300"/>
          </a:xfrm>
          <a:prstGeom prst="rect">
            <a:avLst/>
          </a:prstGeom>
          <a:noFill/>
        </p:spPr>
        <p:txBody>
          <a:bodyPr wrap="square" lIns="91410" tIns="45705" rIns="91410" bIns="45705" rtlCol="0">
            <a:spAutoFit/>
          </a:bodyPr>
          <a:lstStyle/>
          <a:p>
            <a:r>
              <a:rPr lang="nl-NL" dirty="0" smtClean="0">
                <a:latin typeface="Verdana"/>
                <a:cs typeface="Verdana"/>
              </a:rPr>
              <a:t>N=142</a:t>
            </a:r>
          </a:p>
          <a:p>
            <a:endParaRPr lang="nl-NL" dirty="0"/>
          </a:p>
        </p:txBody>
      </p:sp>
      <p:sp>
        <p:nvSpPr>
          <p:cNvPr id="16" name="Tekstvak 15"/>
          <p:cNvSpPr txBox="1"/>
          <p:nvPr/>
        </p:nvSpPr>
        <p:spPr>
          <a:xfrm>
            <a:off x="432048" y="44625"/>
            <a:ext cx="8711952" cy="538579"/>
          </a:xfrm>
          <a:prstGeom prst="rect">
            <a:avLst/>
          </a:prstGeom>
          <a:noFill/>
        </p:spPr>
        <p:txBody>
          <a:bodyPr wrap="square" lIns="91410" tIns="45705" rIns="91410" bIns="45705" rtlCol="0">
            <a:spAutoFit/>
          </a:bodyPr>
          <a:lstStyle/>
          <a:p>
            <a:r>
              <a:rPr lang="nl-NL" sz="2900" dirty="0" err="1">
                <a:solidFill>
                  <a:srgbClr val="00B0F0"/>
                </a:solidFill>
                <a:latin typeface="+mj-lt"/>
                <a:ea typeface="+mj-ea"/>
                <a:cs typeface="+mj-cs"/>
              </a:rPr>
              <a:t>Outcome</a:t>
            </a:r>
            <a:r>
              <a:rPr lang="nl-NL" sz="2900" dirty="0">
                <a:solidFill>
                  <a:srgbClr val="00B0F0"/>
                </a:solidFill>
                <a:latin typeface="+mj-lt"/>
                <a:ea typeface="+mj-ea"/>
                <a:cs typeface="+mj-cs"/>
              </a:rPr>
              <a:t> van 2</a:t>
            </a:r>
            <a:r>
              <a:rPr lang="nl-NL" sz="2900" baseline="30000" dirty="0">
                <a:solidFill>
                  <a:srgbClr val="00B0F0"/>
                </a:solidFill>
                <a:latin typeface="+mj-lt"/>
                <a:ea typeface="+mj-ea"/>
                <a:cs typeface="+mj-cs"/>
              </a:rPr>
              <a:t>e</a:t>
            </a:r>
            <a:r>
              <a:rPr lang="nl-NL" sz="2900" dirty="0">
                <a:solidFill>
                  <a:srgbClr val="00B0F0"/>
                </a:solidFill>
                <a:latin typeface="+mj-lt"/>
                <a:ea typeface="+mj-ea"/>
                <a:cs typeface="+mj-cs"/>
              </a:rPr>
              <a:t> lijn zorg bij mensen met astma- ΔAQLQ</a:t>
            </a:r>
          </a:p>
        </p:txBody>
      </p:sp>
    </p:spTree>
    <p:extLst>
      <p:ext uri="{BB962C8B-B14F-4D97-AF65-F5344CB8AC3E}">
        <p14:creationId xmlns:p14="http://schemas.microsoft.com/office/powerpoint/2010/main" val="290646239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2286000" y="2967335"/>
            <a:ext cx="4572000" cy="923299"/>
          </a:xfrm>
          <a:prstGeom prst="rect">
            <a:avLst/>
          </a:prstGeom>
        </p:spPr>
        <p:txBody>
          <a:bodyPr lIns="91410" tIns="45705" rIns="91410" bIns="45705">
            <a:spAutoFit/>
          </a:bodyPr>
          <a:lstStyle/>
          <a:p>
            <a:endParaRPr lang="nl-NL" dirty="0"/>
          </a:p>
          <a:p>
            <a:endParaRPr lang="nl-NL" dirty="0"/>
          </a:p>
          <a:p>
            <a:endParaRPr lang="nl-NL" dirty="0"/>
          </a:p>
        </p:txBody>
      </p:sp>
      <p:pic>
        <p:nvPicPr>
          <p:cNvPr id="14" name="Afbeelding 13"/>
          <p:cNvPicPr>
            <a:picLocks noChangeAspect="1"/>
          </p:cNvPicPr>
          <p:nvPr/>
        </p:nvPicPr>
        <p:blipFill>
          <a:blip r:embed="rId2" cstate="print"/>
          <a:stretch>
            <a:fillRect/>
          </a:stretch>
        </p:blipFill>
        <p:spPr>
          <a:xfrm>
            <a:off x="179512" y="2060848"/>
            <a:ext cx="2963540" cy="2070224"/>
          </a:xfrm>
          <a:prstGeom prst="rect">
            <a:avLst/>
          </a:prstGeom>
        </p:spPr>
      </p:pic>
      <p:sp>
        <p:nvSpPr>
          <p:cNvPr id="15" name="Tekstvak 14"/>
          <p:cNvSpPr txBox="1"/>
          <p:nvPr/>
        </p:nvSpPr>
        <p:spPr>
          <a:xfrm>
            <a:off x="3347864" y="1484784"/>
            <a:ext cx="3240360" cy="369302"/>
          </a:xfrm>
          <a:prstGeom prst="rect">
            <a:avLst/>
          </a:prstGeom>
          <a:noFill/>
        </p:spPr>
        <p:txBody>
          <a:bodyPr wrap="square" lIns="91410" tIns="45705" rIns="91410" bIns="45705" rtlCol="0">
            <a:spAutoFit/>
          </a:bodyPr>
          <a:lstStyle/>
          <a:p>
            <a:r>
              <a:rPr lang="nl-NL" dirty="0" smtClean="0"/>
              <a:t>N=775</a:t>
            </a:r>
            <a:endParaRPr lang="nl-NL" dirty="0"/>
          </a:p>
        </p:txBody>
      </p:sp>
      <p:pic>
        <p:nvPicPr>
          <p:cNvPr id="2" name="Afbeelding 1"/>
          <p:cNvPicPr>
            <a:picLocks noChangeAspect="1"/>
          </p:cNvPicPr>
          <p:nvPr/>
        </p:nvPicPr>
        <p:blipFill>
          <a:blip r:embed="rId3" cstate="print"/>
          <a:stretch>
            <a:fillRect/>
          </a:stretch>
        </p:blipFill>
        <p:spPr>
          <a:xfrm>
            <a:off x="3347864" y="2060848"/>
            <a:ext cx="2704356" cy="2166924"/>
          </a:xfrm>
          <a:prstGeom prst="rect">
            <a:avLst/>
          </a:prstGeom>
        </p:spPr>
      </p:pic>
      <p:pic>
        <p:nvPicPr>
          <p:cNvPr id="3" name="Afbeelding 2"/>
          <p:cNvPicPr>
            <a:picLocks noChangeAspect="1"/>
          </p:cNvPicPr>
          <p:nvPr/>
        </p:nvPicPr>
        <p:blipFill>
          <a:blip r:embed="rId4" cstate="print"/>
          <a:stretch>
            <a:fillRect/>
          </a:stretch>
        </p:blipFill>
        <p:spPr>
          <a:xfrm>
            <a:off x="6300191" y="2060848"/>
            <a:ext cx="2696014" cy="2160240"/>
          </a:xfrm>
          <a:prstGeom prst="rect">
            <a:avLst/>
          </a:prstGeom>
        </p:spPr>
      </p:pic>
      <p:sp>
        <p:nvSpPr>
          <p:cNvPr id="18" name="Tekstvak 17"/>
          <p:cNvSpPr txBox="1"/>
          <p:nvPr/>
        </p:nvSpPr>
        <p:spPr>
          <a:xfrm>
            <a:off x="467544" y="5805264"/>
            <a:ext cx="8387040" cy="276969"/>
          </a:xfrm>
          <a:prstGeom prst="rect">
            <a:avLst/>
          </a:prstGeom>
          <a:noFill/>
        </p:spPr>
        <p:txBody>
          <a:bodyPr wrap="square" lIns="91410" tIns="45705" rIns="91410" bIns="45705" rtlCol="0">
            <a:spAutoFit/>
          </a:bodyPr>
          <a:lstStyle/>
          <a:p>
            <a:r>
              <a:rPr lang="en-GB" sz="1200" dirty="0" err="1">
                <a:latin typeface="Verdana"/>
                <a:cs typeface="Verdana"/>
              </a:rPr>
              <a:t>Agusti</a:t>
            </a:r>
            <a:r>
              <a:rPr lang="en-GB" sz="1200" dirty="0">
                <a:latin typeface="Verdana"/>
                <a:cs typeface="Verdana"/>
              </a:rPr>
              <a:t> A., et al. Characterisation of COPD heterogeneity in the ECLIPSE cohort. </a:t>
            </a:r>
            <a:r>
              <a:rPr lang="en-GB" sz="1200" dirty="0" err="1">
                <a:latin typeface="Verdana"/>
                <a:cs typeface="Verdana"/>
              </a:rPr>
              <a:t>Resp</a:t>
            </a:r>
            <a:r>
              <a:rPr lang="en-GB" sz="1200" dirty="0">
                <a:latin typeface="Verdana"/>
                <a:cs typeface="Verdana"/>
              </a:rPr>
              <a:t> Res 2010; 11: 122</a:t>
            </a:r>
            <a:endParaRPr lang="nl-NL" sz="1200" dirty="0">
              <a:latin typeface="Verdana"/>
              <a:cs typeface="Verdana"/>
            </a:endParaRPr>
          </a:p>
        </p:txBody>
      </p:sp>
      <p:sp>
        <p:nvSpPr>
          <p:cNvPr id="4" name="Tekstvak 3"/>
          <p:cNvSpPr txBox="1"/>
          <p:nvPr/>
        </p:nvSpPr>
        <p:spPr>
          <a:xfrm>
            <a:off x="5004048" y="1700808"/>
            <a:ext cx="1008112" cy="369302"/>
          </a:xfrm>
          <a:prstGeom prst="rect">
            <a:avLst/>
          </a:prstGeom>
          <a:noFill/>
        </p:spPr>
        <p:txBody>
          <a:bodyPr wrap="square" lIns="91410" tIns="45705" rIns="91410" bIns="45705" rtlCol="0">
            <a:spAutoFit/>
          </a:bodyPr>
          <a:lstStyle/>
          <a:p>
            <a:r>
              <a:rPr lang="nl-NL" dirty="0" smtClean="0">
                <a:solidFill>
                  <a:srgbClr val="FF0000"/>
                </a:solidFill>
              </a:rPr>
              <a:t>r = -0.28</a:t>
            </a:r>
            <a:endParaRPr lang="nl-NL" dirty="0">
              <a:solidFill>
                <a:srgbClr val="FF0000"/>
              </a:solidFill>
            </a:endParaRPr>
          </a:p>
        </p:txBody>
      </p:sp>
      <p:sp>
        <p:nvSpPr>
          <p:cNvPr id="19" name="Tekstvak 18"/>
          <p:cNvSpPr txBox="1"/>
          <p:nvPr/>
        </p:nvSpPr>
        <p:spPr>
          <a:xfrm>
            <a:off x="7956376" y="1691516"/>
            <a:ext cx="1008112" cy="369302"/>
          </a:xfrm>
          <a:prstGeom prst="rect">
            <a:avLst/>
          </a:prstGeom>
          <a:noFill/>
        </p:spPr>
        <p:txBody>
          <a:bodyPr wrap="square" lIns="91410" tIns="45705" rIns="91410" bIns="45705" rtlCol="0">
            <a:spAutoFit/>
          </a:bodyPr>
          <a:lstStyle/>
          <a:p>
            <a:r>
              <a:rPr lang="nl-NL" dirty="0" smtClean="0">
                <a:solidFill>
                  <a:srgbClr val="FF0000"/>
                </a:solidFill>
              </a:rPr>
              <a:t>r = 0.07</a:t>
            </a:r>
            <a:endParaRPr lang="nl-NL" dirty="0">
              <a:solidFill>
                <a:srgbClr val="FF0000"/>
              </a:solidFill>
            </a:endParaRPr>
          </a:p>
        </p:txBody>
      </p:sp>
      <p:sp>
        <p:nvSpPr>
          <p:cNvPr id="20" name="Tekstvak 19"/>
          <p:cNvSpPr txBox="1"/>
          <p:nvPr/>
        </p:nvSpPr>
        <p:spPr>
          <a:xfrm>
            <a:off x="107504" y="764705"/>
            <a:ext cx="9144000" cy="538579"/>
          </a:xfrm>
          <a:prstGeom prst="rect">
            <a:avLst/>
          </a:prstGeom>
          <a:noFill/>
        </p:spPr>
        <p:txBody>
          <a:bodyPr wrap="square" lIns="91410" tIns="45705" rIns="91410" bIns="45705" rtlCol="0">
            <a:spAutoFit/>
          </a:bodyPr>
          <a:lstStyle/>
          <a:p>
            <a:r>
              <a:rPr lang="nl-NL" sz="2900" dirty="0">
                <a:solidFill>
                  <a:srgbClr val="00B0F0"/>
                </a:solidFill>
                <a:latin typeface="+mj-lt"/>
                <a:ea typeface="+mj-ea"/>
                <a:cs typeface="+mj-cs"/>
              </a:rPr>
              <a:t>Samenhang longfunctiestoornis en ziektelast bij astma</a:t>
            </a:r>
          </a:p>
        </p:txBody>
      </p:sp>
      <p:sp>
        <p:nvSpPr>
          <p:cNvPr id="5" name="Rechthoek 4"/>
          <p:cNvSpPr/>
          <p:nvPr/>
        </p:nvSpPr>
        <p:spPr>
          <a:xfrm>
            <a:off x="3669804" y="3704332"/>
            <a:ext cx="2376264" cy="266824"/>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lIns="91410" tIns="45705" rIns="91410" bIns="45705" spcCol="0" rtlCol="0" anchor="ctr"/>
          <a:lstStyle/>
          <a:p>
            <a:pPr algn="ctr"/>
            <a:endParaRPr lang="nl-NL"/>
          </a:p>
        </p:txBody>
      </p:sp>
      <p:sp>
        <p:nvSpPr>
          <p:cNvPr id="21" name="Rechthoek 20"/>
          <p:cNvSpPr/>
          <p:nvPr/>
        </p:nvSpPr>
        <p:spPr>
          <a:xfrm>
            <a:off x="3669804" y="3429000"/>
            <a:ext cx="2376264" cy="266824"/>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lIns="91410" tIns="45705" rIns="91410" bIns="45705" spcCol="0" rtlCol="0" anchor="ctr"/>
          <a:lstStyle/>
          <a:p>
            <a:pPr algn="ctr"/>
            <a:endParaRPr lang="nl-NL"/>
          </a:p>
        </p:txBody>
      </p:sp>
      <p:sp>
        <p:nvSpPr>
          <p:cNvPr id="22" name="Rechthoek 21"/>
          <p:cNvSpPr/>
          <p:nvPr/>
        </p:nvSpPr>
        <p:spPr>
          <a:xfrm>
            <a:off x="3661296" y="2060848"/>
            <a:ext cx="2376264" cy="1346944"/>
          </a:xfrm>
          <a:prstGeom prst="rect">
            <a:avLst/>
          </a:prstGeom>
          <a:solidFill>
            <a:srgbClr val="FF0000">
              <a:alpha val="25000"/>
            </a:srgbClr>
          </a:solidFill>
          <a:ln>
            <a:solidFill>
              <a:srgbClr val="FF0000">
                <a:alpha val="24000"/>
              </a:srgbClr>
            </a:solidFill>
          </a:ln>
        </p:spPr>
        <p:style>
          <a:lnRef idx="1">
            <a:schemeClr val="accent1"/>
          </a:lnRef>
          <a:fillRef idx="3">
            <a:schemeClr val="accent1"/>
          </a:fillRef>
          <a:effectRef idx="2">
            <a:schemeClr val="accent1"/>
          </a:effectRef>
          <a:fontRef idx="minor">
            <a:schemeClr val="lt1"/>
          </a:fontRef>
        </p:style>
        <p:txBody>
          <a:bodyPr lIns="91410" tIns="45705" rIns="91410" bIns="45705" spcCol="0" rtlCol="0" anchor="ctr"/>
          <a:lstStyle/>
          <a:p>
            <a:pPr algn="ctr"/>
            <a:endParaRPr lang="nl-NL"/>
          </a:p>
        </p:txBody>
      </p:sp>
      <p:sp>
        <p:nvSpPr>
          <p:cNvPr id="23" name="Rechthoek 22"/>
          <p:cNvSpPr/>
          <p:nvPr/>
        </p:nvSpPr>
        <p:spPr>
          <a:xfrm>
            <a:off x="6588224" y="2158256"/>
            <a:ext cx="2376264" cy="266824"/>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lIns="91410" tIns="45705" rIns="91410" bIns="45705" spcCol="0" rtlCol="0" anchor="ctr"/>
          <a:lstStyle/>
          <a:p>
            <a:pPr algn="ctr"/>
            <a:endParaRPr lang="nl-NL"/>
          </a:p>
        </p:txBody>
      </p:sp>
    </p:spTree>
    <p:extLst>
      <p:ext uri="{BB962C8B-B14F-4D97-AF65-F5344CB8AC3E}">
        <p14:creationId xmlns:p14="http://schemas.microsoft.com/office/powerpoint/2010/main" val="270257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67544" y="591344"/>
            <a:ext cx="8280920" cy="533400"/>
          </a:xfrm>
          <a:prstGeom prst="rect">
            <a:avLst/>
          </a:prstGeom>
        </p:spPr>
        <p:txBody>
          <a:bodyPr lIns="91410" tIns="45705" rIns="91410" bIns="45705"/>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3200" b="0" dirty="0">
                <a:solidFill>
                  <a:srgbClr val="00B0F0"/>
                </a:solidFill>
                <a:latin typeface="Verdana"/>
                <a:cs typeface="Verdana"/>
              </a:rPr>
              <a:t>Prevalentie van aangrijpingspunten voor niet-medicamenteuze behandeling bij astma verwezen naar 2</a:t>
            </a:r>
            <a:r>
              <a:rPr lang="nl-NL" sz="3200" b="0" baseline="30000" dirty="0">
                <a:solidFill>
                  <a:srgbClr val="00B0F0"/>
                </a:solidFill>
                <a:latin typeface="Verdana"/>
                <a:cs typeface="Verdana"/>
              </a:rPr>
              <a:t>e</a:t>
            </a:r>
            <a:r>
              <a:rPr lang="nl-NL" sz="3200" b="0" dirty="0">
                <a:solidFill>
                  <a:srgbClr val="00B0F0"/>
                </a:solidFill>
                <a:latin typeface="Verdana"/>
                <a:cs typeface="Verdana"/>
              </a:rPr>
              <a:t> lijn</a:t>
            </a:r>
          </a:p>
        </p:txBody>
      </p:sp>
      <p:sp>
        <p:nvSpPr>
          <p:cNvPr id="8" name="Tekstvak 7"/>
          <p:cNvSpPr txBox="1"/>
          <p:nvPr/>
        </p:nvSpPr>
        <p:spPr>
          <a:xfrm>
            <a:off x="467171" y="2244928"/>
            <a:ext cx="8569325" cy="3046958"/>
          </a:xfrm>
          <a:prstGeom prst="rect">
            <a:avLst/>
          </a:prstGeom>
          <a:noFill/>
        </p:spPr>
        <p:txBody>
          <a:bodyPr lIns="91410" tIns="45705" rIns="91410" bIns="45705">
            <a:spAutoFit/>
          </a:bodyPr>
          <a:lstStyle/>
          <a:p>
            <a:pPr marL="285657" indent="-285657">
              <a:buFont typeface="Arial"/>
              <a:buChar char="•"/>
              <a:defRPr/>
            </a:pPr>
            <a:r>
              <a:rPr lang="nl-NL" sz="2400" dirty="0">
                <a:solidFill>
                  <a:srgbClr val="006991"/>
                </a:solidFill>
                <a:latin typeface="Verdana"/>
                <a:cs typeface="Verdana"/>
              </a:rPr>
              <a:t>15% rookt</a:t>
            </a:r>
          </a:p>
          <a:p>
            <a:pPr marL="285657" indent="-285657">
              <a:buFont typeface="Arial"/>
              <a:buChar char="•"/>
              <a:defRPr/>
            </a:pPr>
            <a:r>
              <a:rPr lang="nl-NL" sz="2400" dirty="0">
                <a:solidFill>
                  <a:srgbClr val="006991"/>
                </a:solidFill>
                <a:latin typeface="Verdana"/>
                <a:cs typeface="Verdana"/>
              </a:rPr>
              <a:t>25% heeft een BMI&gt;30 </a:t>
            </a:r>
          </a:p>
          <a:p>
            <a:pPr marL="285657" indent="-285657">
              <a:buFont typeface="Arial"/>
              <a:buChar char="•"/>
              <a:defRPr/>
            </a:pPr>
            <a:r>
              <a:rPr lang="nl-NL" sz="2400" dirty="0">
                <a:solidFill>
                  <a:srgbClr val="006991"/>
                </a:solidFill>
                <a:latin typeface="Verdana"/>
                <a:cs typeface="Verdana"/>
              </a:rPr>
              <a:t>30% heeft chronisch hyperventilatie bloedgas </a:t>
            </a:r>
          </a:p>
          <a:p>
            <a:pPr marL="285657" indent="-285657">
              <a:buFont typeface="Arial"/>
              <a:buChar char="•"/>
              <a:defRPr/>
            </a:pPr>
            <a:r>
              <a:rPr lang="nl-NL" sz="2400" dirty="0">
                <a:solidFill>
                  <a:srgbClr val="006991"/>
                </a:solidFill>
                <a:latin typeface="Verdana"/>
                <a:cs typeface="Verdana"/>
              </a:rPr>
              <a:t>48% heeft een 6MWD&lt;70%</a:t>
            </a:r>
          </a:p>
          <a:p>
            <a:pPr marL="285657" indent="-285657">
              <a:buFont typeface="Arial"/>
              <a:buChar char="•"/>
              <a:defRPr/>
            </a:pPr>
            <a:r>
              <a:rPr lang="nl-NL" sz="2400" dirty="0">
                <a:solidFill>
                  <a:srgbClr val="006991"/>
                </a:solidFill>
                <a:latin typeface="Verdana"/>
                <a:cs typeface="Verdana"/>
              </a:rPr>
              <a:t>24% sedentair, 32% laag actief, 26% enigszins actief en slechts 18% actief of hoog actief</a:t>
            </a:r>
          </a:p>
          <a:p>
            <a:pPr marL="285657" indent="-285657">
              <a:buFont typeface="Arial"/>
              <a:buChar char="•"/>
              <a:defRPr/>
            </a:pPr>
            <a:r>
              <a:rPr lang="nl-NL" sz="2400" dirty="0">
                <a:solidFill>
                  <a:srgbClr val="006991"/>
                </a:solidFill>
                <a:latin typeface="Verdana"/>
                <a:cs typeface="Verdana"/>
              </a:rPr>
              <a:t>72% heeft klinisch relevante vermoeidheid</a:t>
            </a:r>
          </a:p>
          <a:p>
            <a:pPr marL="285657" indent="-285657">
              <a:buFont typeface="Arial"/>
              <a:buChar char="•"/>
              <a:defRPr/>
            </a:pPr>
            <a:r>
              <a:rPr lang="nl-NL" sz="2400" dirty="0">
                <a:solidFill>
                  <a:srgbClr val="006991"/>
                </a:solidFill>
                <a:latin typeface="Verdana"/>
                <a:cs typeface="Verdana"/>
              </a:rPr>
              <a:t>58% heeft ernstige somberheid en 61% angst</a:t>
            </a:r>
          </a:p>
        </p:txBody>
      </p:sp>
      <p:pic>
        <p:nvPicPr>
          <p:cNvPr id="2" name="Afbeelding 1"/>
          <p:cNvPicPr>
            <a:picLocks noChangeAspect="1"/>
          </p:cNvPicPr>
          <p:nvPr/>
        </p:nvPicPr>
        <p:blipFill>
          <a:blip r:embed="rId2" cstate="print"/>
          <a:stretch>
            <a:fillRect/>
          </a:stretch>
        </p:blipFill>
        <p:spPr>
          <a:xfrm>
            <a:off x="962211" y="5589240"/>
            <a:ext cx="1599828" cy="641739"/>
          </a:xfrm>
          <a:prstGeom prst="rect">
            <a:avLst/>
          </a:prstGeom>
        </p:spPr>
      </p:pic>
      <p:pic>
        <p:nvPicPr>
          <p:cNvPr id="3" name="Afbeelding 2"/>
          <p:cNvPicPr>
            <a:picLocks noChangeAspect="1"/>
          </p:cNvPicPr>
          <p:nvPr/>
        </p:nvPicPr>
        <p:blipFill>
          <a:blip r:embed="rId3" cstate="print"/>
          <a:stretch>
            <a:fillRect/>
          </a:stretch>
        </p:blipFill>
        <p:spPr>
          <a:xfrm>
            <a:off x="3203848" y="5661248"/>
            <a:ext cx="2124720" cy="537122"/>
          </a:xfrm>
          <a:prstGeom prst="rect">
            <a:avLst/>
          </a:prstGeom>
        </p:spPr>
      </p:pic>
      <p:pic>
        <p:nvPicPr>
          <p:cNvPr id="4" name="Afbeelding 3" descr="Logo.UCCZ.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5678510"/>
            <a:ext cx="2376264" cy="558802"/>
          </a:xfrm>
          <a:prstGeom prst="rect">
            <a:avLst/>
          </a:prstGeom>
        </p:spPr>
      </p:pic>
    </p:spTree>
    <p:extLst>
      <p:ext uri="{BB962C8B-B14F-4D97-AF65-F5344CB8AC3E}">
        <p14:creationId xmlns:p14="http://schemas.microsoft.com/office/powerpoint/2010/main" val="2197206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571625" y="785814"/>
            <a:ext cx="5500688" cy="369302"/>
          </a:xfrm>
          <a:prstGeom prst="rect">
            <a:avLst/>
          </a:prstGeom>
          <a:noFill/>
          <a:ln w="9525">
            <a:noFill/>
            <a:miter lim="800000"/>
            <a:headEnd/>
            <a:tailEnd/>
          </a:ln>
        </p:spPr>
        <p:txBody>
          <a:bodyPr lIns="91410" tIns="45705" rIns="91410" bIns="45705">
            <a:spAutoFit/>
          </a:bodyPr>
          <a:lstStyle/>
          <a:p>
            <a:endParaRPr lang="nl-NL"/>
          </a:p>
        </p:txBody>
      </p:sp>
      <p:sp>
        <p:nvSpPr>
          <p:cNvPr id="16" name="Titel 1"/>
          <p:cNvSpPr txBox="1">
            <a:spLocks/>
          </p:cNvSpPr>
          <p:nvPr/>
        </p:nvSpPr>
        <p:spPr>
          <a:xfrm>
            <a:off x="539552" y="692696"/>
            <a:ext cx="8280920" cy="533400"/>
          </a:xfrm>
          <a:prstGeom prst="rect">
            <a:avLst/>
          </a:prstGeom>
        </p:spPr>
        <p:txBody>
          <a:bodyPr lIns="91410" tIns="45705" rIns="91410" bIns="45705"/>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b="0" dirty="0" smtClean="0">
                <a:solidFill>
                  <a:srgbClr val="00B0F0"/>
                </a:solidFill>
              </a:rPr>
              <a:t>Toepassing niet-medicamenteuze behandeling bij astma?</a:t>
            </a:r>
            <a:endParaRPr lang="nl-NL" b="0" dirty="0">
              <a:solidFill>
                <a:srgbClr val="00B0F0"/>
              </a:solidFill>
            </a:endParaRPr>
          </a:p>
        </p:txBody>
      </p:sp>
      <p:sp>
        <p:nvSpPr>
          <p:cNvPr id="14" name="Rechthoek 13"/>
          <p:cNvSpPr/>
          <p:nvPr/>
        </p:nvSpPr>
        <p:spPr>
          <a:xfrm>
            <a:off x="611560" y="2060848"/>
            <a:ext cx="7272808" cy="2585293"/>
          </a:xfrm>
          <a:prstGeom prst="rect">
            <a:avLst/>
          </a:prstGeom>
        </p:spPr>
        <p:txBody>
          <a:bodyPr wrap="square" lIns="91410" tIns="45705" rIns="91410" bIns="45705">
            <a:spAutoFit/>
          </a:bodyPr>
          <a:lstStyle/>
          <a:p>
            <a:pPr marL="285657" indent="-285657">
              <a:buFont typeface="Arial"/>
              <a:buChar char="•"/>
            </a:pPr>
            <a:r>
              <a:rPr lang="nl-NL" dirty="0" smtClean="0">
                <a:solidFill>
                  <a:schemeClr val="accent1"/>
                </a:solidFill>
                <a:latin typeface="Verdana"/>
                <a:cs typeface="Verdana"/>
              </a:rPr>
              <a:t>Geen Nederlands onderzoek bekend naar aantal patiënten dat jaarlijks wordt verwezen voor een of andere vorm van niet-medicamenteuze behandeling in 1</a:t>
            </a:r>
            <a:r>
              <a:rPr lang="nl-NL" baseline="30000" dirty="0" smtClean="0">
                <a:solidFill>
                  <a:schemeClr val="accent1"/>
                </a:solidFill>
                <a:latin typeface="Verdana"/>
                <a:cs typeface="Verdana"/>
              </a:rPr>
              <a:t>e</a:t>
            </a:r>
            <a:r>
              <a:rPr lang="nl-NL" dirty="0" smtClean="0">
                <a:solidFill>
                  <a:schemeClr val="accent1"/>
                </a:solidFill>
                <a:latin typeface="Verdana"/>
                <a:cs typeface="Verdana"/>
              </a:rPr>
              <a:t> lijn of 2</a:t>
            </a:r>
            <a:r>
              <a:rPr lang="nl-NL" baseline="30000" dirty="0" smtClean="0">
                <a:solidFill>
                  <a:schemeClr val="accent1"/>
                </a:solidFill>
                <a:latin typeface="Verdana"/>
                <a:cs typeface="Verdana"/>
              </a:rPr>
              <a:t>e</a:t>
            </a:r>
            <a:r>
              <a:rPr lang="nl-NL" dirty="0" smtClean="0">
                <a:solidFill>
                  <a:schemeClr val="accent1"/>
                </a:solidFill>
                <a:latin typeface="Verdana"/>
                <a:cs typeface="Verdana"/>
              </a:rPr>
              <a:t> lijn.</a:t>
            </a:r>
          </a:p>
          <a:p>
            <a:pPr marL="285657" indent="-285657">
              <a:buFont typeface="Arial"/>
              <a:buChar char="•"/>
            </a:pPr>
            <a:endParaRPr lang="nl-NL" dirty="0">
              <a:solidFill>
                <a:schemeClr val="accent1"/>
              </a:solidFill>
              <a:latin typeface="Verdana"/>
              <a:cs typeface="Verdana"/>
            </a:endParaRPr>
          </a:p>
          <a:p>
            <a:pPr marL="285657" indent="-285657">
              <a:buFont typeface="Arial"/>
              <a:buChar char="•"/>
            </a:pPr>
            <a:r>
              <a:rPr lang="nl-NL" dirty="0" smtClean="0">
                <a:solidFill>
                  <a:schemeClr val="accent1"/>
                </a:solidFill>
                <a:latin typeface="Verdana"/>
                <a:cs typeface="Verdana"/>
              </a:rPr>
              <a:t>Buitenlands onderzoek laat (hele) lage cijfers zien</a:t>
            </a:r>
          </a:p>
          <a:p>
            <a:pPr marL="285657" indent="-285657">
              <a:buFont typeface="Arial"/>
              <a:buChar char="•"/>
            </a:pPr>
            <a:endParaRPr lang="nl-NL" dirty="0">
              <a:solidFill>
                <a:schemeClr val="accent1"/>
              </a:solidFill>
              <a:latin typeface="Verdana"/>
              <a:cs typeface="Verdana"/>
            </a:endParaRPr>
          </a:p>
          <a:p>
            <a:pPr marL="285657" indent="-285657">
              <a:buFont typeface="Arial"/>
              <a:buChar char="•"/>
            </a:pPr>
            <a:r>
              <a:rPr lang="nl-NL" dirty="0" smtClean="0">
                <a:solidFill>
                  <a:schemeClr val="accent1"/>
                </a:solidFill>
                <a:latin typeface="Verdana"/>
                <a:cs typeface="Verdana"/>
              </a:rPr>
              <a:t>Het algemene gevoel is dat ook in Nederland er vaker een vorm van niet-medicamenteuze behandeling (of combinaties hiervan) zou kunnen worden toegepast.</a:t>
            </a:r>
            <a:endParaRPr lang="en-GB" dirty="0">
              <a:solidFill>
                <a:schemeClr val="accent1"/>
              </a:solidFill>
              <a:latin typeface="Verdana"/>
              <a:cs typeface="Verdana"/>
            </a:endParaRPr>
          </a:p>
        </p:txBody>
      </p:sp>
      <p:sp>
        <p:nvSpPr>
          <p:cNvPr id="6" name="Rechthoek 5"/>
          <p:cNvSpPr/>
          <p:nvPr/>
        </p:nvSpPr>
        <p:spPr>
          <a:xfrm>
            <a:off x="611560" y="5661248"/>
            <a:ext cx="7704856" cy="400079"/>
          </a:xfrm>
          <a:prstGeom prst="rect">
            <a:avLst/>
          </a:prstGeom>
        </p:spPr>
        <p:txBody>
          <a:bodyPr wrap="square" lIns="91410" tIns="45705" rIns="91410" bIns="45705">
            <a:spAutoFit/>
          </a:bodyPr>
          <a:lstStyle/>
          <a:p>
            <a:r>
              <a:rPr lang="nl-NL" sz="1000" dirty="0">
                <a:solidFill>
                  <a:srgbClr val="004F6D"/>
                </a:solidFill>
                <a:latin typeface="Verdana"/>
                <a:cs typeface="Verdana"/>
              </a:rPr>
              <a:t>Rochester CL, et al. An official American </a:t>
            </a:r>
            <a:r>
              <a:rPr lang="nl-NL" sz="1000" dirty="0" err="1">
                <a:solidFill>
                  <a:srgbClr val="004F6D"/>
                </a:solidFill>
                <a:latin typeface="Verdana"/>
                <a:cs typeface="Verdana"/>
              </a:rPr>
              <a:t>Thoracic</a:t>
            </a:r>
            <a:r>
              <a:rPr lang="nl-NL" sz="1000" dirty="0">
                <a:solidFill>
                  <a:srgbClr val="004F6D"/>
                </a:solidFill>
                <a:latin typeface="Verdana"/>
                <a:cs typeface="Verdana"/>
              </a:rPr>
              <a:t> Society/ European </a:t>
            </a:r>
            <a:r>
              <a:rPr lang="nl-NL" sz="1000" dirty="0" err="1">
                <a:solidFill>
                  <a:srgbClr val="004F6D"/>
                </a:solidFill>
                <a:latin typeface="Verdana"/>
                <a:cs typeface="Verdana"/>
              </a:rPr>
              <a:t>Respiratory</a:t>
            </a:r>
            <a:r>
              <a:rPr lang="nl-NL" sz="1000" dirty="0">
                <a:solidFill>
                  <a:srgbClr val="004F6D"/>
                </a:solidFill>
                <a:latin typeface="Verdana"/>
                <a:cs typeface="Verdana"/>
              </a:rPr>
              <a:t> Society policy statement: </a:t>
            </a:r>
            <a:r>
              <a:rPr lang="nl-NL" sz="1000" dirty="0" err="1">
                <a:solidFill>
                  <a:srgbClr val="004F6D"/>
                </a:solidFill>
                <a:latin typeface="Verdana"/>
                <a:cs typeface="Verdana"/>
              </a:rPr>
              <a:t>enhancing</a:t>
            </a:r>
            <a:r>
              <a:rPr lang="nl-NL" sz="1000" dirty="0">
                <a:solidFill>
                  <a:srgbClr val="004F6D"/>
                </a:solidFill>
                <a:latin typeface="Verdana"/>
                <a:cs typeface="Verdana"/>
              </a:rPr>
              <a:t> </a:t>
            </a:r>
            <a:r>
              <a:rPr lang="nl-NL" sz="1000" dirty="0" err="1">
                <a:solidFill>
                  <a:srgbClr val="004F6D"/>
                </a:solidFill>
                <a:latin typeface="Verdana"/>
                <a:cs typeface="Verdana"/>
              </a:rPr>
              <a:t>implementation</a:t>
            </a:r>
            <a:r>
              <a:rPr lang="nl-NL" sz="1000" dirty="0">
                <a:solidFill>
                  <a:srgbClr val="004F6D"/>
                </a:solidFill>
                <a:latin typeface="Verdana"/>
                <a:cs typeface="Verdana"/>
              </a:rPr>
              <a:t>, </a:t>
            </a:r>
            <a:r>
              <a:rPr lang="nl-NL" sz="1000" dirty="0" err="1">
                <a:solidFill>
                  <a:srgbClr val="004F6D"/>
                </a:solidFill>
                <a:latin typeface="Verdana"/>
                <a:cs typeface="Verdana"/>
              </a:rPr>
              <a:t>use</a:t>
            </a:r>
            <a:r>
              <a:rPr lang="nl-NL" sz="1000" dirty="0">
                <a:solidFill>
                  <a:srgbClr val="004F6D"/>
                </a:solidFill>
                <a:latin typeface="Verdana"/>
                <a:cs typeface="Verdana"/>
              </a:rPr>
              <a:t> </a:t>
            </a:r>
            <a:r>
              <a:rPr lang="nl-NL" sz="1000" dirty="0" err="1">
                <a:solidFill>
                  <a:srgbClr val="004F6D"/>
                </a:solidFill>
                <a:latin typeface="Verdana"/>
                <a:cs typeface="Verdana"/>
              </a:rPr>
              <a:t>and</a:t>
            </a:r>
            <a:r>
              <a:rPr lang="nl-NL" sz="1000" dirty="0">
                <a:solidFill>
                  <a:srgbClr val="004F6D"/>
                </a:solidFill>
                <a:latin typeface="Verdana"/>
                <a:cs typeface="Verdana"/>
              </a:rPr>
              <a:t> delivery of </a:t>
            </a:r>
            <a:r>
              <a:rPr lang="nl-NL" sz="1000" dirty="0" err="1">
                <a:solidFill>
                  <a:srgbClr val="004F6D"/>
                </a:solidFill>
                <a:latin typeface="Verdana"/>
                <a:cs typeface="Verdana"/>
              </a:rPr>
              <a:t>pulmonary</a:t>
            </a:r>
            <a:r>
              <a:rPr lang="nl-NL" sz="1000" dirty="0">
                <a:solidFill>
                  <a:srgbClr val="004F6D"/>
                </a:solidFill>
                <a:latin typeface="Verdana"/>
                <a:cs typeface="Verdana"/>
              </a:rPr>
              <a:t> </a:t>
            </a:r>
            <a:r>
              <a:rPr lang="nl-NL" sz="1000" dirty="0" err="1">
                <a:solidFill>
                  <a:srgbClr val="004F6D"/>
                </a:solidFill>
                <a:latin typeface="Verdana"/>
                <a:cs typeface="Verdana"/>
              </a:rPr>
              <a:t>rehabilitation</a:t>
            </a:r>
            <a:r>
              <a:rPr lang="nl-NL" sz="1000" dirty="0">
                <a:solidFill>
                  <a:srgbClr val="004F6D"/>
                </a:solidFill>
                <a:latin typeface="Verdana"/>
                <a:cs typeface="Verdana"/>
              </a:rPr>
              <a:t>. Am J </a:t>
            </a:r>
            <a:r>
              <a:rPr lang="nl-NL" sz="1000" dirty="0" err="1">
                <a:solidFill>
                  <a:srgbClr val="004F6D"/>
                </a:solidFill>
                <a:latin typeface="Verdana"/>
                <a:cs typeface="Verdana"/>
              </a:rPr>
              <a:t>Resp</a:t>
            </a:r>
            <a:r>
              <a:rPr lang="nl-NL" sz="1000" dirty="0">
                <a:solidFill>
                  <a:srgbClr val="004F6D"/>
                </a:solidFill>
                <a:latin typeface="Verdana"/>
                <a:cs typeface="Verdana"/>
              </a:rPr>
              <a:t> </a:t>
            </a:r>
            <a:r>
              <a:rPr lang="nl-NL" sz="1000" dirty="0" err="1">
                <a:solidFill>
                  <a:srgbClr val="004F6D"/>
                </a:solidFill>
                <a:latin typeface="Verdana"/>
                <a:cs typeface="Verdana"/>
              </a:rPr>
              <a:t>Crit</a:t>
            </a:r>
            <a:r>
              <a:rPr lang="nl-NL" sz="1000" dirty="0">
                <a:solidFill>
                  <a:srgbClr val="004F6D"/>
                </a:solidFill>
                <a:latin typeface="Verdana"/>
                <a:cs typeface="Verdana"/>
              </a:rPr>
              <a:t> Care </a:t>
            </a:r>
            <a:r>
              <a:rPr lang="nl-NL" sz="1000" dirty="0" err="1">
                <a:solidFill>
                  <a:srgbClr val="004F6D"/>
                </a:solidFill>
                <a:latin typeface="Verdana"/>
                <a:cs typeface="Verdana"/>
              </a:rPr>
              <a:t>Med</a:t>
            </a:r>
            <a:r>
              <a:rPr lang="nl-NL" sz="1000" dirty="0">
                <a:solidFill>
                  <a:srgbClr val="004F6D"/>
                </a:solidFill>
                <a:latin typeface="Verdana"/>
                <a:cs typeface="Verdana"/>
              </a:rPr>
              <a:t> 2015; 192: 1372-1386.</a:t>
            </a:r>
          </a:p>
        </p:txBody>
      </p:sp>
    </p:spTree>
    <p:extLst>
      <p:ext uri="{BB962C8B-B14F-4D97-AF65-F5344CB8AC3E}">
        <p14:creationId xmlns:p14="http://schemas.microsoft.com/office/powerpoint/2010/main" val="170023232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COPDnet-L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378114"/>
            <a:ext cx="1728192" cy="262909"/>
          </a:xfrm>
          <a:prstGeom prst="rect">
            <a:avLst/>
          </a:prstGeom>
        </p:spPr>
      </p:pic>
      <p:sp>
        <p:nvSpPr>
          <p:cNvPr id="3" name="Tekstvak 2"/>
          <p:cNvSpPr txBox="1"/>
          <p:nvPr/>
        </p:nvSpPr>
        <p:spPr>
          <a:xfrm>
            <a:off x="611560" y="3789040"/>
            <a:ext cx="7632848" cy="2585323"/>
          </a:xfrm>
          <a:prstGeom prst="rect">
            <a:avLst/>
          </a:prstGeom>
          <a:noFill/>
        </p:spPr>
        <p:txBody>
          <a:bodyPr wrap="square" rtlCol="0">
            <a:spAutoFit/>
          </a:bodyPr>
          <a:lstStyle/>
          <a:p>
            <a:r>
              <a:rPr lang="nl-NL" sz="2400" dirty="0" smtClean="0"/>
              <a:t>Verwijsaantallen naar:</a:t>
            </a:r>
          </a:p>
          <a:p>
            <a:r>
              <a:rPr lang="nl-NL" sz="2400" dirty="0" smtClean="0"/>
              <a:t>Diëtist: 3%</a:t>
            </a:r>
          </a:p>
          <a:p>
            <a:r>
              <a:rPr lang="nl-NL" sz="2400" dirty="0" smtClean="0"/>
              <a:t>Ergotherapeut: 2%</a:t>
            </a:r>
          </a:p>
          <a:p>
            <a:r>
              <a:rPr lang="nl-NL" sz="2400" dirty="0" smtClean="0"/>
              <a:t>Fysiotherapeut: 6%</a:t>
            </a:r>
          </a:p>
          <a:p>
            <a:r>
              <a:rPr lang="nl-NL" sz="2400" dirty="0" smtClean="0"/>
              <a:t>Longverpleegkundige: 3%</a:t>
            </a:r>
          </a:p>
          <a:p>
            <a:r>
              <a:rPr lang="nl-NL" sz="2400" dirty="0" smtClean="0"/>
              <a:t>Psycholoog: 2%</a:t>
            </a:r>
          </a:p>
          <a:p>
            <a:endParaRPr lang="nl-NL" dirty="0" smtClean="0"/>
          </a:p>
        </p:txBody>
      </p:sp>
      <p:sp>
        <p:nvSpPr>
          <p:cNvPr id="5" name="Titel 1"/>
          <p:cNvSpPr txBox="1">
            <a:spLocks/>
          </p:cNvSpPr>
          <p:nvPr/>
        </p:nvSpPr>
        <p:spPr>
          <a:xfrm>
            <a:off x="249238" y="692696"/>
            <a:ext cx="8787258" cy="533400"/>
          </a:xfrm>
          <a:prstGeom prst="rect">
            <a:avLst/>
          </a:prstGeom>
        </p:spPr>
        <p:txBody>
          <a:bodyPr/>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3200" b="0" dirty="0" smtClean="0">
                <a:solidFill>
                  <a:srgbClr val="00B0F0"/>
                </a:solidFill>
                <a:latin typeface="Verdana"/>
                <a:cs typeface="Verdana"/>
              </a:rPr>
              <a:t>Aantal patiënten waarvoor verwijzing plaatshad voor niet-medicamenteuze behandeling bij COPD in het jaar voorafgaand aan verwijzing naar de 2</a:t>
            </a:r>
            <a:r>
              <a:rPr lang="nl-NL" sz="3200" b="0" baseline="30000" dirty="0" smtClean="0">
                <a:solidFill>
                  <a:srgbClr val="00B0F0"/>
                </a:solidFill>
                <a:latin typeface="Verdana"/>
                <a:cs typeface="Verdana"/>
              </a:rPr>
              <a:t>e</a:t>
            </a:r>
            <a:r>
              <a:rPr lang="nl-NL" sz="3200" b="0" dirty="0" smtClean="0">
                <a:solidFill>
                  <a:srgbClr val="00B0F0"/>
                </a:solidFill>
                <a:latin typeface="Verdana"/>
                <a:cs typeface="Verdana"/>
              </a:rPr>
              <a:t> lijn</a:t>
            </a:r>
            <a:endParaRPr lang="nl-NL" sz="3200" b="0" dirty="0">
              <a:solidFill>
                <a:srgbClr val="00B0F0"/>
              </a:solidFill>
              <a:latin typeface="Verdana"/>
              <a:cs typeface="Verdana"/>
            </a:endParaRPr>
          </a:p>
        </p:txBody>
      </p:sp>
    </p:spTree>
    <p:extLst>
      <p:ext uri="{BB962C8B-B14F-4D97-AF65-F5344CB8AC3E}">
        <p14:creationId xmlns:p14="http://schemas.microsoft.com/office/powerpoint/2010/main" val="1644097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COPDnet-L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378114"/>
            <a:ext cx="1728192" cy="262909"/>
          </a:xfrm>
          <a:prstGeom prst="rect">
            <a:avLst/>
          </a:prstGeom>
        </p:spPr>
      </p:pic>
      <p:pic>
        <p:nvPicPr>
          <p:cNvPr id="2" name="Afbeelding 1"/>
          <p:cNvPicPr>
            <a:picLocks noChangeAspect="1"/>
          </p:cNvPicPr>
          <p:nvPr/>
        </p:nvPicPr>
        <p:blipFill>
          <a:blip r:embed="rId3" cstate="print"/>
          <a:stretch>
            <a:fillRect/>
          </a:stretch>
        </p:blipFill>
        <p:spPr>
          <a:xfrm>
            <a:off x="2699792" y="2276872"/>
            <a:ext cx="3707251" cy="2553884"/>
          </a:xfrm>
          <a:prstGeom prst="rect">
            <a:avLst/>
          </a:prstGeom>
        </p:spPr>
      </p:pic>
    </p:spTree>
    <p:extLst>
      <p:ext uri="{BB962C8B-B14F-4D97-AF65-F5344CB8AC3E}">
        <p14:creationId xmlns:p14="http://schemas.microsoft.com/office/powerpoint/2010/main" val="82929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print"/>
          <a:stretch>
            <a:fillRect/>
          </a:stretch>
        </p:blipFill>
        <p:spPr>
          <a:xfrm>
            <a:off x="1115616" y="2132856"/>
            <a:ext cx="3022228" cy="2830820"/>
          </a:xfrm>
          <a:prstGeom prst="rect">
            <a:avLst/>
          </a:prstGeom>
        </p:spPr>
      </p:pic>
      <p:pic>
        <p:nvPicPr>
          <p:cNvPr id="11" name="Afbeelding 10"/>
          <p:cNvPicPr>
            <a:picLocks noChangeAspect="1"/>
          </p:cNvPicPr>
          <p:nvPr/>
        </p:nvPicPr>
        <p:blipFill>
          <a:blip r:embed="rId3" cstate="print"/>
          <a:stretch>
            <a:fillRect/>
          </a:stretch>
        </p:blipFill>
        <p:spPr>
          <a:xfrm>
            <a:off x="5292080" y="1772817"/>
            <a:ext cx="2916238" cy="3177499"/>
          </a:xfrm>
          <a:prstGeom prst="rect">
            <a:avLst/>
          </a:prstGeom>
        </p:spPr>
      </p:pic>
      <p:sp>
        <p:nvSpPr>
          <p:cNvPr id="12" name="Tekstvak 11"/>
          <p:cNvSpPr txBox="1"/>
          <p:nvPr/>
        </p:nvSpPr>
        <p:spPr>
          <a:xfrm>
            <a:off x="467544" y="908720"/>
            <a:ext cx="4032448" cy="461635"/>
          </a:xfrm>
          <a:prstGeom prst="rect">
            <a:avLst/>
          </a:prstGeom>
          <a:noFill/>
        </p:spPr>
        <p:txBody>
          <a:bodyPr wrap="square" lIns="91410" tIns="45705" rIns="91410" bIns="45705" rtlCol="0">
            <a:spAutoFit/>
          </a:bodyPr>
          <a:lstStyle/>
          <a:p>
            <a:r>
              <a:rPr lang="en-GB" sz="2400" dirty="0">
                <a:solidFill>
                  <a:srgbClr val="00B0F0"/>
                </a:solidFill>
                <a:latin typeface="Verdana"/>
                <a:ea typeface="+mj-ea"/>
                <a:cs typeface="Verdana"/>
              </a:rPr>
              <a:t>Breathing exercises</a:t>
            </a:r>
          </a:p>
        </p:txBody>
      </p:sp>
      <p:sp>
        <p:nvSpPr>
          <p:cNvPr id="13" name="Tekstvak 12"/>
          <p:cNvSpPr txBox="1"/>
          <p:nvPr/>
        </p:nvSpPr>
        <p:spPr>
          <a:xfrm>
            <a:off x="4859338" y="908720"/>
            <a:ext cx="4032448" cy="461635"/>
          </a:xfrm>
          <a:prstGeom prst="rect">
            <a:avLst/>
          </a:prstGeom>
          <a:noFill/>
        </p:spPr>
        <p:txBody>
          <a:bodyPr wrap="square" lIns="91410" tIns="45705" rIns="91410" bIns="45705" rtlCol="0">
            <a:spAutoFit/>
          </a:bodyPr>
          <a:lstStyle/>
          <a:p>
            <a:r>
              <a:rPr lang="en-GB" sz="2400" dirty="0">
                <a:solidFill>
                  <a:srgbClr val="00B0F0"/>
                </a:solidFill>
                <a:latin typeface="Verdana"/>
                <a:ea typeface="+mj-ea"/>
                <a:cs typeface="Verdana"/>
              </a:rPr>
              <a:t>Exercise training</a:t>
            </a:r>
          </a:p>
        </p:txBody>
      </p:sp>
    </p:spTree>
    <p:extLst>
      <p:ext uri="{BB962C8B-B14F-4D97-AF65-F5344CB8AC3E}">
        <p14:creationId xmlns:p14="http://schemas.microsoft.com/office/powerpoint/2010/main" val="3807457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print"/>
          <a:stretch>
            <a:fillRect/>
          </a:stretch>
        </p:blipFill>
        <p:spPr>
          <a:xfrm>
            <a:off x="2915816" y="2542396"/>
            <a:ext cx="3022228" cy="2830820"/>
          </a:xfrm>
          <a:prstGeom prst="rect">
            <a:avLst/>
          </a:prstGeom>
        </p:spPr>
      </p:pic>
      <p:sp>
        <p:nvSpPr>
          <p:cNvPr id="12" name="Tekstvak 11"/>
          <p:cNvSpPr txBox="1"/>
          <p:nvPr/>
        </p:nvSpPr>
        <p:spPr>
          <a:xfrm>
            <a:off x="2267744" y="1318260"/>
            <a:ext cx="4032448" cy="461635"/>
          </a:xfrm>
          <a:prstGeom prst="rect">
            <a:avLst/>
          </a:prstGeom>
          <a:noFill/>
        </p:spPr>
        <p:txBody>
          <a:bodyPr wrap="square" lIns="91410" tIns="45705" rIns="91410" bIns="45705" rtlCol="0">
            <a:spAutoFit/>
          </a:bodyPr>
          <a:lstStyle/>
          <a:p>
            <a:r>
              <a:rPr lang="en-GB" sz="2400" dirty="0">
                <a:solidFill>
                  <a:srgbClr val="00B0F0"/>
                </a:solidFill>
                <a:latin typeface="Verdana"/>
                <a:ea typeface="+mj-ea"/>
                <a:cs typeface="Verdana"/>
              </a:rPr>
              <a:t>Breathing exercises</a:t>
            </a:r>
          </a:p>
        </p:txBody>
      </p:sp>
    </p:spTree>
    <p:extLst>
      <p:ext uri="{BB962C8B-B14F-4D97-AF65-F5344CB8AC3E}">
        <p14:creationId xmlns:p14="http://schemas.microsoft.com/office/powerpoint/2010/main" val="3706734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539553" y="1799660"/>
            <a:ext cx="7484525" cy="1477297"/>
          </a:xfrm>
          <a:prstGeom prst="rect">
            <a:avLst/>
          </a:prstGeom>
          <a:noFill/>
        </p:spPr>
        <p:txBody>
          <a:bodyPr wrap="square" lIns="91410" tIns="45705" rIns="91410" bIns="45705" rtlCol="0">
            <a:spAutoFit/>
          </a:bodyPr>
          <a:lstStyle/>
          <a:p>
            <a:r>
              <a:rPr lang="nl-NL" dirty="0" smtClean="0"/>
              <a:t>Definition:</a:t>
            </a:r>
          </a:p>
          <a:p>
            <a:pPr algn="just"/>
            <a:r>
              <a:rPr lang="en-GB" dirty="0" smtClean="0"/>
              <a:t>Chronic or recurrent changes in breathing pattern that cannot be attributed to a specific medical diagnosis, causing respiratory and non-respiratory complaint such as dyspnoea, chest tightness, chest pain, deep sighing, frequent yawning, anxiety, light headedness and fatigue.</a:t>
            </a:r>
            <a:endParaRPr lang="en-GB" dirty="0"/>
          </a:p>
        </p:txBody>
      </p:sp>
      <p:sp>
        <p:nvSpPr>
          <p:cNvPr id="8" name="Tekstvak 7"/>
          <p:cNvSpPr txBox="1"/>
          <p:nvPr/>
        </p:nvSpPr>
        <p:spPr>
          <a:xfrm>
            <a:off x="656215" y="5695362"/>
            <a:ext cx="7540988" cy="461635"/>
          </a:xfrm>
          <a:prstGeom prst="rect">
            <a:avLst/>
          </a:prstGeom>
          <a:noFill/>
        </p:spPr>
        <p:txBody>
          <a:bodyPr wrap="square" lIns="91410" tIns="45705" rIns="91410" bIns="45705" rtlCol="0">
            <a:spAutoFit/>
          </a:bodyPr>
          <a:lstStyle/>
          <a:p>
            <a:r>
              <a:rPr lang="en-GB" sz="1200" dirty="0" err="1">
                <a:latin typeface="Verdana"/>
                <a:cs typeface="Verdana"/>
              </a:rPr>
              <a:t>Agache</a:t>
            </a:r>
            <a:r>
              <a:rPr lang="en-GB" sz="1200" dirty="0">
                <a:latin typeface="Verdana"/>
                <a:cs typeface="Verdana"/>
              </a:rPr>
              <a:t>, I., et al. Dysfunctional breathing phenotype in adults with asthma – incidence and risk factors. </a:t>
            </a:r>
            <a:r>
              <a:rPr lang="en-GB" sz="1200" dirty="0" err="1">
                <a:latin typeface="Verdana"/>
                <a:cs typeface="Verdana"/>
              </a:rPr>
              <a:t>Clin</a:t>
            </a:r>
            <a:r>
              <a:rPr lang="en-GB" sz="1200" dirty="0">
                <a:latin typeface="Verdana"/>
                <a:cs typeface="Verdana"/>
              </a:rPr>
              <a:t> </a:t>
            </a:r>
            <a:r>
              <a:rPr lang="en-GB" sz="1200" dirty="0" err="1">
                <a:latin typeface="Verdana"/>
                <a:cs typeface="Verdana"/>
              </a:rPr>
              <a:t>Transl</a:t>
            </a:r>
            <a:r>
              <a:rPr lang="en-GB" sz="1200" dirty="0">
                <a:latin typeface="Verdana"/>
                <a:cs typeface="Verdana"/>
              </a:rPr>
              <a:t> Allergy 2012; 2: 18</a:t>
            </a:r>
            <a:endParaRPr lang="nl-NL" sz="1200" dirty="0">
              <a:latin typeface="Verdana"/>
              <a:cs typeface="Verdana"/>
            </a:endParaRPr>
          </a:p>
        </p:txBody>
      </p:sp>
      <p:pic>
        <p:nvPicPr>
          <p:cNvPr id="5" name="Afbeelding 4"/>
          <p:cNvPicPr>
            <a:picLocks noChangeAspect="1"/>
          </p:cNvPicPr>
          <p:nvPr/>
        </p:nvPicPr>
        <p:blipFill>
          <a:blip r:embed="rId2" cstate="print"/>
          <a:stretch>
            <a:fillRect/>
          </a:stretch>
        </p:blipFill>
        <p:spPr>
          <a:xfrm>
            <a:off x="1043609" y="3356993"/>
            <a:ext cx="2469875" cy="1899903"/>
          </a:xfrm>
          <a:prstGeom prst="rect">
            <a:avLst/>
          </a:prstGeom>
        </p:spPr>
      </p:pic>
      <p:sp>
        <p:nvSpPr>
          <p:cNvPr id="11" name="Tekstvak 10"/>
          <p:cNvSpPr txBox="1"/>
          <p:nvPr/>
        </p:nvSpPr>
        <p:spPr>
          <a:xfrm>
            <a:off x="467544" y="692697"/>
            <a:ext cx="8208912" cy="984855"/>
          </a:xfrm>
          <a:prstGeom prst="rect">
            <a:avLst/>
          </a:prstGeom>
          <a:noFill/>
        </p:spPr>
        <p:txBody>
          <a:bodyPr wrap="square" lIns="91410" tIns="45705" rIns="91410" bIns="45705" rtlCol="0">
            <a:spAutoFit/>
          </a:bodyPr>
          <a:lstStyle/>
          <a:p>
            <a:r>
              <a:rPr lang="en-GB" sz="2900" dirty="0">
                <a:solidFill>
                  <a:srgbClr val="00B0F0"/>
                </a:solidFill>
                <a:latin typeface="Verdana"/>
                <a:ea typeface="+mj-ea"/>
                <a:cs typeface="Verdana"/>
              </a:rPr>
              <a:t>Dysfunctional breathing/ hyperventilation syndrome in asthma</a:t>
            </a:r>
          </a:p>
        </p:txBody>
      </p:sp>
      <p:pic>
        <p:nvPicPr>
          <p:cNvPr id="4" name="Afbeelding 3"/>
          <p:cNvPicPr>
            <a:picLocks noChangeAspect="1"/>
          </p:cNvPicPr>
          <p:nvPr/>
        </p:nvPicPr>
        <p:blipFill>
          <a:blip r:embed="rId3" cstate="print"/>
          <a:stretch>
            <a:fillRect/>
          </a:stretch>
        </p:blipFill>
        <p:spPr>
          <a:xfrm>
            <a:off x="4283968" y="3429000"/>
            <a:ext cx="3771900" cy="1714500"/>
          </a:xfrm>
          <a:prstGeom prst="rect">
            <a:avLst/>
          </a:prstGeom>
        </p:spPr>
      </p:pic>
      <p:sp>
        <p:nvSpPr>
          <p:cNvPr id="6" name="Tekstvak 5"/>
          <p:cNvSpPr txBox="1"/>
          <p:nvPr/>
        </p:nvSpPr>
        <p:spPr>
          <a:xfrm>
            <a:off x="1835696" y="5229200"/>
            <a:ext cx="936104" cy="369302"/>
          </a:xfrm>
          <a:prstGeom prst="rect">
            <a:avLst/>
          </a:prstGeom>
          <a:noFill/>
        </p:spPr>
        <p:txBody>
          <a:bodyPr wrap="square" lIns="91410" tIns="45705" rIns="91410" bIns="45705" rtlCol="0">
            <a:spAutoFit/>
          </a:bodyPr>
          <a:lstStyle/>
          <a:p>
            <a:r>
              <a:rPr lang="nl-NL" dirty="0" err="1" smtClean="0"/>
              <a:t>spatieel</a:t>
            </a:r>
            <a:endParaRPr lang="nl-NL" dirty="0"/>
          </a:p>
        </p:txBody>
      </p:sp>
      <p:sp>
        <p:nvSpPr>
          <p:cNvPr id="12" name="Tekstvak 11"/>
          <p:cNvSpPr txBox="1"/>
          <p:nvPr/>
        </p:nvSpPr>
        <p:spPr>
          <a:xfrm>
            <a:off x="5364088" y="5229200"/>
            <a:ext cx="1368152" cy="369302"/>
          </a:xfrm>
          <a:prstGeom prst="rect">
            <a:avLst/>
          </a:prstGeom>
          <a:noFill/>
        </p:spPr>
        <p:txBody>
          <a:bodyPr wrap="square" lIns="91410" tIns="45705" rIns="91410" bIns="45705" rtlCol="0">
            <a:spAutoFit/>
          </a:bodyPr>
          <a:lstStyle/>
          <a:p>
            <a:r>
              <a:rPr lang="nl-NL" dirty="0" smtClean="0"/>
              <a:t>temporeel</a:t>
            </a:r>
            <a:endParaRPr lang="nl-NL" dirty="0"/>
          </a:p>
        </p:txBody>
      </p:sp>
    </p:spTree>
    <p:extLst>
      <p:ext uri="{BB962C8B-B14F-4D97-AF65-F5344CB8AC3E}">
        <p14:creationId xmlns:p14="http://schemas.microsoft.com/office/powerpoint/2010/main" val="3595063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619672" y="764705"/>
            <a:ext cx="5500688" cy="369302"/>
          </a:xfrm>
          <a:prstGeom prst="rect">
            <a:avLst/>
          </a:prstGeom>
          <a:noFill/>
          <a:ln w="9525">
            <a:noFill/>
            <a:miter lim="800000"/>
            <a:headEnd/>
            <a:tailEnd/>
          </a:ln>
        </p:spPr>
        <p:txBody>
          <a:bodyPr lIns="91410" tIns="45705" rIns="91410" bIns="45705">
            <a:spAutoFit/>
          </a:bodyPr>
          <a:lstStyle/>
          <a:p>
            <a:endParaRPr lang="nl-NL"/>
          </a:p>
        </p:txBody>
      </p:sp>
      <p:sp>
        <p:nvSpPr>
          <p:cNvPr id="16" name="Titel 1"/>
          <p:cNvSpPr txBox="1">
            <a:spLocks/>
          </p:cNvSpPr>
          <p:nvPr/>
        </p:nvSpPr>
        <p:spPr>
          <a:xfrm>
            <a:off x="539552" y="620688"/>
            <a:ext cx="8280920" cy="533400"/>
          </a:xfrm>
          <a:prstGeom prst="rect">
            <a:avLst/>
          </a:prstGeom>
        </p:spPr>
        <p:txBody>
          <a:bodyPr lIns="91410" tIns="45705" rIns="91410" bIns="45705"/>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b="0" dirty="0" smtClean="0">
                <a:solidFill>
                  <a:srgbClr val="00B0F0"/>
                </a:solidFill>
                <a:latin typeface="Verdana"/>
                <a:cs typeface="Verdana"/>
              </a:rPr>
              <a:t>Stelling(en):</a:t>
            </a:r>
            <a:endParaRPr lang="nl-NL" b="0" dirty="0">
              <a:solidFill>
                <a:srgbClr val="00B0F0"/>
              </a:solidFill>
              <a:latin typeface="Verdana"/>
              <a:cs typeface="Verdana"/>
            </a:endParaRPr>
          </a:p>
        </p:txBody>
      </p:sp>
      <p:sp>
        <p:nvSpPr>
          <p:cNvPr id="14" name="Rechthoek 13"/>
          <p:cNvSpPr/>
          <p:nvPr/>
        </p:nvSpPr>
        <p:spPr>
          <a:xfrm>
            <a:off x="539552" y="1268760"/>
            <a:ext cx="7272808" cy="4524286"/>
          </a:xfrm>
          <a:prstGeom prst="rect">
            <a:avLst/>
          </a:prstGeom>
        </p:spPr>
        <p:txBody>
          <a:bodyPr wrap="square" lIns="91410" tIns="45705" rIns="91410" bIns="45705">
            <a:spAutoFit/>
          </a:bodyPr>
          <a:lstStyle/>
          <a:p>
            <a:r>
              <a:rPr lang="nl-NL" dirty="0" smtClean="0">
                <a:solidFill>
                  <a:schemeClr val="accent1"/>
                </a:solidFill>
                <a:latin typeface="Verdana"/>
                <a:cs typeface="Verdana"/>
              </a:rPr>
              <a:t>Behandeluitkomsten van astma laat ruimte voor (verdere) verbetering zien</a:t>
            </a:r>
            <a:r>
              <a:rPr lang="is-IS" dirty="0" smtClean="0">
                <a:solidFill>
                  <a:schemeClr val="accent1"/>
                </a:solidFill>
                <a:latin typeface="Verdana"/>
                <a:cs typeface="Verdana"/>
              </a:rPr>
              <a:t>…</a:t>
            </a:r>
            <a:endParaRPr lang="nl-NL" dirty="0" smtClean="0">
              <a:solidFill>
                <a:schemeClr val="accent1"/>
              </a:solidFill>
              <a:latin typeface="Verdana"/>
              <a:cs typeface="Verdana"/>
            </a:endParaRPr>
          </a:p>
          <a:p>
            <a:endParaRPr lang="nl-NL" dirty="0">
              <a:solidFill>
                <a:schemeClr val="accent1"/>
              </a:solidFill>
              <a:latin typeface="Verdana"/>
              <a:cs typeface="Verdana"/>
            </a:endParaRPr>
          </a:p>
          <a:p>
            <a:r>
              <a:rPr lang="nl-NL" dirty="0" smtClean="0">
                <a:solidFill>
                  <a:schemeClr val="accent1"/>
                </a:solidFill>
                <a:latin typeface="Verdana"/>
                <a:cs typeface="Verdana"/>
              </a:rPr>
              <a:t>Samenhang longfunctiestoornis en ziektelast bij astma is zwak tot zeer zwak</a:t>
            </a:r>
            <a:r>
              <a:rPr lang="is-IS" dirty="0" smtClean="0">
                <a:solidFill>
                  <a:schemeClr val="accent1"/>
                </a:solidFill>
                <a:latin typeface="Verdana"/>
                <a:cs typeface="Verdana"/>
              </a:rPr>
              <a:t>…</a:t>
            </a:r>
            <a:endParaRPr lang="nl-NL" dirty="0" smtClean="0">
              <a:solidFill>
                <a:schemeClr val="accent1"/>
              </a:solidFill>
              <a:latin typeface="Verdana"/>
              <a:cs typeface="Verdana"/>
            </a:endParaRPr>
          </a:p>
          <a:p>
            <a:endParaRPr lang="nl-NL" dirty="0">
              <a:solidFill>
                <a:schemeClr val="accent1"/>
              </a:solidFill>
              <a:latin typeface="Verdana"/>
              <a:cs typeface="Verdana"/>
            </a:endParaRPr>
          </a:p>
          <a:p>
            <a:r>
              <a:rPr lang="nl-NL" dirty="0" smtClean="0">
                <a:solidFill>
                  <a:schemeClr val="accent1"/>
                </a:solidFill>
                <a:latin typeface="Verdana"/>
                <a:cs typeface="Verdana"/>
              </a:rPr>
              <a:t>De prevalentie van aangrijpingspunten voor niet-medicamenteuze </a:t>
            </a:r>
            <a:r>
              <a:rPr lang="nl-NL" dirty="0">
                <a:solidFill>
                  <a:schemeClr val="accent1"/>
                </a:solidFill>
                <a:latin typeface="Verdana"/>
                <a:cs typeface="Verdana"/>
              </a:rPr>
              <a:t>bij astma behandeld in 2</a:t>
            </a:r>
            <a:r>
              <a:rPr lang="nl-NL" baseline="30000" dirty="0">
                <a:solidFill>
                  <a:schemeClr val="accent1"/>
                </a:solidFill>
                <a:latin typeface="Verdana"/>
                <a:cs typeface="Verdana"/>
              </a:rPr>
              <a:t>e</a:t>
            </a:r>
            <a:r>
              <a:rPr lang="nl-NL" dirty="0">
                <a:solidFill>
                  <a:schemeClr val="accent1"/>
                </a:solidFill>
                <a:latin typeface="Verdana"/>
                <a:cs typeface="Verdana"/>
              </a:rPr>
              <a:t> lijn in Nederland </a:t>
            </a:r>
            <a:r>
              <a:rPr lang="nl-NL" dirty="0" smtClean="0">
                <a:solidFill>
                  <a:schemeClr val="accent1"/>
                </a:solidFill>
                <a:latin typeface="Verdana"/>
                <a:cs typeface="Verdana"/>
              </a:rPr>
              <a:t>is hoog</a:t>
            </a:r>
            <a:r>
              <a:rPr lang="is-IS" dirty="0" smtClean="0">
                <a:solidFill>
                  <a:schemeClr val="accent1"/>
                </a:solidFill>
                <a:latin typeface="Verdana"/>
                <a:cs typeface="Verdana"/>
              </a:rPr>
              <a:t>…</a:t>
            </a:r>
          </a:p>
          <a:p>
            <a:endParaRPr lang="is-IS" dirty="0">
              <a:solidFill>
                <a:schemeClr val="accent1"/>
              </a:solidFill>
              <a:latin typeface="Verdana"/>
              <a:cs typeface="Verdana"/>
            </a:endParaRPr>
          </a:p>
          <a:p>
            <a:r>
              <a:rPr lang="nl-NL" dirty="0" smtClean="0">
                <a:solidFill>
                  <a:schemeClr val="accent1"/>
                </a:solidFill>
                <a:latin typeface="Verdana"/>
                <a:cs typeface="Verdana"/>
              </a:rPr>
              <a:t>Studies naar niet-medicamenteuze behandeling bij astma laten belangrijke effecten zien</a:t>
            </a:r>
            <a:r>
              <a:rPr lang="is-IS" dirty="0" smtClean="0">
                <a:solidFill>
                  <a:schemeClr val="accent1"/>
                </a:solidFill>
                <a:latin typeface="Verdana"/>
                <a:cs typeface="Verdana"/>
              </a:rPr>
              <a:t>…</a:t>
            </a:r>
          </a:p>
          <a:p>
            <a:endParaRPr lang="is-IS" dirty="0">
              <a:solidFill>
                <a:schemeClr val="accent1"/>
              </a:solidFill>
              <a:latin typeface="Verdana"/>
              <a:cs typeface="Verdana"/>
            </a:endParaRPr>
          </a:p>
          <a:p>
            <a:r>
              <a:rPr lang="nl-NL" dirty="0" smtClean="0">
                <a:solidFill>
                  <a:schemeClr val="accent1"/>
                </a:solidFill>
                <a:latin typeface="Verdana"/>
                <a:cs typeface="Verdana"/>
              </a:rPr>
              <a:t>Ruimere toepassing van niet-medicamenteuze behandeling bij astma gaat bijdragen aan verbeterde behandeluitkomsten</a:t>
            </a:r>
          </a:p>
          <a:p>
            <a:endParaRPr lang="nl-NL" dirty="0" smtClean="0">
              <a:solidFill>
                <a:schemeClr val="accent1"/>
              </a:solidFill>
              <a:latin typeface="Verdana"/>
              <a:cs typeface="Verdana"/>
            </a:endParaRPr>
          </a:p>
        </p:txBody>
      </p:sp>
      <p:pic>
        <p:nvPicPr>
          <p:cNvPr id="2" name="Afbeelding 1"/>
          <p:cNvPicPr>
            <a:picLocks noChangeAspect="1"/>
          </p:cNvPicPr>
          <p:nvPr/>
        </p:nvPicPr>
        <p:blipFill>
          <a:blip r:embed="rId3" cstate="print"/>
          <a:stretch>
            <a:fillRect/>
          </a:stretch>
        </p:blipFill>
        <p:spPr>
          <a:xfrm>
            <a:off x="7596336" y="2564904"/>
            <a:ext cx="1368152" cy="1368152"/>
          </a:xfrm>
          <a:prstGeom prst="rect">
            <a:avLst/>
          </a:prstGeom>
        </p:spPr>
      </p:pic>
    </p:spTree>
    <p:extLst>
      <p:ext uri="{BB962C8B-B14F-4D97-AF65-F5344CB8AC3E}">
        <p14:creationId xmlns:p14="http://schemas.microsoft.com/office/powerpoint/2010/main" val="391409725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251520" y="692697"/>
            <a:ext cx="8640960" cy="984855"/>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Prevalentie </a:t>
            </a:r>
            <a:r>
              <a:rPr lang="en-GB" sz="2900" dirty="0">
                <a:solidFill>
                  <a:srgbClr val="00B0F0"/>
                </a:solidFill>
                <a:latin typeface="Verdana"/>
                <a:ea typeface="+mj-ea"/>
                <a:cs typeface="Verdana"/>
              </a:rPr>
              <a:t>dysfunctional breathing </a:t>
            </a:r>
            <a:r>
              <a:rPr lang="nl-NL" sz="2900" dirty="0">
                <a:solidFill>
                  <a:srgbClr val="00B0F0"/>
                </a:solidFill>
                <a:latin typeface="Verdana"/>
                <a:ea typeface="+mj-ea"/>
                <a:cs typeface="Verdana"/>
              </a:rPr>
              <a:t>bij stabiel astma</a:t>
            </a:r>
          </a:p>
        </p:txBody>
      </p:sp>
      <p:pic>
        <p:nvPicPr>
          <p:cNvPr id="3" name="Afbeelding 2"/>
          <p:cNvPicPr>
            <a:picLocks noChangeAspect="1"/>
          </p:cNvPicPr>
          <p:nvPr/>
        </p:nvPicPr>
        <p:blipFill>
          <a:blip r:embed="rId2" cstate="print"/>
          <a:stretch>
            <a:fillRect/>
          </a:stretch>
        </p:blipFill>
        <p:spPr>
          <a:xfrm>
            <a:off x="539553" y="1988840"/>
            <a:ext cx="2025103" cy="2017712"/>
          </a:xfrm>
          <a:prstGeom prst="rect">
            <a:avLst/>
          </a:prstGeom>
        </p:spPr>
      </p:pic>
      <p:pic>
        <p:nvPicPr>
          <p:cNvPr id="6" name="Afbeelding 5"/>
          <p:cNvPicPr>
            <a:picLocks noChangeAspect="1"/>
          </p:cNvPicPr>
          <p:nvPr/>
        </p:nvPicPr>
        <p:blipFill>
          <a:blip r:embed="rId3" cstate="print"/>
          <a:stretch>
            <a:fillRect/>
          </a:stretch>
        </p:blipFill>
        <p:spPr>
          <a:xfrm>
            <a:off x="6876256" y="2708920"/>
            <a:ext cx="1743720" cy="1743720"/>
          </a:xfrm>
          <a:prstGeom prst="rect">
            <a:avLst/>
          </a:prstGeom>
        </p:spPr>
      </p:pic>
      <p:pic>
        <p:nvPicPr>
          <p:cNvPr id="8" name="Afbeelding 7"/>
          <p:cNvPicPr>
            <a:picLocks noChangeAspect="1"/>
          </p:cNvPicPr>
          <p:nvPr/>
        </p:nvPicPr>
        <p:blipFill>
          <a:blip r:embed="rId4" cstate="print"/>
          <a:stretch>
            <a:fillRect/>
          </a:stretch>
        </p:blipFill>
        <p:spPr>
          <a:xfrm>
            <a:off x="3059832" y="2132856"/>
            <a:ext cx="3267720" cy="2618332"/>
          </a:xfrm>
          <a:prstGeom prst="rect">
            <a:avLst/>
          </a:prstGeom>
        </p:spPr>
      </p:pic>
      <p:sp>
        <p:nvSpPr>
          <p:cNvPr id="12" name="Tekstvak 11"/>
          <p:cNvSpPr txBox="1"/>
          <p:nvPr/>
        </p:nvSpPr>
        <p:spPr>
          <a:xfrm>
            <a:off x="531348" y="5812453"/>
            <a:ext cx="8001093" cy="461635"/>
          </a:xfrm>
          <a:prstGeom prst="rect">
            <a:avLst/>
          </a:prstGeom>
          <a:noFill/>
        </p:spPr>
        <p:txBody>
          <a:bodyPr wrap="square" lIns="91410" tIns="45705" rIns="91410" bIns="45705" rtlCol="0">
            <a:spAutoFit/>
          </a:bodyPr>
          <a:lstStyle/>
          <a:p>
            <a:r>
              <a:rPr lang="en-GB" sz="1200" dirty="0">
                <a:latin typeface="Verdana"/>
                <a:cs typeface="Verdana"/>
              </a:rPr>
              <a:t>M. Thomas, et al. Prevalence of dysfunctional breathing in patients treated for asthma in primary care. BMJ 2001; 322: 1098-100</a:t>
            </a:r>
            <a:endParaRPr lang="nl-NL" sz="1200" dirty="0">
              <a:latin typeface="Verdana"/>
              <a:cs typeface="Verdana"/>
            </a:endParaRPr>
          </a:p>
        </p:txBody>
      </p:sp>
      <p:sp>
        <p:nvSpPr>
          <p:cNvPr id="13" name="Tekstvak 12"/>
          <p:cNvSpPr txBox="1"/>
          <p:nvPr/>
        </p:nvSpPr>
        <p:spPr>
          <a:xfrm>
            <a:off x="582111" y="4869160"/>
            <a:ext cx="1757641" cy="338524"/>
          </a:xfrm>
          <a:prstGeom prst="rect">
            <a:avLst/>
          </a:prstGeom>
          <a:noFill/>
        </p:spPr>
        <p:txBody>
          <a:bodyPr wrap="square" lIns="91410" tIns="45705" rIns="91410" bIns="45705" rtlCol="0">
            <a:spAutoFit/>
          </a:bodyPr>
          <a:lstStyle/>
          <a:p>
            <a:r>
              <a:rPr lang="nl-NL" sz="1600" dirty="0">
                <a:latin typeface="Verdana"/>
                <a:cs typeface="Verdana"/>
              </a:rPr>
              <a:t>Bron: database</a:t>
            </a:r>
          </a:p>
        </p:txBody>
      </p:sp>
      <p:pic>
        <p:nvPicPr>
          <p:cNvPr id="14" name="Afbeelding 13" descr="COPDnet-L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4902329"/>
            <a:ext cx="1668812" cy="253876"/>
          </a:xfrm>
          <a:prstGeom prst="rect">
            <a:avLst/>
          </a:prstGeom>
        </p:spPr>
      </p:pic>
      <p:sp>
        <p:nvSpPr>
          <p:cNvPr id="15" name="Tekstvak 14"/>
          <p:cNvSpPr txBox="1"/>
          <p:nvPr/>
        </p:nvSpPr>
        <p:spPr>
          <a:xfrm>
            <a:off x="827584" y="4221088"/>
            <a:ext cx="864096" cy="369302"/>
          </a:xfrm>
          <a:prstGeom prst="rect">
            <a:avLst/>
          </a:prstGeom>
          <a:noFill/>
        </p:spPr>
        <p:txBody>
          <a:bodyPr wrap="square" lIns="91410" tIns="45705" rIns="91410" bIns="45705" rtlCol="0">
            <a:spAutoFit/>
          </a:bodyPr>
          <a:lstStyle/>
          <a:p>
            <a:r>
              <a:rPr lang="nl-NL" dirty="0" smtClean="0"/>
              <a:t>N=80</a:t>
            </a:r>
          </a:p>
        </p:txBody>
      </p:sp>
      <p:sp>
        <p:nvSpPr>
          <p:cNvPr id="16" name="Tekstvak 15"/>
          <p:cNvSpPr txBox="1"/>
          <p:nvPr/>
        </p:nvSpPr>
        <p:spPr>
          <a:xfrm>
            <a:off x="531348" y="5301208"/>
            <a:ext cx="8001093" cy="461635"/>
          </a:xfrm>
          <a:prstGeom prst="rect">
            <a:avLst/>
          </a:prstGeom>
          <a:noFill/>
        </p:spPr>
        <p:txBody>
          <a:bodyPr wrap="square" lIns="91410" tIns="45705" rIns="91410" bIns="45705" rtlCol="0">
            <a:spAutoFit/>
          </a:bodyPr>
          <a:lstStyle/>
          <a:p>
            <a:r>
              <a:rPr lang="en-GB" sz="1200" dirty="0">
                <a:latin typeface="Verdana"/>
                <a:cs typeface="Verdana"/>
              </a:rPr>
              <a:t>I. </a:t>
            </a:r>
            <a:r>
              <a:rPr lang="en-GB" sz="1200" dirty="0" err="1">
                <a:latin typeface="Verdana"/>
                <a:cs typeface="Verdana"/>
              </a:rPr>
              <a:t>Agache</a:t>
            </a:r>
            <a:r>
              <a:rPr lang="en-GB" sz="1200" dirty="0">
                <a:latin typeface="Verdana"/>
                <a:cs typeface="Verdana"/>
              </a:rPr>
              <a:t>, et al. Dysfunctional breathing phenotype in adults with asthma-incidence and risk factors. </a:t>
            </a:r>
            <a:r>
              <a:rPr lang="en-GB" sz="1200" dirty="0" err="1">
                <a:latin typeface="Verdana"/>
                <a:cs typeface="Verdana"/>
              </a:rPr>
              <a:t>Clin</a:t>
            </a:r>
            <a:r>
              <a:rPr lang="en-GB" sz="1200" dirty="0">
                <a:latin typeface="Verdana"/>
                <a:cs typeface="Verdana"/>
              </a:rPr>
              <a:t> </a:t>
            </a:r>
            <a:r>
              <a:rPr lang="en-GB" sz="1200" dirty="0" err="1">
                <a:latin typeface="Verdana"/>
                <a:cs typeface="Verdana"/>
              </a:rPr>
              <a:t>Transl</a:t>
            </a:r>
            <a:r>
              <a:rPr lang="en-GB" sz="1200" dirty="0">
                <a:latin typeface="Verdana"/>
                <a:cs typeface="Verdana"/>
              </a:rPr>
              <a:t> Allergy 2012; 2: 18</a:t>
            </a:r>
            <a:endParaRPr lang="nl-NL" sz="1200" dirty="0">
              <a:latin typeface="Verdana"/>
              <a:cs typeface="Verdana"/>
            </a:endParaRPr>
          </a:p>
        </p:txBody>
      </p:sp>
    </p:spTree>
    <p:extLst>
      <p:ext uri="{BB962C8B-B14F-4D97-AF65-F5344CB8AC3E}">
        <p14:creationId xmlns:p14="http://schemas.microsoft.com/office/powerpoint/2010/main" val="1422681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395536" y="692697"/>
            <a:ext cx="8715250" cy="984855"/>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Prevalentie chronisch hyperventilatie bij stabiel astma</a:t>
            </a:r>
          </a:p>
        </p:txBody>
      </p:sp>
      <p:pic>
        <p:nvPicPr>
          <p:cNvPr id="3" name="Afbeelding 2"/>
          <p:cNvPicPr>
            <a:picLocks noChangeAspect="1"/>
          </p:cNvPicPr>
          <p:nvPr/>
        </p:nvPicPr>
        <p:blipFill>
          <a:blip r:embed="rId2" cstate="print"/>
          <a:stretch>
            <a:fillRect/>
          </a:stretch>
        </p:blipFill>
        <p:spPr>
          <a:xfrm>
            <a:off x="3203849" y="1484784"/>
            <a:ext cx="3167459" cy="2537996"/>
          </a:xfrm>
          <a:prstGeom prst="rect">
            <a:avLst/>
          </a:prstGeom>
        </p:spPr>
      </p:pic>
      <p:pic>
        <p:nvPicPr>
          <p:cNvPr id="25" name="Afbeelding 24"/>
          <p:cNvPicPr>
            <a:picLocks noChangeAspect="1"/>
          </p:cNvPicPr>
          <p:nvPr/>
        </p:nvPicPr>
        <p:blipFill>
          <a:blip r:embed="rId3" cstate="print"/>
          <a:stretch>
            <a:fillRect/>
          </a:stretch>
        </p:blipFill>
        <p:spPr>
          <a:xfrm>
            <a:off x="539552" y="1988840"/>
            <a:ext cx="2476500" cy="1092200"/>
          </a:xfrm>
          <a:prstGeom prst="rect">
            <a:avLst/>
          </a:prstGeom>
        </p:spPr>
      </p:pic>
      <p:pic>
        <p:nvPicPr>
          <p:cNvPr id="26" name="Afbeelding 25"/>
          <p:cNvPicPr>
            <a:picLocks noChangeAspect="1"/>
          </p:cNvPicPr>
          <p:nvPr/>
        </p:nvPicPr>
        <p:blipFill>
          <a:blip r:embed="rId4" cstate="print"/>
          <a:stretch>
            <a:fillRect/>
          </a:stretch>
        </p:blipFill>
        <p:spPr>
          <a:xfrm>
            <a:off x="6660232" y="1697038"/>
            <a:ext cx="1743720" cy="1743720"/>
          </a:xfrm>
          <a:prstGeom prst="rect">
            <a:avLst/>
          </a:prstGeom>
        </p:spPr>
      </p:pic>
      <p:sp>
        <p:nvSpPr>
          <p:cNvPr id="27" name="Tekstvak 26"/>
          <p:cNvSpPr txBox="1"/>
          <p:nvPr/>
        </p:nvSpPr>
        <p:spPr>
          <a:xfrm>
            <a:off x="459338" y="5888306"/>
            <a:ext cx="8145110" cy="276969"/>
          </a:xfrm>
          <a:prstGeom prst="rect">
            <a:avLst/>
          </a:prstGeom>
          <a:noFill/>
        </p:spPr>
        <p:txBody>
          <a:bodyPr wrap="square" lIns="91410" tIns="45705" rIns="91410" bIns="45705" rtlCol="0">
            <a:spAutoFit/>
          </a:bodyPr>
          <a:lstStyle/>
          <a:p>
            <a:r>
              <a:rPr lang="en-GB" sz="1200" dirty="0">
                <a:latin typeface="Verdana"/>
                <a:cs typeface="Verdana"/>
              </a:rPr>
              <a:t>C.A. Osborne, et al. Hyperventilation and asymptomatic chronic asthma. Thorax 2000; 55: 1016-1022</a:t>
            </a:r>
            <a:endParaRPr lang="nl-NL" sz="1200" dirty="0">
              <a:latin typeface="Verdana"/>
              <a:cs typeface="Verdana"/>
            </a:endParaRPr>
          </a:p>
        </p:txBody>
      </p:sp>
      <p:sp>
        <p:nvSpPr>
          <p:cNvPr id="28" name="Tekstvak 27"/>
          <p:cNvSpPr txBox="1"/>
          <p:nvPr/>
        </p:nvSpPr>
        <p:spPr>
          <a:xfrm>
            <a:off x="467545" y="5538718"/>
            <a:ext cx="1757641" cy="338524"/>
          </a:xfrm>
          <a:prstGeom prst="rect">
            <a:avLst/>
          </a:prstGeom>
          <a:noFill/>
        </p:spPr>
        <p:txBody>
          <a:bodyPr wrap="square" lIns="91410" tIns="45705" rIns="91410" bIns="45705" rtlCol="0">
            <a:spAutoFit/>
          </a:bodyPr>
          <a:lstStyle/>
          <a:p>
            <a:r>
              <a:rPr lang="nl-NL" sz="1600" dirty="0">
                <a:latin typeface="Verdana"/>
                <a:cs typeface="Verdana"/>
              </a:rPr>
              <a:t>Bron: database</a:t>
            </a:r>
          </a:p>
        </p:txBody>
      </p:sp>
      <p:pic>
        <p:nvPicPr>
          <p:cNvPr id="29" name="Afbeelding 28" descr="COPDnet-L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5185" y="5571887"/>
            <a:ext cx="1668812" cy="253876"/>
          </a:xfrm>
          <a:prstGeom prst="rect">
            <a:avLst/>
          </a:prstGeom>
        </p:spPr>
      </p:pic>
      <p:cxnSp>
        <p:nvCxnSpPr>
          <p:cNvPr id="31" name="Rechte verbindingslijn 30"/>
          <p:cNvCxnSpPr/>
          <p:nvPr/>
        </p:nvCxnSpPr>
        <p:spPr>
          <a:xfrm>
            <a:off x="755576" y="4993431"/>
            <a:ext cx="7848872"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Rechte verbindingslijn 32"/>
          <p:cNvCxnSpPr/>
          <p:nvPr/>
        </p:nvCxnSpPr>
        <p:spPr>
          <a:xfrm>
            <a:off x="755576" y="4849415"/>
            <a:ext cx="0" cy="2880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p:cNvCxnSpPr/>
          <p:nvPr/>
        </p:nvCxnSpPr>
        <p:spPr>
          <a:xfrm>
            <a:off x="4572000" y="4849415"/>
            <a:ext cx="0" cy="2880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p:cNvCxnSpPr/>
          <p:nvPr/>
        </p:nvCxnSpPr>
        <p:spPr>
          <a:xfrm>
            <a:off x="8604448" y="4849415"/>
            <a:ext cx="0" cy="2880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kstvak 35"/>
          <p:cNvSpPr txBox="1"/>
          <p:nvPr/>
        </p:nvSpPr>
        <p:spPr>
          <a:xfrm>
            <a:off x="467544" y="5065440"/>
            <a:ext cx="936104" cy="307746"/>
          </a:xfrm>
          <a:prstGeom prst="rect">
            <a:avLst/>
          </a:prstGeom>
          <a:noFill/>
        </p:spPr>
        <p:txBody>
          <a:bodyPr wrap="square" lIns="91410" tIns="45705" rIns="91410" bIns="45705" rtlCol="0">
            <a:spAutoFit/>
          </a:bodyPr>
          <a:lstStyle/>
          <a:p>
            <a:r>
              <a:rPr lang="nl-NL" sz="1400" dirty="0"/>
              <a:t>4.0 </a:t>
            </a:r>
            <a:r>
              <a:rPr lang="nl-NL" sz="1400" dirty="0" err="1"/>
              <a:t>kPa</a:t>
            </a:r>
            <a:endParaRPr lang="nl-NL" sz="1400" dirty="0"/>
          </a:p>
        </p:txBody>
      </p:sp>
      <p:sp>
        <p:nvSpPr>
          <p:cNvPr id="37" name="Rechthoek 36"/>
          <p:cNvSpPr/>
          <p:nvPr/>
        </p:nvSpPr>
        <p:spPr>
          <a:xfrm>
            <a:off x="4284202" y="5065440"/>
            <a:ext cx="712870" cy="307746"/>
          </a:xfrm>
          <a:prstGeom prst="rect">
            <a:avLst/>
          </a:prstGeom>
        </p:spPr>
        <p:txBody>
          <a:bodyPr wrap="none" lIns="91410" tIns="45705" rIns="91410" bIns="45705">
            <a:spAutoFit/>
          </a:bodyPr>
          <a:lstStyle/>
          <a:p>
            <a:r>
              <a:rPr lang="nl-NL" sz="1400" dirty="0"/>
              <a:t>5.0 </a:t>
            </a:r>
            <a:r>
              <a:rPr lang="nl-NL" sz="1400" dirty="0" err="1"/>
              <a:t>kPa</a:t>
            </a:r>
            <a:endParaRPr lang="nl-NL" sz="1400" dirty="0"/>
          </a:p>
        </p:txBody>
      </p:sp>
      <p:sp>
        <p:nvSpPr>
          <p:cNvPr id="38" name="Rechthoek 37"/>
          <p:cNvSpPr/>
          <p:nvPr/>
        </p:nvSpPr>
        <p:spPr>
          <a:xfrm>
            <a:off x="8244409" y="5137448"/>
            <a:ext cx="712870" cy="307746"/>
          </a:xfrm>
          <a:prstGeom prst="rect">
            <a:avLst/>
          </a:prstGeom>
        </p:spPr>
        <p:txBody>
          <a:bodyPr wrap="none" lIns="91410" tIns="45705" rIns="91410" bIns="45705">
            <a:spAutoFit/>
          </a:bodyPr>
          <a:lstStyle/>
          <a:p>
            <a:r>
              <a:rPr lang="nl-NL" sz="1400" dirty="0"/>
              <a:t>6.0 </a:t>
            </a:r>
            <a:r>
              <a:rPr lang="nl-NL" sz="1400" dirty="0" err="1"/>
              <a:t>kPa</a:t>
            </a:r>
            <a:endParaRPr lang="nl-NL" sz="1400" dirty="0"/>
          </a:p>
        </p:txBody>
      </p:sp>
      <p:cxnSp>
        <p:nvCxnSpPr>
          <p:cNvPr id="40" name="Rechte verbindingslijn 39"/>
          <p:cNvCxnSpPr/>
          <p:nvPr/>
        </p:nvCxnSpPr>
        <p:spPr>
          <a:xfrm>
            <a:off x="3059832" y="4725144"/>
            <a:ext cx="5544616" cy="0"/>
          </a:xfrm>
          <a:prstGeom prst="line">
            <a:avLst/>
          </a:prstGeom>
          <a:ln w="127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Rechte verbindingslijn 40"/>
          <p:cNvCxnSpPr/>
          <p:nvPr/>
        </p:nvCxnSpPr>
        <p:spPr>
          <a:xfrm>
            <a:off x="755576" y="4437112"/>
            <a:ext cx="7848872"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43" name="Tekstvak 42"/>
          <p:cNvSpPr txBox="1"/>
          <p:nvPr/>
        </p:nvSpPr>
        <p:spPr>
          <a:xfrm>
            <a:off x="2843808" y="5065440"/>
            <a:ext cx="936104" cy="307746"/>
          </a:xfrm>
          <a:prstGeom prst="rect">
            <a:avLst/>
          </a:prstGeom>
          <a:noFill/>
        </p:spPr>
        <p:txBody>
          <a:bodyPr wrap="square" lIns="91410" tIns="45705" rIns="91410" bIns="45705" rtlCol="0">
            <a:spAutoFit/>
          </a:bodyPr>
          <a:lstStyle/>
          <a:p>
            <a:r>
              <a:rPr lang="nl-NL" sz="1400" dirty="0"/>
              <a:t>4.7 </a:t>
            </a:r>
            <a:r>
              <a:rPr lang="nl-NL" sz="1400" dirty="0" err="1"/>
              <a:t>kPa</a:t>
            </a:r>
            <a:endParaRPr lang="nl-NL" sz="1400" dirty="0"/>
          </a:p>
        </p:txBody>
      </p:sp>
      <p:sp>
        <p:nvSpPr>
          <p:cNvPr id="45" name="Tekstvak 44"/>
          <p:cNvSpPr txBox="1"/>
          <p:nvPr/>
        </p:nvSpPr>
        <p:spPr>
          <a:xfrm>
            <a:off x="899592" y="3645024"/>
            <a:ext cx="864096" cy="369302"/>
          </a:xfrm>
          <a:prstGeom prst="rect">
            <a:avLst/>
          </a:prstGeom>
          <a:noFill/>
        </p:spPr>
        <p:txBody>
          <a:bodyPr wrap="square" lIns="91410" tIns="45705" rIns="91410" bIns="45705" rtlCol="0">
            <a:spAutoFit/>
          </a:bodyPr>
          <a:lstStyle/>
          <a:p>
            <a:r>
              <a:rPr lang="nl-NL" dirty="0" smtClean="0"/>
              <a:t>N=80</a:t>
            </a:r>
          </a:p>
        </p:txBody>
      </p:sp>
    </p:spTree>
    <p:extLst>
      <p:ext uri="{BB962C8B-B14F-4D97-AF65-F5344CB8AC3E}">
        <p14:creationId xmlns:p14="http://schemas.microsoft.com/office/powerpoint/2010/main" val="3812550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25104" y="1437524"/>
            <a:ext cx="7549809" cy="369302"/>
          </a:xfrm>
          <a:prstGeom prst="rect">
            <a:avLst/>
          </a:prstGeom>
          <a:noFill/>
        </p:spPr>
        <p:txBody>
          <a:bodyPr wrap="square" lIns="91410" tIns="45705" rIns="91410" bIns="45705" rtlCol="0">
            <a:spAutoFit/>
          </a:bodyPr>
          <a:lstStyle/>
          <a:p>
            <a:r>
              <a:rPr lang="en-GB" dirty="0" smtClean="0">
                <a:latin typeface="Verdana"/>
                <a:cs typeface="Verdana"/>
              </a:rPr>
              <a:t>Prevalence of hypocapnia in asthma</a:t>
            </a:r>
            <a:endParaRPr lang="en-GB" dirty="0">
              <a:latin typeface="Verdana"/>
              <a:cs typeface="Verdana"/>
            </a:endParaRPr>
          </a:p>
        </p:txBody>
      </p:sp>
      <p:sp>
        <p:nvSpPr>
          <p:cNvPr id="5" name="Tekstvak 4"/>
          <p:cNvSpPr txBox="1"/>
          <p:nvPr/>
        </p:nvSpPr>
        <p:spPr>
          <a:xfrm>
            <a:off x="582112" y="5556071"/>
            <a:ext cx="8343597" cy="338524"/>
          </a:xfrm>
          <a:prstGeom prst="rect">
            <a:avLst/>
          </a:prstGeom>
          <a:noFill/>
        </p:spPr>
        <p:txBody>
          <a:bodyPr wrap="square" lIns="91410" tIns="45705" rIns="91410" bIns="45705" rtlCol="0">
            <a:spAutoFit/>
          </a:bodyPr>
          <a:lstStyle/>
          <a:p>
            <a:r>
              <a:rPr lang="nl-NL" sz="1600" dirty="0">
                <a:latin typeface="Verdana"/>
                <a:cs typeface="Verdana"/>
              </a:rPr>
              <a:t>Bron: database </a:t>
            </a:r>
            <a:r>
              <a:rPr lang="nl-NL" sz="1600" dirty="0" err="1">
                <a:latin typeface="Verdana"/>
                <a:cs typeface="Verdana"/>
              </a:rPr>
              <a:t>Amphia</a:t>
            </a:r>
            <a:r>
              <a:rPr lang="nl-NL" sz="1600" dirty="0">
                <a:latin typeface="Verdana"/>
                <a:cs typeface="Verdana"/>
              </a:rPr>
              <a:t> Expertisecentrum Astma&amp; COPD. </a:t>
            </a:r>
          </a:p>
        </p:txBody>
      </p:sp>
      <p:pic>
        <p:nvPicPr>
          <p:cNvPr id="6" name="Afbeelding 5"/>
          <p:cNvPicPr>
            <a:picLocks noChangeAspect="1"/>
          </p:cNvPicPr>
          <p:nvPr/>
        </p:nvPicPr>
        <p:blipFill>
          <a:blip r:embed="rId2" cstate="print"/>
          <a:stretch>
            <a:fillRect/>
          </a:stretch>
        </p:blipFill>
        <p:spPr>
          <a:xfrm>
            <a:off x="916374" y="2887596"/>
            <a:ext cx="2657995" cy="1488477"/>
          </a:xfrm>
          <a:prstGeom prst="rect">
            <a:avLst/>
          </a:prstGeom>
        </p:spPr>
      </p:pic>
      <p:sp>
        <p:nvSpPr>
          <p:cNvPr id="7" name="Tekstvak 6"/>
          <p:cNvSpPr txBox="1"/>
          <p:nvPr/>
        </p:nvSpPr>
        <p:spPr>
          <a:xfrm>
            <a:off x="4037966" y="2887595"/>
            <a:ext cx="4887742" cy="1200298"/>
          </a:xfrm>
          <a:prstGeom prst="rect">
            <a:avLst/>
          </a:prstGeom>
          <a:noFill/>
        </p:spPr>
        <p:txBody>
          <a:bodyPr wrap="square" lIns="91410" tIns="45705" rIns="91410" bIns="45705" rtlCol="0">
            <a:spAutoFit/>
          </a:bodyPr>
          <a:lstStyle/>
          <a:p>
            <a:r>
              <a:rPr lang="nl-NL" dirty="0" smtClean="0"/>
              <a:t>N=394</a:t>
            </a:r>
          </a:p>
          <a:p>
            <a:r>
              <a:rPr lang="nl-NL" dirty="0" smtClean="0"/>
              <a:t>65% </a:t>
            </a:r>
            <a:r>
              <a:rPr lang="nl-NL" dirty="0" err="1" smtClean="0"/>
              <a:t>normal</a:t>
            </a:r>
            <a:endParaRPr lang="nl-NL" dirty="0" smtClean="0"/>
          </a:p>
          <a:p>
            <a:r>
              <a:rPr lang="nl-NL" dirty="0" smtClean="0"/>
              <a:t>5% acute HV </a:t>
            </a:r>
            <a:r>
              <a:rPr lang="nl-NL" sz="1400" dirty="0">
                <a:latin typeface="Verdana"/>
                <a:cs typeface="Verdana"/>
              </a:rPr>
              <a:t>(PCO2&lt;4.7&amp; BIC≥23.0)</a:t>
            </a:r>
            <a:endParaRPr lang="nl-NL" dirty="0" smtClean="0"/>
          </a:p>
          <a:p>
            <a:r>
              <a:rPr lang="nl-NL" dirty="0" smtClean="0"/>
              <a:t>30% </a:t>
            </a:r>
            <a:r>
              <a:rPr lang="nl-NL" dirty="0" err="1" smtClean="0"/>
              <a:t>chronic</a:t>
            </a:r>
            <a:r>
              <a:rPr lang="nl-NL" dirty="0" smtClean="0"/>
              <a:t> HV </a:t>
            </a:r>
            <a:r>
              <a:rPr lang="nl-NL" sz="1400" dirty="0">
                <a:latin typeface="Verdana"/>
                <a:cs typeface="Verdana"/>
              </a:rPr>
              <a:t>(PCO2&lt;4.7&amp; BIC&lt;23.0)</a:t>
            </a:r>
          </a:p>
        </p:txBody>
      </p:sp>
      <p:pic>
        <p:nvPicPr>
          <p:cNvPr id="8" name="Afbeelding 7"/>
          <p:cNvPicPr>
            <a:picLocks noChangeAspect="1"/>
          </p:cNvPicPr>
          <p:nvPr/>
        </p:nvPicPr>
        <p:blipFill>
          <a:blip r:embed="rId3" cstate="print"/>
          <a:stretch>
            <a:fillRect/>
          </a:stretch>
        </p:blipFill>
        <p:spPr>
          <a:xfrm>
            <a:off x="4030352" y="4509120"/>
            <a:ext cx="1618659" cy="649292"/>
          </a:xfrm>
          <a:prstGeom prst="rect">
            <a:avLst/>
          </a:prstGeom>
        </p:spPr>
      </p:pic>
    </p:spTree>
    <p:extLst>
      <p:ext uri="{BB962C8B-B14F-4D97-AF65-F5344CB8AC3E}">
        <p14:creationId xmlns:p14="http://schemas.microsoft.com/office/powerpoint/2010/main" val="3715098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1639483" y="1853291"/>
            <a:ext cx="5432294" cy="4352745"/>
          </a:xfrm>
          <a:prstGeom prst="rect">
            <a:avLst/>
          </a:prstGeom>
        </p:spPr>
      </p:pic>
      <p:sp>
        <p:nvSpPr>
          <p:cNvPr id="3" name="Tekstvak 2"/>
          <p:cNvSpPr txBox="1"/>
          <p:nvPr/>
        </p:nvSpPr>
        <p:spPr>
          <a:xfrm>
            <a:off x="251520" y="692696"/>
            <a:ext cx="8784976" cy="538609"/>
          </a:xfrm>
          <a:prstGeom prst="rect">
            <a:avLst/>
          </a:prstGeom>
          <a:noFill/>
        </p:spPr>
        <p:txBody>
          <a:bodyPr wrap="square" rtlCol="0">
            <a:spAutoFit/>
          </a:bodyPr>
          <a:lstStyle/>
          <a:p>
            <a:r>
              <a:rPr lang="nl-NL" sz="2900" dirty="0" smtClean="0">
                <a:solidFill>
                  <a:srgbClr val="00B0F0"/>
                </a:solidFill>
                <a:latin typeface="Verdana"/>
                <a:ea typeface="+mj-ea"/>
                <a:cs typeface="Verdana"/>
              </a:rPr>
              <a:t>Relatie </a:t>
            </a:r>
            <a:r>
              <a:rPr lang="nl-NL" sz="2900" dirty="0" err="1" smtClean="0">
                <a:solidFill>
                  <a:srgbClr val="00B0F0"/>
                </a:solidFill>
                <a:latin typeface="Verdana"/>
                <a:ea typeface="+mj-ea"/>
                <a:cs typeface="Verdana"/>
              </a:rPr>
              <a:t>dysfunctional</a:t>
            </a:r>
            <a:r>
              <a:rPr lang="nl-NL" sz="2900" dirty="0" smtClean="0">
                <a:solidFill>
                  <a:srgbClr val="00B0F0"/>
                </a:solidFill>
                <a:latin typeface="Verdana"/>
                <a:ea typeface="+mj-ea"/>
                <a:cs typeface="Verdana"/>
              </a:rPr>
              <a:t> </a:t>
            </a:r>
            <a:r>
              <a:rPr lang="nl-NL" sz="2900" dirty="0" err="1" smtClean="0">
                <a:solidFill>
                  <a:srgbClr val="00B0F0"/>
                </a:solidFill>
                <a:latin typeface="Verdana"/>
                <a:ea typeface="+mj-ea"/>
                <a:cs typeface="Verdana"/>
              </a:rPr>
              <a:t>breathing</a:t>
            </a:r>
            <a:r>
              <a:rPr lang="nl-NL" sz="2900" dirty="0" smtClean="0">
                <a:solidFill>
                  <a:srgbClr val="00B0F0"/>
                </a:solidFill>
                <a:latin typeface="Verdana"/>
                <a:ea typeface="+mj-ea"/>
                <a:cs typeface="Verdana"/>
              </a:rPr>
              <a:t> en </a:t>
            </a:r>
            <a:r>
              <a:rPr lang="nl-NL" sz="2900" dirty="0" err="1" smtClean="0">
                <a:solidFill>
                  <a:srgbClr val="00B0F0"/>
                </a:solidFill>
                <a:latin typeface="Verdana"/>
                <a:ea typeface="+mj-ea"/>
                <a:cs typeface="Verdana"/>
              </a:rPr>
              <a:t>hypocapnie</a:t>
            </a:r>
            <a:endParaRPr lang="nl-NL" sz="2900" dirty="0">
              <a:solidFill>
                <a:srgbClr val="00B0F0"/>
              </a:solidFill>
              <a:latin typeface="Verdana"/>
              <a:ea typeface="+mj-ea"/>
              <a:cs typeface="Verdana"/>
            </a:endParaRPr>
          </a:p>
        </p:txBody>
      </p:sp>
      <p:cxnSp>
        <p:nvCxnSpPr>
          <p:cNvPr id="4" name="Rechte verbindingslijn 3"/>
          <p:cNvCxnSpPr/>
          <p:nvPr/>
        </p:nvCxnSpPr>
        <p:spPr bwMode="auto">
          <a:xfrm flipV="1">
            <a:off x="5195591" y="1924377"/>
            <a:ext cx="0" cy="374291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Rechte verbindingslijn 4"/>
          <p:cNvCxnSpPr/>
          <p:nvPr/>
        </p:nvCxnSpPr>
        <p:spPr bwMode="auto">
          <a:xfrm flipV="1">
            <a:off x="2241801" y="4224007"/>
            <a:ext cx="4743383" cy="28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kstvak 5"/>
          <p:cNvSpPr txBox="1"/>
          <p:nvPr/>
        </p:nvSpPr>
        <p:spPr>
          <a:xfrm>
            <a:off x="2241801" y="4252873"/>
            <a:ext cx="2597796" cy="461665"/>
          </a:xfrm>
          <a:prstGeom prst="rect">
            <a:avLst/>
          </a:prstGeom>
          <a:noFill/>
        </p:spPr>
        <p:txBody>
          <a:bodyPr wrap="square" rtlCol="0">
            <a:spAutoFit/>
          </a:bodyPr>
          <a:lstStyle/>
          <a:p>
            <a:r>
              <a:rPr lang="nl-NL" sz="1200" dirty="0" smtClean="0">
                <a:latin typeface="Verdana"/>
                <a:cs typeface="Verdana"/>
              </a:rPr>
              <a:t>Vals negatief voor </a:t>
            </a:r>
            <a:r>
              <a:rPr lang="nl-NL" sz="1200" dirty="0" err="1" smtClean="0">
                <a:latin typeface="Verdana"/>
                <a:cs typeface="Verdana"/>
              </a:rPr>
              <a:t>hypocapnie</a:t>
            </a:r>
            <a:r>
              <a:rPr lang="nl-NL" sz="1200" dirty="0" smtClean="0">
                <a:latin typeface="Verdana"/>
                <a:cs typeface="Verdana"/>
              </a:rPr>
              <a:t> </a:t>
            </a:r>
            <a:r>
              <a:rPr lang="nl-NL" sz="1200" dirty="0" err="1" smtClean="0">
                <a:latin typeface="Verdana"/>
                <a:cs typeface="Verdana"/>
              </a:rPr>
              <a:t>obv</a:t>
            </a:r>
            <a:r>
              <a:rPr lang="nl-NL" sz="1200" dirty="0" smtClean="0">
                <a:latin typeface="Verdana"/>
                <a:cs typeface="Verdana"/>
              </a:rPr>
              <a:t> NHV</a:t>
            </a:r>
            <a:endParaRPr lang="nl-NL" sz="1200" dirty="0">
              <a:latin typeface="Verdana"/>
              <a:cs typeface="Verdana"/>
            </a:endParaRPr>
          </a:p>
        </p:txBody>
      </p:sp>
      <p:sp>
        <p:nvSpPr>
          <p:cNvPr id="7" name="Tekstvak 6"/>
          <p:cNvSpPr txBox="1"/>
          <p:nvPr/>
        </p:nvSpPr>
        <p:spPr>
          <a:xfrm>
            <a:off x="5195591" y="1924377"/>
            <a:ext cx="2597796" cy="461665"/>
          </a:xfrm>
          <a:prstGeom prst="rect">
            <a:avLst/>
          </a:prstGeom>
          <a:noFill/>
        </p:spPr>
        <p:txBody>
          <a:bodyPr wrap="square" rtlCol="0">
            <a:spAutoFit/>
          </a:bodyPr>
          <a:lstStyle/>
          <a:p>
            <a:r>
              <a:rPr lang="nl-NL" sz="1200" dirty="0" smtClean="0">
                <a:latin typeface="Verdana"/>
                <a:cs typeface="Verdana"/>
              </a:rPr>
              <a:t>Vals positief voor </a:t>
            </a:r>
            <a:r>
              <a:rPr lang="nl-NL" sz="1200" dirty="0" err="1" smtClean="0">
                <a:latin typeface="Verdana"/>
                <a:cs typeface="Verdana"/>
              </a:rPr>
              <a:t>hypocapnie</a:t>
            </a:r>
            <a:r>
              <a:rPr lang="nl-NL" sz="1200" dirty="0" smtClean="0">
                <a:latin typeface="Verdana"/>
                <a:cs typeface="Verdana"/>
              </a:rPr>
              <a:t> </a:t>
            </a:r>
            <a:r>
              <a:rPr lang="nl-NL" sz="1200" dirty="0" err="1" smtClean="0">
                <a:latin typeface="Verdana"/>
                <a:cs typeface="Verdana"/>
              </a:rPr>
              <a:t>obv</a:t>
            </a:r>
            <a:r>
              <a:rPr lang="nl-NL" sz="1200" dirty="0" smtClean="0">
                <a:latin typeface="Verdana"/>
                <a:cs typeface="Verdana"/>
              </a:rPr>
              <a:t> NHV</a:t>
            </a:r>
            <a:endParaRPr lang="nl-NL" sz="1200" dirty="0">
              <a:latin typeface="Verdana"/>
              <a:cs typeface="Verdana"/>
            </a:endParaRPr>
          </a:p>
        </p:txBody>
      </p:sp>
    </p:spTree>
    <p:extLst>
      <p:ext uri="{BB962C8B-B14F-4D97-AF65-F5344CB8AC3E}">
        <p14:creationId xmlns:p14="http://schemas.microsoft.com/office/powerpoint/2010/main" val="4207417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827585" y="1697038"/>
            <a:ext cx="3135903" cy="3477636"/>
          </a:xfrm>
          <a:prstGeom prst="rect">
            <a:avLst/>
          </a:prstGeom>
        </p:spPr>
      </p:pic>
      <p:pic>
        <p:nvPicPr>
          <p:cNvPr id="3" name="Afbeelding 2"/>
          <p:cNvPicPr>
            <a:picLocks noChangeAspect="1"/>
          </p:cNvPicPr>
          <p:nvPr/>
        </p:nvPicPr>
        <p:blipFill>
          <a:blip r:embed="rId3" cstate="print"/>
          <a:stretch>
            <a:fillRect/>
          </a:stretch>
        </p:blipFill>
        <p:spPr>
          <a:xfrm>
            <a:off x="5220072" y="1556793"/>
            <a:ext cx="2600756" cy="3735007"/>
          </a:xfrm>
          <a:prstGeom prst="rect">
            <a:avLst/>
          </a:prstGeom>
        </p:spPr>
      </p:pic>
      <p:sp>
        <p:nvSpPr>
          <p:cNvPr id="4" name="Tekstvak 3"/>
          <p:cNvSpPr txBox="1"/>
          <p:nvPr/>
        </p:nvSpPr>
        <p:spPr>
          <a:xfrm>
            <a:off x="512581" y="5373217"/>
            <a:ext cx="7540988" cy="276969"/>
          </a:xfrm>
          <a:prstGeom prst="rect">
            <a:avLst/>
          </a:prstGeom>
          <a:noFill/>
        </p:spPr>
        <p:txBody>
          <a:bodyPr wrap="square" lIns="91410" tIns="45705" rIns="91410" bIns="45705" rtlCol="0">
            <a:spAutoFit/>
          </a:bodyPr>
          <a:lstStyle/>
          <a:p>
            <a:r>
              <a:rPr lang="en-GB" sz="1200" dirty="0">
                <a:latin typeface="Verdana"/>
                <a:cs typeface="Verdana"/>
              </a:rPr>
              <a:t>JG </a:t>
            </a:r>
            <a:r>
              <a:rPr lang="en-GB" sz="1200" dirty="0" err="1">
                <a:latin typeface="Verdana"/>
                <a:cs typeface="Verdana"/>
              </a:rPr>
              <a:t>Laffey</a:t>
            </a:r>
            <a:r>
              <a:rPr lang="en-GB" sz="1200" dirty="0">
                <a:latin typeface="Verdana"/>
                <a:cs typeface="Verdana"/>
              </a:rPr>
              <a:t> &amp; MB Kavanagh. Hypocapnia. N </a:t>
            </a:r>
            <a:r>
              <a:rPr lang="en-GB" sz="1200" dirty="0" err="1">
                <a:latin typeface="Verdana"/>
                <a:cs typeface="Verdana"/>
              </a:rPr>
              <a:t>Eng</a:t>
            </a:r>
            <a:r>
              <a:rPr lang="en-GB" sz="1200" dirty="0">
                <a:latin typeface="Verdana"/>
                <a:cs typeface="Verdana"/>
              </a:rPr>
              <a:t> J med.2002; 347: 43-53</a:t>
            </a:r>
            <a:endParaRPr lang="nl-NL" sz="1200" dirty="0">
              <a:latin typeface="Verdana"/>
              <a:cs typeface="Verdana"/>
            </a:endParaRPr>
          </a:p>
        </p:txBody>
      </p:sp>
      <p:sp>
        <p:nvSpPr>
          <p:cNvPr id="6" name="Tekstvak 5"/>
          <p:cNvSpPr txBox="1"/>
          <p:nvPr/>
        </p:nvSpPr>
        <p:spPr>
          <a:xfrm>
            <a:off x="899592" y="692697"/>
            <a:ext cx="7200800" cy="538579"/>
          </a:xfrm>
          <a:prstGeom prst="rect">
            <a:avLst/>
          </a:prstGeom>
          <a:noFill/>
        </p:spPr>
        <p:txBody>
          <a:bodyPr wrap="square" lIns="91410" tIns="45705" rIns="91410" bIns="45705" rtlCol="0">
            <a:spAutoFit/>
          </a:bodyPr>
          <a:lstStyle/>
          <a:p>
            <a:r>
              <a:rPr lang="nl-NL" sz="2900" dirty="0" err="1">
                <a:solidFill>
                  <a:srgbClr val="00B0F0"/>
                </a:solidFill>
                <a:latin typeface="Verdana"/>
                <a:ea typeface="+mj-ea"/>
                <a:cs typeface="Verdana"/>
              </a:rPr>
              <a:t>Hypocapnie</a:t>
            </a:r>
            <a:r>
              <a:rPr lang="nl-NL" sz="2900" dirty="0">
                <a:solidFill>
                  <a:srgbClr val="00B0F0"/>
                </a:solidFill>
                <a:latin typeface="Verdana"/>
                <a:ea typeface="+mj-ea"/>
                <a:cs typeface="Verdana"/>
              </a:rPr>
              <a:t> geeft bronchoconstrictie</a:t>
            </a:r>
            <a:endParaRPr lang="en-GB" sz="2900" dirty="0">
              <a:solidFill>
                <a:srgbClr val="00B0F0"/>
              </a:solidFill>
              <a:latin typeface="Verdana"/>
              <a:ea typeface="+mj-ea"/>
              <a:cs typeface="Verdana"/>
            </a:endParaRPr>
          </a:p>
        </p:txBody>
      </p:sp>
      <p:sp>
        <p:nvSpPr>
          <p:cNvPr id="7" name="Tekstvak 6"/>
          <p:cNvSpPr txBox="1"/>
          <p:nvPr/>
        </p:nvSpPr>
        <p:spPr>
          <a:xfrm>
            <a:off x="531348" y="5703640"/>
            <a:ext cx="8001093" cy="461635"/>
          </a:xfrm>
          <a:prstGeom prst="rect">
            <a:avLst/>
          </a:prstGeom>
          <a:noFill/>
        </p:spPr>
        <p:txBody>
          <a:bodyPr wrap="square" lIns="91410" tIns="45705" rIns="91410" bIns="45705" rtlCol="0">
            <a:spAutoFit/>
          </a:bodyPr>
          <a:lstStyle/>
          <a:p>
            <a:r>
              <a:rPr lang="en-GB" sz="1200" dirty="0">
                <a:latin typeface="Verdana"/>
                <a:cs typeface="Verdana"/>
              </a:rPr>
              <a:t>F.J. van den </a:t>
            </a:r>
            <a:r>
              <a:rPr lang="en-GB" sz="1200" dirty="0" err="1">
                <a:latin typeface="Verdana"/>
                <a:cs typeface="Verdana"/>
              </a:rPr>
              <a:t>Elshout</a:t>
            </a:r>
            <a:r>
              <a:rPr lang="en-GB" sz="1200" dirty="0">
                <a:latin typeface="Verdana"/>
                <a:cs typeface="Verdana"/>
              </a:rPr>
              <a:t>, et al. Effects of </a:t>
            </a:r>
            <a:r>
              <a:rPr lang="en-GB" sz="1200" dirty="0" err="1">
                <a:latin typeface="Verdana"/>
                <a:cs typeface="Verdana"/>
              </a:rPr>
              <a:t>hypercapnia</a:t>
            </a:r>
            <a:r>
              <a:rPr lang="en-GB" sz="1200" dirty="0">
                <a:latin typeface="Verdana"/>
                <a:cs typeface="Verdana"/>
              </a:rPr>
              <a:t> and </a:t>
            </a:r>
            <a:r>
              <a:rPr lang="en-GB" sz="1200" dirty="0" err="1">
                <a:latin typeface="Verdana"/>
                <a:cs typeface="Verdana"/>
              </a:rPr>
              <a:t>hypocapnia</a:t>
            </a:r>
            <a:r>
              <a:rPr lang="en-GB" sz="1200" dirty="0">
                <a:latin typeface="Verdana"/>
                <a:cs typeface="Verdana"/>
              </a:rPr>
              <a:t> on respiratory resistance in normal and asthmatic subjects. Thorax 1991; 46: 28-32</a:t>
            </a:r>
            <a:endParaRPr lang="nl-NL" sz="1200" dirty="0">
              <a:latin typeface="Verdana"/>
              <a:cs typeface="Verdana"/>
            </a:endParaRPr>
          </a:p>
        </p:txBody>
      </p:sp>
    </p:spTree>
    <p:extLst>
      <p:ext uri="{BB962C8B-B14F-4D97-AF65-F5344CB8AC3E}">
        <p14:creationId xmlns:p14="http://schemas.microsoft.com/office/powerpoint/2010/main" val="3902509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extr"/>
          <p:cNvPicPr>
            <a:picLocks noChangeAspect="1" noChangeArrowheads="1"/>
          </p:cNvPicPr>
          <p:nvPr/>
        </p:nvPicPr>
        <p:blipFill>
          <a:blip r:embed="rId2" cstate="print">
            <a:extLst>
              <a:ext uri="{28A0092B-C50C-407E-A947-70E740481C1C}">
                <a14:useLocalDpi xmlns:a14="http://schemas.microsoft.com/office/drawing/2010/main" val="0"/>
              </a:ext>
            </a:extLst>
          </a:blip>
          <a:srcRect l="4138" t="32498" b="8124"/>
          <a:stretch>
            <a:fillRect/>
          </a:stretch>
        </p:blipFill>
        <p:spPr bwMode="auto">
          <a:xfrm>
            <a:off x="787362" y="2149066"/>
            <a:ext cx="2706422" cy="255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kstvak 5"/>
          <p:cNvSpPr txBox="1"/>
          <p:nvPr/>
        </p:nvSpPr>
        <p:spPr>
          <a:xfrm>
            <a:off x="3962924" y="3945236"/>
            <a:ext cx="5073572" cy="923299"/>
          </a:xfrm>
          <a:prstGeom prst="rect">
            <a:avLst/>
          </a:prstGeom>
          <a:noFill/>
        </p:spPr>
        <p:txBody>
          <a:bodyPr wrap="square" lIns="91410" tIns="45705" rIns="91410" bIns="45705" rtlCol="0">
            <a:spAutoFit/>
          </a:bodyPr>
          <a:lstStyle/>
          <a:p>
            <a:r>
              <a:rPr lang="nl-NL" dirty="0" smtClean="0"/>
              <a:t>Ventilatie toename van 10% geeft reeds </a:t>
            </a:r>
            <a:r>
              <a:rPr lang="nl-NL" dirty="0" err="1" smtClean="0"/>
              <a:t>hypocapnie</a:t>
            </a:r>
            <a:r>
              <a:rPr lang="nl-NL" dirty="0" smtClean="0"/>
              <a:t>!</a:t>
            </a:r>
          </a:p>
          <a:p>
            <a:r>
              <a:rPr lang="nl-NL" dirty="0" smtClean="0"/>
              <a:t>= 1 </a:t>
            </a:r>
            <a:r>
              <a:rPr lang="nl-NL" dirty="0" err="1" smtClean="0"/>
              <a:t>ademteug</a:t>
            </a:r>
            <a:r>
              <a:rPr lang="nl-NL" dirty="0" smtClean="0"/>
              <a:t> extra/ minuut</a:t>
            </a:r>
            <a:endParaRPr lang="nl-NL" dirty="0"/>
          </a:p>
        </p:txBody>
      </p:sp>
      <p:pic>
        <p:nvPicPr>
          <p:cNvPr id="7" name="Afbeelding 6"/>
          <p:cNvPicPr>
            <a:picLocks noChangeAspect="1"/>
          </p:cNvPicPr>
          <p:nvPr/>
        </p:nvPicPr>
        <p:blipFill>
          <a:blip r:embed="rId3" cstate="print"/>
          <a:stretch>
            <a:fillRect/>
          </a:stretch>
        </p:blipFill>
        <p:spPr>
          <a:xfrm rot="10800000">
            <a:off x="3995937" y="2348880"/>
            <a:ext cx="2366533" cy="1152128"/>
          </a:xfrm>
          <a:prstGeom prst="rect">
            <a:avLst/>
          </a:prstGeom>
        </p:spPr>
      </p:pic>
      <p:sp>
        <p:nvSpPr>
          <p:cNvPr id="8" name="Tekstvak 7"/>
          <p:cNvSpPr txBox="1"/>
          <p:nvPr/>
        </p:nvSpPr>
        <p:spPr>
          <a:xfrm>
            <a:off x="656215" y="5695363"/>
            <a:ext cx="7540988" cy="276969"/>
          </a:xfrm>
          <a:prstGeom prst="rect">
            <a:avLst/>
          </a:prstGeom>
          <a:noFill/>
        </p:spPr>
        <p:txBody>
          <a:bodyPr wrap="square" lIns="91410" tIns="45705" rIns="91410" bIns="45705" rtlCol="0">
            <a:spAutoFit/>
          </a:bodyPr>
          <a:lstStyle/>
          <a:p>
            <a:r>
              <a:rPr lang="en-GB" sz="1200" dirty="0">
                <a:latin typeface="Verdana"/>
                <a:cs typeface="Verdana"/>
              </a:rPr>
              <a:t>J.B. West. Respiratory physiology; the essentials. Lippincott, Williams&amp; Wilkins</a:t>
            </a:r>
            <a:endParaRPr lang="nl-NL" sz="1200" dirty="0">
              <a:latin typeface="Verdana"/>
              <a:cs typeface="Verdana"/>
            </a:endParaRPr>
          </a:p>
        </p:txBody>
      </p:sp>
      <p:sp>
        <p:nvSpPr>
          <p:cNvPr id="9" name="Titel 1"/>
          <p:cNvSpPr txBox="1">
            <a:spLocks/>
          </p:cNvSpPr>
          <p:nvPr/>
        </p:nvSpPr>
        <p:spPr>
          <a:xfrm>
            <a:off x="539552" y="692696"/>
            <a:ext cx="8280920" cy="533400"/>
          </a:xfrm>
          <a:prstGeom prst="rect">
            <a:avLst/>
          </a:prstGeom>
        </p:spPr>
        <p:txBody>
          <a:bodyPr lIns="91410" tIns="45705" rIns="91410" bIns="45705"/>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2800" b="0" dirty="0">
                <a:solidFill>
                  <a:srgbClr val="00B0F0"/>
                </a:solidFill>
                <a:latin typeface="Verdana"/>
                <a:cs typeface="Verdana"/>
              </a:rPr>
              <a:t>Effect toename alveolaire ventilatie op P</a:t>
            </a:r>
            <a:r>
              <a:rPr lang="nl-NL" sz="2800" b="0" baseline="-25000" dirty="0">
                <a:solidFill>
                  <a:srgbClr val="00B0F0"/>
                </a:solidFill>
                <a:latin typeface="Verdana"/>
                <a:cs typeface="Verdana"/>
              </a:rPr>
              <a:t>a</a:t>
            </a:r>
            <a:r>
              <a:rPr lang="nl-NL" sz="2800" b="0" dirty="0">
                <a:solidFill>
                  <a:srgbClr val="00B0F0"/>
                </a:solidFill>
                <a:latin typeface="Verdana"/>
                <a:cs typeface="Verdana"/>
              </a:rPr>
              <a:t>CO</a:t>
            </a:r>
            <a:r>
              <a:rPr lang="nl-NL" sz="2800" b="0" baseline="-25000" dirty="0">
                <a:solidFill>
                  <a:srgbClr val="00B0F0"/>
                </a:solidFill>
                <a:latin typeface="Verdana"/>
                <a:cs typeface="Verdana"/>
              </a:rPr>
              <a:t>2</a:t>
            </a:r>
          </a:p>
        </p:txBody>
      </p:sp>
    </p:spTree>
    <p:extLst>
      <p:ext uri="{BB962C8B-B14F-4D97-AF65-F5344CB8AC3E}">
        <p14:creationId xmlns:p14="http://schemas.microsoft.com/office/powerpoint/2010/main" val="2186307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55652" y="692697"/>
            <a:ext cx="8153777" cy="2246739"/>
          </a:xfrm>
          <a:prstGeom prst="rect">
            <a:avLst/>
          </a:prstGeom>
          <a:noFill/>
        </p:spPr>
        <p:txBody>
          <a:bodyPr wrap="square" lIns="91410" tIns="45705" rIns="91410" bIns="45705" rtlCol="0">
            <a:spAutoFit/>
          </a:bodyPr>
          <a:lstStyle/>
          <a:p>
            <a:r>
              <a:rPr lang="en-GB" sz="1400" b="1" dirty="0">
                <a:latin typeface="Verdana"/>
                <a:cs typeface="Verdana"/>
              </a:rPr>
              <a:t>Breathing exercises for dysfunctional breathing/ hyperventilation syndrome in adults (Review)</a:t>
            </a:r>
          </a:p>
          <a:p>
            <a:endParaRPr lang="en-GB" sz="1400" dirty="0">
              <a:latin typeface="Verdana"/>
              <a:cs typeface="Verdana"/>
            </a:endParaRPr>
          </a:p>
          <a:p>
            <a:r>
              <a:rPr lang="en-GB" sz="1400" dirty="0">
                <a:latin typeface="Verdana"/>
                <a:cs typeface="Verdana"/>
              </a:rPr>
              <a:t>JM Harvey, et al. The Cochrane Database of Systematic Reviews 2013, Issue 5</a:t>
            </a:r>
          </a:p>
          <a:p>
            <a:endParaRPr lang="en-GB" sz="1400" dirty="0">
              <a:latin typeface="Verdana"/>
              <a:cs typeface="Verdana"/>
            </a:endParaRPr>
          </a:p>
          <a:p>
            <a:r>
              <a:rPr lang="en-GB" sz="1400" dirty="0">
                <a:latin typeface="Verdana"/>
                <a:cs typeface="Verdana"/>
              </a:rPr>
              <a:t>Methods:</a:t>
            </a:r>
          </a:p>
          <a:p>
            <a:r>
              <a:rPr lang="en-GB" sz="1400" dirty="0">
                <a:latin typeface="Verdana"/>
                <a:cs typeface="Verdana"/>
              </a:rPr>
              <a:t>1 RCTs (30 participants were included in the review)</a:t>
            </a:r>
          </a:p>
          <a:p>
            <a:endParaRPr lang="en-GB" sz="1400" dirty="0">
              <a:latin typeface="Verdana"/>
              <a:cs typeface="Verdana"/>
            </a:endParaRPr>
          </a:p>
          <a:p>
            <a:r>
              <a:rPr lang="en-GB" sz="1400" dirty="0">
                <a:latin typeface="Verdana"/>
                <a:cs typeface="Verdana"/>
              </a:rPr>
              <a:t>Authors’ conclusions:</a:t>
            </a:r>
          </a:p>
          <a:p>
            <a:r>
              <a:rPr lang="en-GB" sz="1400" dirty="0">
                <a:latin typeface="Verdana"/>
                <a:cs typeface="Verdana"/>
              </a:rPr>
              <a:t>No reliable conclusions can be drawn from this small, isolated study.</a:t>
            </a:r>
          </a:p>
        </p:txBody>
      </p:sp>
      <p:pic>
        <p:nvPicPr>
          <p:cNvPr id="4" name="Afbeelding 3"/>
          <p:cNvPicPr>
            <a:picLocks noChangeAspect="1"/>
          </p:cNvPicPr>
          <p:nvPr/>
        </p:nvPicPr>
        <p:blipFill>
          <a:blip r:embed="rId2" cstate="print"/>
          <a:stretch>
            <a:fillRect/>
          </a:stretch>
        </p:blipFill>
        <p:spPr>
          <a:xfrm>
            <a:off x="611560" y="6364046"/>
            <a:ext cx="1872208" cy="449330"/>
          </a:xfrm>
          <a:prstGeom prst="rect">
            <a:avLst/>
          </a:prstGeom>
        </p:spPr>
      </p:pic>
      <p:sp>
        <p:nvSpPr>
          <p:cNvPr id="5" name="Tekstvak 4"/>
          <p:cNvSpPr txBox="1"/>
          <p:nvPr/>
        </p:nvSpPr>
        <p:spPr>
          <a:xfrm>
            <a:off x="539553" y="3272204"/>
            <a:ext cx="8153777" cy="2462182"/>
          </a:xfrm>
          <a:prstGeom prst="rect">
            <a:avLst/>
          </a:prstGeom>
          <a:noFill/>
        </p:spPr>
        <p:txBody>
          <a:bodyPr wrap="square" lIns="91410" tIns="45705" rIns="91410" bIns="45705" rtlCol="0">
            <a:spAutoFit/>
          </a:bodyPr>
          <a:lstStyle/>
          <a:p>
            <a:r>
              <a:rPr lang="en-GB" sz="1400" b="1" dirty="0">
                <a:latin typeface="Verdana"/>
                <a:cs typeface="Verdana"/>
              </a:rPr>
              <a:t>Breathing exercises for adults with asthma (Review)</a:t>
            </a:r>
          </a:p>
          <a:p>
            <a:endParaRPr lang="en-GB" sz="1400" dirty="0">
              <a:latin typeface="Verdana"/>
              <a:cs typeface="Verdana"/>
            </a:endParaRPr>
          </a:p>
          <a:p>
            <a:r>
              <a:rPr lang="en-GB" sz="1400" dirty="0" err="1">
                <a:latin typeface="Verdana"/>
                <a:cs typeface="Verdana"/>
              </a:rPr>
              <a:t>Freitas</a:t>
            </a:r>
            <a:r>
              <a:rPr lang="en-GB" sz="1400" dirty="0">
                <a:latin typeface="Verdana"/>
                <a:cs typeface="Verdana"/>
              </a:rPr>
              <a:t> DA, et al. The Cochrane Database of Systematic Reviews 2013, Issue 10</a:t>
            </a:r>
          </a:p>
          <a:p>
            <a:endParaRPr lang="en-GB" sz="1400" dirty="0">
              <a:latin typeface="Verdana"/>
              <a:cs typeface="Verdana"/>
            </a:endParaRPr>
          </a:p>
          <a:p>
            <a:r>
              <a:rPr lang="en-GB" sz="1400" dirty="0">
                <a:latin typeface="Verdana"/>
                <a:cs typeface="Verdana"/>
              </a:rPr>
              <a:t>Methods:</a:t>
            </a:r>
          </a:p>
          <a:p>
            <a:r>
              <a:rPr lang="en-GB" sz="1400" dirty="0">
                <a:latin typeface="Verdana"/>
                <a:cs typeface="Verdana"/>
              </a:rPr>
              <a:t>13 RCTs (906 participants were included in the review)</a:t>
            </a:r>
          </a:p>
          <a:p>
            <a:endParaRPr lang="en-GB" sz="1400" dirty="0">
              <a:latin typeface="Verdana"/>
              <a:cs typeface="Verdana"/>
            </a:endParaRPr>
          </a:p>
          <a:p>
            <a:r>
              <a:rPr lang="en-GB" sz="1400" dirty="0">
                <a:latin typeface="Verdana"/>
                <a:cs typeface="Verdana"/>
              </a:rPr>
              <a:t>Authors’ conclusions:</a:t>
            </a:r>
          </a:p>
          <a:p>
            <a:r>
              <a:rPr lang="en-GB" sz="1400" dirty="0">
                <a:latin typeface="Verdana"/>
                <a:cs typeface="Verdana"/>
              </a:rPr>
              <a:t>Even though individual trials reported positive effects of breathing exercises, no conclusive evidence in this review supports or refutes the efficacy of such intervention in the treatment of adult patients with asthma</a:t>
            </a:r>
            <a:r>
              <a:rPr lang="en-GB" sz="1400" dirty="0"/>
              <a:t>. </a:t>
            </a:r>
          </a:p>
        </p:txBody>
      </p:sp>
    </p:spTree>
    <p:extLst>
      <p:ext uri="{BB962C8B-B14F-4D97-AF65-F5344CB8AC3E}">
        <p14:creationId xmlns:p14="http://schemas.microsoft.com/office/powerpoint/2010/main" val="783428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55652" y="1261140"/>
            <a:ext cx="8270864" cy="2893069"/>
          </a:xfrm>
          <a:prstGeom prst="rect">
            <a:avLst/>
          </a:prstGeom>
          <a:noFill/>
        </p:spPr>
        <p:txBody>
          <a:bodyPr wrap="square" lIns="91410" tIns="45705" rIns="91410" bIns="45705" rtlCol="0">
            <a:spAutoFit/>
          </a:bodyPr>
          <a:lstStyle/>
          <a:p>
            <a:r>
              <a:rPr lang="en-GB" dirty="0" smtClean="0">
                <a:latin typeface="Verdana"/>
                <a:cs typeface="Verdana"/>
              </a:rPr>
              <a:t>Breathing exercises for dysfunctional breathing in asthma: a randomised controlled trial</a:t>
            </a:r>
          </a:p>
          <a:p>
            <a:endParaRPr lang="en-GB" dirty="0" smtClean="0">
              <a:latin typeface="Verdana"/>
              <a:cs typeface="Verdana"/>
            </a:endParaRPr>
          </a:p>
          <a:p>
            <a:r>
              <a:rPr lang="en-GB" sz="1600" dirty="0">
                <a:latin typeface="Verdana"/>
                <a:cs typeface="Verdana"/>
              </a:rPr>
              <a:t>Thomas M, et al. Thorax 2003; 58: 110-115</a:t>
            </a:r>
          </a:p>
          <a:p>
            <a:endParaRPr lang="en-GB" sz="1600" dirty="0">
              <a:latin typeface="Verdana"/>
              <a:cs typeface="Verdana"/>
            </a:endParaRPr>
          </a:p>
          <a:p>
            <a:endParaRPr lang="en-GB" sz="1600" dirty="0">
              <a:latin typeface="Verdana"/>
              <a:cs typeface="Verdana"/>
            </a:endParaRPr>
          </a:p>
          <a:p>
            <a:r>
              <a:rPr lang="en-GB" sz="1600" dirty="0">
                <a:latin typeface="Verdana"/>
                <a:cs typeface="Verdana"/>
              </a:rPr>
              <a:t>Methods:</a:t>
            </a:r>
          </a:p>
          <a:p>
            <a:r>
              <a:rPr lang="en-GB" sz="1600" dirty="0">
                <a:latin typeface="Verdana"/>
                <a:cs typeface="Verdana"/>
              </a:rPr>
              <a:t>RCT, 33 patients included </a:t>
            </a:r>
          </a:p>
          <a:p>
            <a:r>
              <a:rPr lang="en-GB" sz="1600" dirty="0">
                <a:latin typeface="Verdana"/>
                <a:cs typeface="Verdana"/>
              </a:rPr>
              <a:t>Breathing training by physiotherapist versus education by asthma nurse</a:t>
            </a:r>
          </a:p>
          <a:p>
            <a:endParaRPr lang="nl-NL" sz="1600" dirty="0">
              <a:latin typeface="Verdana"/>
              <a:cs typeface="Verdana"/>
            </a:endParaRPr>
          </a:p>
          <a:p>
            <a:endParaRPr lang="nl-NL" sz="1600" dirty="0">
              <a:latin typeface="Verdana"/>
              <a:cs typeface="Verdana"/>
            </a:endParaRPr>
          </a:p>
        </p:txBody>
      </p:sp>
      <p:pic>
        <p:nvPicPr>
          <p:cNvPr id="5" name="Afbeelding 4"/>
          <p:cNvPicPr>
            <a:picLocks noChangeAspect="1"/>
          </p:cNvPicPr>
          <p:nvPr/>
        </p:nvPicPr>
        <p:blipFill>
          <a:blip r:embed="rId2" cstate="print"/>
          <a:stretch>
            <a:fillRect/>
          </a:stretch>
        </p:blipFill>
        <p:spPr>
          <a:xfrm>
            <a:off x="539552" y="3789040"/>
            <a:ext cx="3600400" cy="2388265"/>
          </a:xfrm>
          <a:prstGeom prst="rect">
            <a:avLst/>
          </a:prstGeom>
        </p:spPr>
      </p:pic>
    </p:spTree>
    <p:extLst>
      <p:ext uri="{BB962C8B-B14F-4D97-AF65-F5344CB8AC3E}">
        <p14:creationId xmlns:p14="http://schemas.microsoft.com/office/powerpoint/2010/main" val="658303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395536" y="1340768"/>
            <a:ext cx="8502592" cy="2312268"/>
          </a:xfrm>
          <a:prstGeom prst="rect">
            <a:avLst/>
          </a:prstGeom>
        </p:spPr>
      </p:pic>
      <p:sp>
        <p:nvSpPr>
          <p:cNvPr id="6" name="Tekstvak 5"/>
          <p:cNvSpPr txBox="1"/>
          <p:nvPr/>
        </p:nvSpPr>
        <p:spPr>
          <a:xfrm>
            <a:off x="395536" y="4077072"/>
            <a:ext cx="8280920" cy="369302"/>
          </a:xfrm>
          <a:prstGeom prst="rect">
            <a:avLst/>
          </a:prstGeom>
          <a:noFill/>
        </p:spPr>
        <p:txBody>
          <a:bodyPr wrap="square" lIns="91410" tIns="45705" rIns="91410" bIns="45705" rtlCol="0">
            <a:spAutoFit/>
          </a:bodyPr>
          <a:lstStyle/>
          <a:p>
            <a:r>
              <a:rPr lang="nl-NL" dirty="0" smtClean="0"/>
              <a:t>9/16 van de experimentele groep = 56% verbeterd &gt; 0.5 punt op de AQLQ </a:t>
            </a:r>
            <a:endParaRPr lang="nl-NL" dirty="0"/>
          </a:p>
        </p:txBody>
      </p:sp>
      <p:sp>
        <p:nvSpPr>
          <p:cNvPr id="8" name="Rechthoek 7"/>
          <p:cNvSpPr/>
          <p:nvPr/>
        </p:nvSpPr>
        <p:spPr>
          <a:xfrm>
            <a:off x="467544" y="5373216"/>
            <a:ext cx="8496944" cy="523190"/>
          </a:xfrm>
          <a:prstGeom prst="rect">
            <a:avLst/>
          </a:prstGeom>
        </p:spPr>
        <p:txBody>
          <a:bodyPr wrap="square" lIns="91410" tIns="45705" rIns="91410" bIns="45705">
            <a:spAutoFit/>
          </a:bodyPr>
          <a:lstStyle/>
          <a:p>
            <a:r>
              <a:rPr lang="en-GB" sz="1400" dirty="0">
                <a:latin typeface="Verdana"/>
                <a:cs typeface="Verdana"/>
              </a:rPr>
              <a:t>Thomas M, et al. Breathing exercises for dysfunctional breathing in asthma: a randomised controlled trial. Thorax 2003; 58: 110-115</a:t>
            </a:r>
          </a:p>
        </p:txBody>
      </p:sp>
    </p:spTree>
    <p:extLst>
      <p:ext uri="{BB962C8B-B14F-4D97-AF65-F5344CB8AC3E}">
        <p14:creationId xmlns:p14="http://schemas.microsoft.com/office/powerpoint/2010/main" val="91570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55652" y="1261141"/>
            <a:ext cx="8270864" cy="2400627"/>
          </a:xfrm>
          <a:prstGeom prst="rect">
            <a:avLst/>
          </a:prstGeom>
          <a:noFill/>
        </p:spPr>
        <p:txBody>
          <a:bodyPr wrap="square" lIns="91410" tIns="45705" rIns="91410" bIns="45705" rtlCol="0">
            <a:spAutoFit/>
          </a:bodyPr>
          <a:lstStyle/>
          <a:p>
            <a:r>
              <a:rPr lang="en-GB" dirty="0" smtClean="0">
                <a:latin typeface="Verdana"/>
                <a:cs typeface="Verdana"/>
              </a:rPr>
              <a:t>Controlling asthma by training of </a:t>
            </a:r>
            <a:r>
              <a:rPr lang="en-GB" dirty="0" err="1" smtClean="0">
                <a:latin typeface="Verdana"/>
                <a:cs typeface="Verdana"/>
              </a:rPr>
              <a:t>capnometry</a:t>
            </a:r>
            <a:r>
              <a:rPr lang="en-GB" dirty="0" smtClean="0">
                <a:latin typeface="Verdana"/>
                <a:cs typeface="Verdana"/>
              </a:rPr>
              <a:t>-assisted hypoventilation (CATCH) </a:t>
            </a:r>
            <a:r>
              <a:rPr lang="en-GB" dirty="0" err="1" smtClean="0">
                <a:latin typeface="Verdana"/>
                <a:cs typeface="Verdana"/>
              </a:rPr>
              <a:t>vs</a:t>
            </a:r>
            <a:r>
              <a:rPr lang="en-GB" dirty="0" smtClean="0">
                <a:latin typeface="Verdana"/>
                <a:cs typeface="Verdana"/>
              </a:rPr>
              <a:t> slow breathing</a:t>
            </a:r>
          </a:p>
          <a:p>
            <a:r>
              <a:rPr lang="en-GB" dirty="0" smtClean="0">
                <a:latin typeface="Verdana"/>
                <a:cs typeface="Verdana"/>
              </a:rPr>
              <a:t>Ritz T, et al. Chest 2014; 146: 1237-1247</a:t>
            </a:r>
            <a:endParaRPr lang="en-GB" sz="1600" dirty="0">
              <a:latin typeface="Verdana"/>
              <a:cs typeface="Verdana"/>
            </a:endParaRPr>
          </a:p>
          <a:p>
            <a:endParaRPr lang="en-GB" sz="1600" dirty="0">
              <a:latin typeface="Verdana"/>
              <a:cs typeface="Verdana"/>
            </a:endParaRPr>
          </a:p>
          <a:p>
            <a:endParaRPr lang="en-GB" sz="1600" dirty="0">
              <a:latin typeface="Verdana"/>
              <a:cs typeface="Verdana"/>
            </a:endParaRPr>
          </a:p>
          <a:p>
            <a:r>
              <a:rPr lang="en-GB" sz="1600" dirty="0">
                <a:latin typeface="Verdana"/>
                <a:cs typeface="Verdana"/>
              </a:rPr>
              <a:t>Methods:</a:t>
            </a:r>
          </a:p>
          <a:p>
            <a:r>
              <a:rPr lang="en-GB" sz="1600" dirty="0">
                <a:latin typeface="Verdana"/>
                <a:cs typeface="Verdana"/>
              </a:rPr>
              <a:t>RCT, 116 patients included </a:t>
            </a:r>
          </a:p>
          <a:p>
            <a:r>
              <a:rPr lang="en-GB" sz="1600" dirty="0" err="1">
                <a:latin typeface="Verdana"/>
                <a:cs typeface="Verdana"/>
              </a:rPr>
              <a:t>capnometry</a:t>
            </a:r>
            <a:r>
              <a:rPr lang="en-GB" sz="1600" dirty="0">
                <a:latin typeface="Verdana"/>
                <a:cs typeface="Verdana"/>
              </a:rPr>
              <a:t>-assisted respiratory training versus slow breathing</a:t>
            </a:r>
            <a:endParaRPr lang="nl-NL" sz="1600" dirty="0">
              <a:latin typeface="Verdana"/>
              <a:cs typeface="Verdana"/>
            </a:endParaRPr>
          </a:p>
          <a:p>
            <a:endParaRPr lang="nl-NL" sz="1600" dirty="0">
              <a:latin typeface="Verdana"/>
              <a:cs typeface="Verdana"/>
            </a:endParaRPr>
          </a:p>
        </p:txBody>
      </p:sp>
      <p:pic>
        <p:nvPicPr>
          <p:cNvPr id="3" name="Afbeelding 2"/>
          <p:cNvPicPr>
            <a:picLocks noChangeAspect="1"/>
          </p:cNvPicPr>
          <p:nvPr/>
        </p:nvPicPr>
        <p:blipFill>
          <a:blip r:embed="rId2" cstate="print"/>
          <a:stretch>
            <a:fillRect/>
          </a:stretch>
        </p:blipFill>
        <p:spPr>
          <a:xfrm>
            <a:off x="611560" y="3457600"/>
            <a:ext cx="2635696" cy="2635696"/>
          </a:xfrm>
          <a:prstGeom prst="rect">
            <a:avLst/>
          </a:prstGeom>
        </p:spPr>
      </p:pic>
    </p:spTree>
    <p:extLst>
      <p:ext uri="{BB962C8B-B14F-4D97-AF65-F5344CB8AC3E}">
        <p14:creationId xmlns:p14="http://schemas.microsoft.com/office/powerpoint/2010/main" val="786670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1691680" y="1628799"/>
            <a:ext cx="4830550" cy="3552363"/>
          </a:xfrm>
          <a:prstGeom prst="rect">
            <a:avLst/>
          </a:prstGeom>
        </p:spPr>
      </p:pic>
      <p:sp>
        <p:nvSpPr>
          <p:cNvPr id="4" name="Rechthoek 3"/>
          <p:cNvSpPr/>
          <p:nvPr/>
        </p:nvSpPr>
        <p:spPr>
          <a:xfrm>
            <a:off x="611560" y="5589241"/>
            <a:ext cx="7704856" cy="246191"/>
          </a:xfrm>
          <a:prstGeom prst="rect">
            <a:avLst/>
          </a:prstGeom>
        </p:spPr>
        <p:txBody>
          <a:bodyPr wrap="square" lIns="91410" tIns="45705" rIns="91410" bIns="45705">
            <a:spAutoFit/>
          </a:bodyPr>
          <a:lstStyle/>
          <a:p>
            <a:r>
              <a:rPr lang="nl-NL" sz="1000" dirty="0" err="1">
                <a:solidFill>
                  <a:srgbClr val="004F6D"/>
                </a:solidFill>
                <a:latin typeface="Verdana"/>
                <a:cs typeface="Verdana"/>
              </a:rPr>
              <a:t>Porter</a:t>
            </a:r>
            <a:r>
              <a:rPr lang="nl-NL" sz="1000" dirty="0">
                <a:solidFill>
                  <a:srgbClr val="004F6D"/>
                </a:solidFill>
                <a:latin typeface="Verdana"/>
                <a:cs typeface="Verdana"/>
              </a:rPr>
              <a:t>, M.E., et al. </a:t>
            </a:r>
            <a:r>
              <a:rPr lang="nl-NL" sz="1000" dirty="0" err="1">
                <a:solidFill>
                  <a:srgbClr val="004F6D"/>
                </a:solidFill>
                <a:latin typeface="Verdana"/>
                <a:cs typeface="Verdana"/>
              </a:rPr>
              <a:t>Standardizing</a:t>
            </a:r>
            <a:r>
              <a:rPr lang="nl-NL" sz="1000" dirty="0">
                <a:solidFill>
                  <a:srgbClr val="004F6D"/>
                </a:solidFill>
                <a:latin typeface="Verdana"/>
                <a:cs typeface="Verdana"/>
              </a:rPr>
              <a:t> </a:t>
            </a:r>
            <a:r>
              <a:rPr lang="nl-NL" sz="1000" dirty="0" err="1">
                <a:solidFill>
                  <a:srgbClr val="004F6D"/>
                </a:solidFill>
                <a:latin typeface="Verdana"/>
                <a:cs typeface="Verdana"/>
              </a:rPr>
              <a:t>Patient</a:t>
            </a:r>
            <a:r>
              <a:rPr lang="nl-NL" sz="1000" dirty="0">
                <a:solidFill>
                  <a:srgbClr val="004F6D"/>
                </a:solidFill>
                <a:latin typeface="Verdana"/>
                <a:cs typeface="Verdana"/>
              </a:rPr>
              <a:t> </a:t>
            </a:r>
            <a:r>
              <a:rPr lang="nl-NL" sz="1000" dirty="0" err="1">
                <a:solidFill>
                  <a:srgbClr val="004F6D"/>
                </a:solidFill>
                <a:latin typeface="Verdana"/>
                <a:cs typeface="Verdana"/>
              </a:rPr>
              <a:t>Oputcomes</a:t>
            </a:r>
            <a:r>
              <a:rPr lang="nl-NL" sz="1000" dirty="0">
                <a:solidFill>
                  <a:srgbClr val="004F6D"/>
                </a:solidFill>
                <a:latin typeface="Verdana"/>
                <a:cs typeface="Verdana"/>
              </a:rPr>
              <a:t> </a:t>
            </a:r>
            <a:r>
              <a:rPr lang="nl-NL" sz="1000" dirty="0" err="1">
                <a:solidFill>
                  <a:srgbClr val="004F6D"/>
                </a:solidFill>
                <a:latin typeface="Verdana"/>
                <a:cs typeface="Verdana"/>
              </a:rPr>
              <a:t>Measurement</a:t>
            </a:r>
            <a:r>
              <a:rPr lang="nl-NL" sz="1000" dirty="0">
                <a:solidFill>
                  <a:srgbClr val="004F6D"/>
                </a:solidFill>
                <a:latin typeface="Verdana"/>
                <a:cs typeface="Verdana"/>
              </a:rPr>
              <a:t>. N </a:t>
            </a:r>
            <a:r>
              <a:rPr lang="nl-NL" sz="1000" dirty="0" err="1">
                <a:solidFill>
                  <a:srgbClr val="004F6D"/>
                </a:solidFill>
                <a:latin typeface="Verdana"/>
                <a:cs typeface="Verdana"/>
              </a:rPr>
              <a:t>Engl</a:t>
            </a:r>
            <a:r>
              <a:rPr lang="nl-NL" sz="1000" dirty="0">
                <a:solidFill>
                  <a:srgbClr val="004F6D"/>
                </a:solidFill>
                <a:latin typeface="Verdana"/>
                <a:cs typeface="Verdana"/>
              </a:rPr>
              <a:t> J </a:t>
            </a:r>
            <a:r>
              <a:rPr lang="nl-NL" sz="1000" dirty="0" err="1">
                <a:solidFill>
                  <a:srgbClr val="004F6D"/>
                </a:solidFill>
                <a:latin typeface="Verdana"/>
                <a:cs typeface="Verdana"/>
              </a:rPr>
              <a:t>Med</a:t>
            </a:r>
            <a:r>
              <a:rPr lang="nl-NL" sz="1000" dirty="0">
                <a:solidFill>
                  <a:srgbClr val="004F6D"/>
                </a:solidFill>
                <a:latin typeface="Verdana"/>
                <a:cs typeface="Verdana"/>
              </a:rPr>
              <a:t> 2016; 374: 504-506</a:t>
            </a:r>
          </a:p>
        </p:txBody>
      </p:sp>
      <p:sp>
        <p:nvSpPr>
          <p:cNvPr id="3" name="Ovaal 2"/>
          <p:cNvSpPr/>
          <p:nvPr/>
        </p:nvSpPr>
        <p:spPr>
          <a:xfrm>
            <a:off x="4217974" y="3068960"/>
            <a:ext cx="2232248" cy="2880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a:endParaRPr lang="nl-NL"/>
          </a:p>
        </p:txBody>
      </p:sp>
      <p:sp>
        <p:nvSpPr>
          <p:cNvPr id="7" name="Tekstvak 6"/>
          <p:cNvSpPr txBox="1"/>
          <p:nvPr/>
        </p:nvSpPr>
        <p:spPr>
          <a:xfrm>
            <a:off x="6594238" y="2996952"/>
            <a:ext cx="1008112" cy="369302"/>
          </a:xfrm>
          <a:prstGeom prst="rect">
            <a:avLst/>
          </a:prstGeom>
          <a:noFill/>
        </p:spPr>
        <p:txBody>
          <a:bodyPr wrap="square" lIns="91410" tIns="45705" rIns="91410" bIns="45705" rtlCol="0">
            <a:spAutoFit/>
          </a:bodyPr>
          <a:lstStyle/>
          <a:p>
            <a:r>
              <a:rPr lang="nl-NL" dirty="0" smtClean="0">
                <a:solidFill>
                  <a:srgbClr val="FF0000"/>
                </a:solidFill>
              </a:rPr>
              <a:t>&lt; 2%!!!</a:t>
            </a:r>
            <a:endParaRPr lang="nl-NL" dirty="0">
              <a:solidFill>
                <a:srgbClr val="FF0000"/>
              </a:solidFill>
            </a:endParaRPr>
          </a:p>
        </p:txBody>
      </p:sp>
      <p:sp>
        <p:nvSpPr>
          <p:cNvPr id="8" name="Tekstvak 7"/>
          <p:cNvSpPr txBox="1"/>
          <p:nvPr/>
        </p:nvSpPr>
        <p:spPr>
          <a:xfrm>
            <a:off x="395536" y="692697"/>
            <a:ext cx="8715250" cy="984855"/>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Kwaliteitsindicatoren: vooral proces en (zeer) beperkt </a:t>
            </a:r>
            <a:r>
              <a:rPr lang="nl-NL" sz="2900" dirty="0" err="1">
                <a:solidFill>
                  <a:srgbClr val="00B0F0"/>
                </a:solidFill>
                <a:latin typeface="Verdana"/>
                <a:ea typeface="+mj-ea"/>
                <a:cs typeface="Verdana"/>
              </a:rPr>
              <a:t>outcome</a:t>
            </a:r>
            <a:endParaRPr lang="nl-NL" sz="2900" dirty="0">
              <a:solidFill>
                <a:srgbClr val="00B0F0"/>
              </a:solidFill>
              <a:latin typeface="Verdana"/>
              <a:ea typeface="+mj-ea"/>
              <a:cs typeface="Verdana"/>
            </a:endParaRPr>
          </a:p>
        </p:txBody>
      </p:sp>
    </p:spTree>
    <p:extLst>
      <p:ext uri="{BB962C8B-B14F-4D97-AF65-F5344CB8AC3E}">
        <p14:creationId xmlns:p14="http://schemas.microsoft.com/office/powerpoint/2010/main" val="2110346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stretch>
            <a:fillRect/>
          </a:stretch>
        </p:blipFill>
        <p:spPr>
          <a:xfrm>
            <a:off x="1043609" y="1484785"/>
            <a:ext cx="7255635" cy="3876297"/>
          </a:xfrm>
          <a:prstGeom prst="rect">
            <a:avLst/>
          </a:prstGeom>
        </p:spPr>
      </p:pic>
      <p:sp>
        <p:nvSpPr>
          <p:cNvPr id="5" name="Tekstvak 4"/>
          <p:cNvSpPr txBox="1"/>
          <p:nvPr/>
        </p:nvSpPr>
        <p:spPr>
          <a:xfrm>
            <a:off x="459339" y="5695362"/>
            <a:ext cx="8577157" cy="707856"/>
          </a:xfrm>
          <a:prstGeom prst="rect">
            <a:avLst/>
          </a:prstGeom>
          <a:noFill/>
        </p:spPr>
        <p:txBody>
          <a:bodyPr wrap="square" lIns="91410" tIns="45705" rIns="91410" bIns="45705" rtlCol="0">
            <a:spAutoFit/>
          </a:bodyPr>
          <a:lstStyle/>
          <a:p>
            <a:r>
              <a:rPr lang="en-GB" sz="1400" dirty="0">
                <a:latin typeface="Verdana"/>
                <a:cs typeface="Verdana"/>
              </a:rPr>
              <a:t>Ritz T, et al. Controlling asthma by training of </a:t>
            </a:r>
            <a:r>
              <a:rPr lang="en-GB" sz="1400" dirty="0" err="1">
                <a:latin typeface="Verdana"/>
                <a:cs typeface="Verdana"/>
              </a:rPr>
              <a:t>capnometry</a:t>
            </a:r>
            <a:r>
              <a:rPr lang="en-GB" sz="1400" dirty="0">
                <a:latin typeface="Verdana"/>
                <a:cs typeface="Verdana"/>
              </a:rPr>
              <a:t>-assisted hypoventilation (CATCH) </a:t>
            </a:r>
            <a:r>
              <a:rPr lang="en-GB" sz="1400" dirty="0" err="1">
                <a:latin typeface="Verdana"/>
                <a:cs typeface="Verdana"/>
              </a:rPr>
              <a:t>vs</a:t>
            </a:r>
            <a:r>
              <a:rPr lang="en-GB" sz="1400" dirty="0">
                <a:latin typeface="Verdana"/>
                <a:cs typeface="Verdana"/>
              </a:rPr>
              <a:t> slow breathing. Chest 2014; 146: 1237-1247</a:t>
            </a:r>
          </a:p>
          <a:p>
            <a:endParaRPr lang="nl-NL" sz="1200" dirty="0">
              <a:latin typeface="Verdana"/>
              <a:cs typeface="Verdana"/>
            </a:endParaRPr>
          </a:p>
        </p:txBody>
      </p:sp>
    </p:spTree>
    <p:extLst>
      <p:ext uri="{BB962C8B-B14F-4D97-AF65-F5344CB8AC3E}">
        <p14:creationId xmlns:p14="http://schemas.microsoft.com/office/powerpoint/2010/main" val="1033569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stretch>
            <a:fillRect/>
          </a:stretch>
        </p:blipFill>
        <p:spPr>
          <a:xfrm>
            <a:off x="2195736" y="1340769"/>
            <a:ext cx="4968552" cy="3509039"/>
          </a:xfrm>
          <a:prstGeom prst="rect">
            <a:avLst/>
          </a:prstGeom>
        </p:spPr>
      </p:pic>
    </p:spTree>
    <p:extLst>
      <p:ext uri="{BB962C8B-B14F-4D97-AF65-F5344CB8AC3E}">
        <p14:creationId xmlns:p14="http://schemas.microsoft.com/office/powerpoint/2010/main" val="2670990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p:cNvSpPr txBox="1"/>
          <p:nvPr/>
        </p:nvSpPr>
        <p:spPr>
          <a:xfrm>
            <a:off x="2051720" y="1163965"/>
            <a:ext cx="5328592" cy="461635"/>
          </a:xfrm>
          <a:prstGeom prst="rect">
            <a:avLst/>
          </a:prstGeom>
          <a:noFill/>
        </p:spPr>
        <p:txBody>
          <a:bodyPr wrap="square" lIns="91410" tIns="45705" rIns="91410" bIns="45705" rtlCol="0">
            <a:spAutoFit/>
          </a:bodyPr>
          <a:lstStyle/>
          <a:p>
            <a:r>
              <a:rPr lang="en-GB" sz="2400" dirty="0" err="1" smtClean="0">
                <a:solidFill>
                  <a:srgbClr val="00B0F0"/>
                </a:solidFill>
                <a:latin typeface="Verdana"/>
                <a:ea typeface="+mj-ea"/>
                <a:cs typeface="Verdana"/>
              </a:rPr>
              <a:t>Fysieke</a:t>
            </a:r>
            <a:r>
              <a:rPr lang="en-GB" sz="2400" dirty="0" smtClean="0">
                <a:solidFill>
                  <a:srgbClr val="00B0F0"/>
                </a:solidFill>
                <a:latin typeface="Verdana"/>
                <a:ea typeface="+mj-ea"/>
                <a:cs typeface="Verdana"/>
              </a:rPr>
              <a:t> </a:t>
            </a:r>
            <a:r>
              <a:rPr lang="en-GB" sz="2400" dirty="0" err="1" smtClean="0">
                <a:solidFill>
                  <a:srgbClr val="00B0F0"/>
                </a:solidFill>
                <a:latin typeface="Verdana"/>
                <a:ea typeface="+mj-ea"/>
                <a:cs typeface="Verdana"/>
              </a:rPr>
              <a:t>activiteit</a:t>
            </a:r>
            <a:r>
              <a:rPr lang="en-GB" sz="2400" dirty="0" smtClean="0">
                <a:solidFill>
                  <a:srgbClr val="00B0F0"/>
                </a:solidFill>
                <a:latin typeface="Verdana"/>
                <a:ea typeface="+mj-ea"/>
                <a:cs typeface="Verdana"/>
              </a:rPr>
              <a:t> </a:t>
            </a:r>
            <a:r>
              <a:rPr lang="en-GB" sz="2400" dirty="0" err="1" smtClean="0">
                <a:solidFill>
                  <a:srgbClr val="00B0F0"/>
                </a:solidFill>
                <a:latin typeface="Verdana"/>
                <a:ea typeface="+mj-ea"/>
                <a:cs typeface="Verdana"/>
              </a:rPr>
              <a:t>bij</a:t>
            </a:r>
            <a:r>
              <a:rPr lang="en-GB" sz="2400" dirty="0" smtClean="0">
                <a:solidFill>
                  <a:srgbClr val="00B0F0"/>
                </a:solidFill>
                <a:latin typeface="Verdana"/>
                <a:ea typeface="+mj-ea"/>
                <a:cs typeface="Verdana"/>
              </a:rPr>
              <a:t> </a:t>
            </a:r>
            <a:r>
              <a:rPr lang="en-GB" sz="2400" dirty="0" err="1" smtClean="0">
                <a:solidFill>
                  <a:srgbClr val="00B0F0"/>
                </a:solidFill>
                <a:latin typeface="Verdana"/>
                <a:ea typeface="+mj-ea"/>
                <a:cs typeface="Verdana"/>
              </a:rPr>
              <a:t>astma</a:t>
            </a:r>
            <a:endParaRPr lang="en-GB" sz="2400" dirty="0">
              <a:solidFill>
                <a:srgbClr val="00B0F0"/>
              </a:solidFill>
              <a:latin typeface="Verdana"/>
              <a:ea typeface="+mj-ea"/>
              <a:cs typeface="Verdana"/>
            </a:endParaRPr>
          </a:p>
        </p:txBody>
      </p:sp>
      <p:pic>
        <p:nvPicPr>
          <p:cNvPr id="2" name="Afbeelding 1"/>
          <p:cNvPicPr>
            <a:picLocks noChangeAspect="1"/>
          </p:cNvPicPr>
          <p:nvPr/>
        </p:nvPicPr>
        <p:blipFill>
          <a:blip r:embed="rId2" cstate="print"/>
          <a:stretch>
            <a:fillRect/>
          </a:stretch>
        </p:blipFill>
        <p:spPr>
          <a:xfrm>
            <a:off x="1403648" y="1844824"/>
            <a:ext cx="6588224" cy="3829954"/>
          </a:xfrm>
          <a:prstGeom prst="rect">
            <a:avLst/>
          </a:prstGeom>
        </p:spPr>
      </p:pic>
    </p:spTree>
    <p:extLst>
      <p:ext uri="{BB962C8B-B14F-4D97-AF65-F5344CB8AC3E}">
        <p14:creationId xmlns:p14="http://schemas.microsoft.com/office/powerpoint/2010/main" val="2734717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3707905" y="1412776"/>
            <a:ext cx="5040313" cy="374491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410" tIns="45705" rIns="91410" bIns="45705" anchor="ctr"/>
          <a:lstStyle/>
          <a:p>
            <a:pPr eaLnBrk="1" hangingPunct="1"/>
            <a:endParaRPr lang="nl-NL" sz="2400">
              <a:latin typeface="Geneva" charset="0"/>
              <a:cs typeface="Arial" charset="0"/>
            </a:endParaRPr>
          </a:p>
        </p:txBody>
      </p:sp>
      <p:pic>
        <p:nvPicPr>
          <p:cNvPr id="150533" name="Picture 5" descr="Movemonitor_tcm84-2773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492897"/>
            <a:ext cx="2532246" cy="1545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kstvak 5"/>
          <p:cNvSpPr txBox="1"/>
          <p:nvPr/>
        </p:nvSpPr>
        <p:spPr>
          <a:xfrm>
            <a:off x="539552" y="764705"/>
            <a:ext cx="7200800" cy="538579"/>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Prevalentie fysieke inactiviteit</a:t>
            </a:r>
          </a:p>
        </p:txBody>
      </p:sp>
      <p:pic>
        <p:nvPicPr>
          <p:cNvPr id="7" name="Afbeelding 6"/>
          <p:cNvPicPr>
            <a:picLocks noChangeAspect="1"/>
          </p:cNvPicPr>
          <p:nvPr/>
        </p:nvPicPr>
        <p:blipFill>
          <a:blip r:embed="rId3" cstate="print"/>
          <a:stretch>
            <a:fillRect/>
          </a:stretch>
        </p:blipFill>
        <p:spPr>
          <a:xfrm>
            <a:off x="755576" y="1519418"/>
            <a:ext cx="5027593" cy="3565766"/>
          </a:xfrm>
          <a:prstGeom prst="rect">
            <a:avLst/>
          </a:prstGeom>
        </p:spPr>
      </p:pic>
      <p:sp>
        <p:nvSpPr>
          <p:cNvPr id="9" name="Tekstvak 8"/>
          <p:cNvSpPr txBox="1"/>
          <p:nvPr/>
        </p:nvSpPr>
        <p:spPr>
          <a:xfrm>
            <a:off x="611560" y="5445224"/>
            <a:ext cx="7992888" cy="738664"/>
          </a:xfrm>
          <a:prstGeom prst="rect">
            <a:avLst/>
          </a:prstGeom>
          <a:noFill/>
        </p:spPr>
        <p:txBody>
          <a:bodyPr wrap="square" rtlCol="0">
            <a:spAutoFit/>
          </a:bodyPr>
          <a:lstStyle/>
          <a:p>
            <a:r>
              <a:rPr lang="nl-NL" sz="1400" dirty="0" smtClean="0">
                <a:latin typeface="Verdana"/>
                <a:cs typeface="Verdana"/>
              </a:rPr>
              <a:t>A. van ‘t Hul, S. </a:t>
            </a:r>
            <a:r>
              <a:rPr lang="nl-NL" sz="1400" dirty="0" err="1" smtClean="0">
                <a:latin typeface="Verdana"/>
                <a:cs typeface="Verdana"/>
              </a:rPr>
              <a:t>Frouws</a:t>
            </a:r>
            <a:r>
              <a:rPr lang="nl-NL" sz="1400" dirty="0" smtClean="0">
                <a:latin typeface="Verdana"/>
                <a:cs typeface="Verdana"/>
              </a:rPr>
              <a:t>, E. van den Akker, R. van lummel, A. Starrenburg, A. van Bruggen, GJ </a:t>
            </a:r>
            <a:r>
              <a:rPr lang="nl-NL" sz="1400" dirty="0" err="1" smtClean="0">
                <a:latin typeface="Verdana"/>
                <a:cs typeface="Verdana"/>
              </a:rPr>
              <a:t>Braunstahl</a:t>
            </a:r>
            <a:r>
              <a:rPr lang="nl-NL" sz="1400" dirty="0" smtClean="0">
                <a:latin typeface="Verdana"/>
                <a:cs typeface="Verdana"/>
              </a:rPr>
              <a:t>, H. in ‘t Veen</a:t>
            </a:r>
            <a:r>
              <a:rPr lang="nl-NL" sz="1400" dirty="0">
                <a:latin typeface="Verdana"/>
                <a:cs typeface="Verdana"/>
              </a:rPr>
              <a:t>. </a:t>
            </a:r>
            <a:r>
              <a:rPr lang="nl-NL" sz="1400" dirty="0" err="1">
                <a:latin typeface="Verdana"/>
                <a:cs typeface="Verdana"/>
              </a:rPr>
              <a:t>Decreased</a:t>
            </a:r>
            <a:r>
              <a:rPr lang="nl-NL" sz="1400" dirty="0">
                <a:latin typeface="Verdana"/>
                <a:cs typeface="Verdana"/>
              </a:rPr>
              <a:t> </a:t>
            </a:r>
            <a:r>
              <a:rPr lang="nl-NL" sz="1400" dirty="0" err="1">
                <a:latin typeface="Verdana"/>
                <a:cs typeface="Verdana"/>
              </a:rPr>
              <a:t>physical</a:t>
            </a:r>
            <a:r>
              <a:rPr lang="nl-NL" sz="1400" dirty="0">
                <a:latin typeface="Verdana"/>
                <a:cs typeface="Verdana"/>
              </a:rPr>
              <a:t> </a:t>
            </a:r>
            <a:r>
              <a:rPr lang="nl-NL" sz="1400" dirty="0" err="1">
                <a:latin typeface="Verdana"/>
                <a:cs typeface="Verdana"/>
              </a:rPr>
              <a:t>activity</a:t>
            </a:r>
            <a:r>
              <a:rPr lang="nl-NL" sz="1400" dirty="0">
                <a:latin typeface="Verdana"/>
                <a:cs typeface="Verdana"/>
              </a:rPr>
              <a:t> in </a:t>
            </a:r>
            <a:r>
              <a:rPr lang="nl-NL" sz="1400" dirty="0" err="1">
                <a:latin typeface="Verdana"/>
                <a:cs typeface="Verdana"/>
              </a:rPr>
              <a:t>adults</a:t>
            </a:r>
            <a:r>
              <a:rPr lang="nl-NL" sz="1400" dirty="0">
                <a:latin typeface="Verdana"/>
                <a:cs typeface="Verdana"/>
              </a:rPr>
              <a:t> </a:t>
            </a:r>
            <a:r>
              <a:rPr lang="nl-NL" sz="1400" dirty="0" err="1">
                <a:latin typeface="Verdana"/>
                <a:cs typeface="Verdana"/>
              </a:rPr>
              <a:t>with</a:t>
            </a:r>
            <a:r>
              <a:rPr lang="nl-NL" sz="1400" dirty="0">
                <a:latin typeface="Verdana"/>
                <a:cs typeface="Verdana"/>
              </a:rPr>
              <a:t> </a:t>
            </a:r>
            <a:r>
              <a:rPr lang="nl-NL" sz="1400" dirty="0" err="1">
                <a:latin typeface="Verdana"/>
                <a:cs typeface="Verdana"/>
              </a:rPr>
              <a:t>bronchial</a:t>
            </a:r>
            <a:r>
              <a:rPr lang="nl-NL" sz="1400" dirty="0">
                <a:latin typeface="Verdana"/>
                <a:cs typeface="Verdana"/>
              </a:rPr>
              <a:t> </a:t>
            </a:r>
            <a:r>
              <a:rPr lang="nl-NL" sz="1400" dirty="0" err="1" smtClean="0">
                <a:latin typeface="Verdana"/>
                <a:cs typeface="Verdana"/>
              </a:rPr>
              <a:t>asthma</a:t>
            </a:r>
            <a:r>
              <a:rPr lang="nl-NL" sz="1400" dirty="0" smtClean="0">
                <a:latin typeface="Verdana"/>
                <a:cs typeface="Verdana"/>
              </a:rPr>
              <a:t>. </a:t>
            </a:r>
            <a:r>
              <a:rPr lang="nl-NL" sz="1400" dirty="0" err="1" smtClean="0">
                <a:latin typeface="Verdana"/>
                <a:cs typeface="Verdana"/>
              </a:rPr>
              <a:t>Respiratory</a:t>
            </a:r>
            <a:r>
              <a:rPr lang="nl-NL" sz="1400" dirty="0" smtClean="0">
                <a:latin typeface="Verdana"/>
                <a:cs typeface="Verdana"/>
              </a:rPr>
              <a:t> </a:t>
            </a:r>
            <a:r>
              <a:rPr lang="nl-NL" sz="1400" dirty="0" err="1" smtClean="0">
                <a:latin typeface="Verdana"/>
                <a:cs typeface="Verdana"/>
              </a:rPr>
              <a:t>Medicine</a:t>
            </a:r>
            <a:r>
              <a:rPr lang="nl-NL" sz="1400" dirty="0">
                <a:latin typeface="Verdana"/>
                <a:cs typeface="Verdana"/>
              </a:rPr>
              <a:t> </a:t>
            </a:r>
            <a:r>
              <a:rPr lang="nl-NL" sz="1400" dirty="0" smtClean="0">
                <a:latin typeface="Verdana"/>
                <a:cs typeface="Verdana"/>
              </a:rPr>
              <a:t>2016; 114: 72-77</a:t>
            </a:r>
            <a:endParaRPr lang="nl-NL" sz="1400" dirty="0">
              <a:latin typeface="Verdana"/>
              <a:cs typeface="Verdana"/>
            </a:endParaRPr>
          </a:p>
        </p:txBody>
      </p:sp>
    </p:spTree>
    <p:extLst>
      <p:ext uri="{BB962C8B-B14F-4D97-AF65-F5344CB8AC3E}">
        <p14:creationId xmlns:p14="http://schemas.microsoft.com/office/powerpoint/2010/main" val="3028175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1298245" y="2124219"/>
            <a:ext cx="6304552" cy="3744416"/>
          </a:xfrm>
          <a:prstGeom prst="rect">
            <a:avLst/>
          </a:prstGeom>
        </p:spPr>
      </p:pic>
      <p:sp>
        <p:nvSpPr>
          <p:cNvPr id="3" name="Rechthoek 2"/>
          <p:cNvSpPr/>
          <p:nvPr/>
        </p:nvSpPr>
        <p:spPr>
          <a:xfrm>
            <a:off x="1421653" y="1162008"/>
            <a:ext cx="6181144" cy="830997"/>
          </a:xfrm>
          <a:prstGeom prst="rect">
            <a:avLst/>
          </a:prstGeom>
        </p:spPr>
        <p:txBody>
          <a:bodyPr wrap="square">
            <a:spAutoFit/>
          </a:bodyPr>
          <a:lstStyle/>
          <a:p>
            <a:r>
              <a:rPr lang="en-GB" dirty="0"/>
              <a:t>Distribution of the PAL categories in asthmatics and healthy controls</a:t>
            </a:r>
            <a:r>
              <a:rPr lang="nl-NL" dirty="0"/>
              <a:t> </a:t>
            </a:r>
          </a:p>
        </p:txBody>
      </p:sp>
    </p:spTree>
    <p:extLst>
      <p:ext uri="{BB962C8B-B14F-4D97-AF65-F5344CB8AC3E}">
        <p14:creationId xmlns:p14="http://schemas.microsoft.com/office/powerpoint/2010/main" val="1787418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1547664" y="1160083"/>
            <a:ext cx="5400600" cy="4040298"/>
          </a:xfrm>
          <a:prstGeom prst="rect">
            <a:avLst/>
          </a:prstGeom>
        </p:spPr>
      </p:pic>
      <p:sp>
        <p:nvSpPr>
          <p:cNvPr id="3" name="Rechthoek 2"/>
          <p:cNvSpPr/>
          <p:nvPr/>
        </p:nvSpPr>
        <p:spPr>
          <a:xfrm>
            <a:off x="952546" y="744584"/>
            <a:ext cx="7567448" cy="461665"/>
          </a:xfrm>
          <a:prstGeom prst="rect">
            <a:avLst/>
          </a:prstGeom>
        </p:spPr>
        <p:txBody>
          <a:bodyPr wrap="square">
            <a:spAutoFit/>
          </a:bodyPr>
          <a:lstStyle/>
          <a:p>
            <a:r>
              <a:rPr lang="en-GB" dirty="0"/>
              <a:t>Scatterplot of PAL and BMI in the asthmatics</a:t>
            </a:r>
            <a:r>
              <a:rPr lang="nl-NL" dirty="0"/>
              <a:t> </a:t>
            </a:r>
          </a:p>
        </p:txBody>
      </p:sp>
    </p:spTree>
    <p:extLst>
      <p:ext uri="{BB962C8B-B14F-4D97-AF65-F5344CB8AC3E}">
        <p14:creationId xmlns:p14="http://schemas.microsoft.com/office/powerpoint/2010/main" val="3948949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3036396" y="1964109"/>
            <a:ext cx="3352800" cy="4508500"/>
          </a:xfrm>
          <a:prstGeom prst="rect">
            <a:avLst/>
          </a:prstGeom>
        </p:spPr>
      </p:pic>
      <p:sp>
        <p:nvSpPr>
          <p:cNvPr id="3" name="Rechthoek 2"/>
          <p:cNvSpPr/>
          <p:nvPr/>
        </p:nvSpPr>
        <p:spPr>
          <a:xfrm>
            <a:off x="276701" y="872055"/>
            <a:ext cx="8657825" cy="1200328"/>
          </a:xfrm>
          <a:prstGeom prst="rect">
            <a:avLst/>
          </a:prstGeom>
        </p:spPr>
        <p:txBody>
          <a:bodyPr wrap="square">
            <a:spAutoFit/>
          </a:bodyPr>
          <a:lstStyle/>
          <a:p>
            <a:r>
              <a:rPr lang="en-US" dirty="0"/>
              <a:t>Daily time spent at vigorous exercise in health controls and asthmatics subdivided according to the ACQ category</a:t>
            </a:r>
            <a:r>
              <a:rPr lang="nl-NL" dirty="0"/>
              <a:t> </a:t>
            </a:r>
          </a:p>
        </p:txBody>
      </p:sp>
    </p:spTree>
    <p:extLst>
      <p:ext uri="{BB962C8B-B14F-4D97-AF65-F5344CB8AC3E}">
        <p14:creationId xmlns:p14="http://schemas.microsoft.com/office/powerpoint/2010/main" val="122906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bwMode="auto">
          <a:xfrm>
            <a:off x="457200" y="836613"/>
            <a:ext cx="8229600" cy="5762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sz="3600" b="0" dirty="0">
                <a:solidFill>
                  <a:schemeClr val="tx1"/>
                </a:solidFill>
                <a:latin typeface="Arial"/>
                <a:cs typeface="Arial"/>
              </a:rPr>
              <a:t>Fysieke activiteit en </a:t>
            </a:r>
            <a:r>
              <a:rPr lang="nl-NL" sz="3600" b="0" dirty="0" err="1">
                <a:solidFill>
                  <a:schemeClr val="tx1"/>
                </a:solidFill>
                <a:latin typeface="Arial"/>
                <a:cs typeface="Arial"/>
              </a:rPr>
              <a:t>deconditionering</a:t>
            </a:r>
            <a:endParaRPr lang="nl-NL" sz="3600" b="0" dirty="0">
              <a:solidFill>
                <a:schemeClr val="tx1"/>
              </a:solidFill>
              <a:latin typeface="Arial"/>
              <a:cs typeface="Arial"/>
            </a:endParaRPr>
          </a:p>
        </p:txBody>
      </p:sp>
      <p:pic>
        <p:nvPicPr>
          <p:cNvPr id="149507" name="Afbeelding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4713" y="1484313"/>
            <a:ext cx="5091112"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651990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stretch>
            <a:fillRect/>
          </a:stretch>
        </p:blipFill>
        <p:spPr>
          <a:xfrm>
            <a:off x="2844502" y="2123709"/>
            <a:ext cx="2916238" cy="3177499"/>
          </a:xfrm>
          <a:prstGeom prst="rect">
            <a:avLst/>
          </a:prstGeom>
        </p:spPr>
      </p:pic>
      <p:sp>
        <p:nvSpPr>
          <p:cNvPr id="13" name="Tekstvak 12"/>
          <p:cNvSpPr txBox="1"/>
          <p:nvPr/>
        </p:nvSpPr>
        <p:spPr>
          <a:xfrm>
            <a:off x="2411760" y="1259612"/>
            <a:ext cx="4032448" cy="461635"/>
          </a:xfrm>
          <a:prstGeom prst="rect">
            <a:avLst/>
          </a:prstGeom>
          <a:noFill/>
        </p:spPr>
        <p:txBody>
          <a:bodyPr wrap="square" lIns="91410" tIns="45705" rIns="91410" bIns="45705" rtlCol="0">
            <a:spAutoFit/>
          </a:bodyPr>
          <a:lstStyle/>
          <a:p>
            <a:r>
              <a:rPr lang="en-GB" sz="2400" dirty="0">
                <a:solidFill>
                  <a:srgbClr val="00B0F0"/>
                </a:solidFill>
                <a:latin typeface="Verdana"/>
                <a:ea typeface="+mj-ea"/>
                <a:cs typeface="Verdana"/>
              </a:rPr>
              <a:t>Exercise training</a:t>
            </a:r>
          </a:p>
        </p:txBody>
      </p:sp>
    </p:spTree>
    <p:extLst>
      <p:ext uri="{BB962C8B-B14F-4D97-AF65-F5344CB8AC3E}">
        <p14:creationId xmlns:p14="http://schemas.microsoft.com/office/powerpoint/2010/main" val="37067348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440058436"/>
              </p:ext>
            </p:extLst>
          </p:nvPr>
        </p:nvGraphicFramePr>
        <p:xfrm>
          <a:off x="50800" y="1254720"/>
          <a:ext cx="9042400" cy="5054600"/>
        </p:xfrm>
        <a:graphic>
          <a:graphicData uri="http://schemas.openxmlformats.org/presentationml/2006/ole">
            <mc:AlternateContent xmlns:mc="http://schemas.openxmlformats.org/markup-compatibility/2006">
              <mc:Choice xmlns:v="urn:schemas-microsoft-com:vml" Requires="v">
                <p:oleObj spid="_x0000_s1038" name="Document" r:id="rId3" imgW="9042067" imgH="5054414" progId="Word.Document.12">
                  <p:embed/>
                </p:oleObj>
              </mc:Choice>
              <mc:Fallback>
                <p:oleObj name="Document" r:id="rId3" imgW="9042067" imgH="5054414" progId="Word.Document.12">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254720"/>
                        <a:ext cx="9042400" cy="505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kstvak 5"/>
          <p:cNvSpPr txBox="1"/>
          <p:nvPr/>
        </p:nvSpPr>
        <p:spPr>
          <a:xfrm>
            <a:off x="32792" y="620688"/>
            <a:ext cx="9144000" cy="477023"/>
          </a:xfrm>
          <a:prstGeom prst="rect">
            <a:avLst/>
          </a:prstGeom>
          <a:noFill/>
        </p:spPr>
        <p:txBody>
          <a:bodyPr wrap="square" lIns="91410" tIns="45705" rIns="91410" bIns="45705" rtlCol="0">
            <a:spAutoFit/>
          </a:bodyPr>
          <a:lstStyle/>
          <a:p>
            <a:r>
              <a:rPr lang="nl-NL" sz="2500" dirty="0" err="1" smtClean="0">
                <a:solidFill>
                  <a:srgbClr val="00B0F0"/>
                </a:solidFill>
                <a:latin typeface="+mj-lt"/>
                <a:ea typeface="+mj-ea"/>
                <a:cs typeface="+mj-cs"/>
              </a:rPr>
              <a:t>Systematic</a:t>
            </a:r>
            <a:r>
              <a:rPr lang="nl-NL" sz="2500" dirty="0" smtClean="0">
                <a:solidFill>
                  <a:srgbClr val="00B0F0"/>
                </a:solidFill>
                <a:latin typeface="+mj-lt"/>
                <a:ea typeface="+mj-ea"/>
                <a:cs typeface="+mj-cs"/>
              </a:rPr>
              <a:t> reviews naar effecten van inspanningstraining bij astma</a:t>
            </a:r>
            <a:endParaRPr lang="nl-NL" sz="2500" dirty="0">
              <a:solidFill>
                <a:srgbClr val="00B0F0"/>
              </a:solidFill>
              <a:latin typeface="+mj-lt"/>
              <a:ea typeface="+mj-ea"/>
              <a:cs typeface="+mj-cs"/>
            </a:endParaRPr>
          </a:p>
        </p:txBody>
      </p:sp>
      <p:pic>
        <p:nvPicPr>
          <p:cNvPr id="7" name="Afbeelding 6"/>
          <p:cNvPicPr>
            <a:picLocks noChangeAspect="1"/>
          </p:cNvPicPr>
          <p:nvPr/>
        </p:nvPicPr>
        <p:blipFill>
          <a:blip r:embed="rId5" cstate="print"/>
          <a:stretch>
            <a:fillRect/>
          </a:stretch>
        </p:blipFill>
        <p:spPr>
          <a:xfrm rot="16200000">
            <a:off x="-13562" y="3476098"/>
            <a:ext cx="1639900" cy="393576"/>
          </a:xfrm>
          <a:prstGeom prst="rect">
            <a:avLst/>
          </a:prstGeom>
        </p:spPr>
      </p:pic>
    </p:spTree>
    <p:extLst>
      <p:ext uri="{BB962C8B-B14F-4D97-AF65-F5344CB8AC3E}">
        <p14:creationId xmlns:p14="http://schemas.microsoft.com/office/powerpoint/2010/main" val="3060558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stretch>
            <a:fillRect/>
          </a:stretch>
        </p:blipFill>
        <p:spPr>
          <a:xfrm>
            <a:off x="2411760" y="980728"/>
            <a:ext cx="5499100" cy="1371600"/>
          </a:xfrm>
          <a:prstGeom prst="rect">
            <a:avLst/>
          </a:prstGeom>
        </p:spPr>
      </p:pic>
      <p:pic>
        <p:nvPicPr>
          <p:cNvPr id="8" name="Afbeelding 7"/>
          <p:cNvPicPr>
            <a:picLocks noChangeAspect="1"/>
          </p:cNvPicPr>
          <p:nvPr/>
        </p:nvPicPr>
        <p:blipFill>
          <a:blip r:embed="rId3" cstate="print"/>
          <a:stretch>
            <a:fillRect/>
          </a:stretch>
        </p:blipFill>
        <p:spPr>
          <a:xfrm>
            <a:off x="395537" y="1484785"/>
            <a:ext cx="1100019" cy="975227"/>
          </a:xfrm>
          <a:prstGeom prst="rect">
            <a:avLst/>
          </a:prstGeom>
        </p:spPr>
      </p:pic>
      <p:pic>
        <p:nvPicPr>
          <p:cNvPr id="10" name="Afbeelding 9"/>
          <p:cNvPicPr>
            <a:picLocks noChangeAspect="1"/>
          </p:cNvPicPr>
          <p:nvPr/>
        </p:nvPicPr>
        <p:blipFill>
          <a:blip r:embed="rId4" cstate="print"/>
          <a:stretch>
            <a:fillRect/>
          </a:stretch>
        </p:blipFill>
        <p:spPr>
          <a:xfrm>
            <a:off x="755576" y="3284985"/>
            <a:ext cx="2137420" cy="1638689"/>
          </a:xfrm>
          <a:prstGeom prst="rect">
            <a:avLst/>
          </a:prstGeom>
        </p:spPr>
      </p:pic>
      <p:sp>
        <p:nvSpPr>
          <p:cNvPr id="11" name="Tekstvak 10"/>
          <p:cNvSpPr txBox="1"/>
          <p:nvPr/>
        </p:nvSpPr>
        <p:spPr>
          <a:xfrm>
            <a:off x="3707904" y="3645024"/>
            <a:ext cx="5256584" cy="2585293"/>
          </a:xfrm>
          <a:prstGeom prst="rect">
            <a:avLst/>
          </a:prstGeom>
          <a:noFill/>
        </p:spPr>
        <p:txBody>
          <a:bodyPr wrap="square" lIns="91410" tIns="45705" rIns="91410" bIns="45705" rtlCol="0">
            <a:spAutoFit/>
          </a:bodyPr>
          <a:lstStyle/>
          <a:p>
            <a:pPr marL="285657" indent="-285657">
              <a:buFont typeface="Arial"/>
              <a:buChar char="•"/>
            </a:pPr>
            <a:r>
              <a:rPr lang="nl-NL" dirty="0" smtClean="0">
                <a:solidFill>
                  <a:schemeClr val="tx2">
                    <a:lumMod val="75000"/>
                  </a:schemeClr>
                </a:solidFill>
                <a:latin typeface="Verdana"/>
                <a:cs typeface="Verdana"/>
              </a:rPr>
              <a:t>Leven met een longziekte</a:t>
            </a:r>
          </a:p>
          <a:p>
            <a:pPr marL="285657" indent="-285657">
              <a:buFont typeface="Arial"/>
              <a:buChar char="•"/>
            </a:pPr>
            <a:r>
              <a:rPr lang="nl-NL" dirty="0" smtClean="0">
                <a:solidFill>
                  <a:schemeClr val="tx2">
                    <a:lumMod val="75000"/>
                  </a:schemeClr>
                </a:solidFill>
                <a:latin typeface="Verdana"/>
                <a:cs typeface="Verdana"/>
              </a:rPr>
              <a:t>Omgaan met een longziekte in het dagelijks leven</a:t>
            </a:r>
          </a:p>
          <a:p>
            <a:pPr marL="285657" indent="-285657">
              <a:buFont typeface="Arial"/>
              <a:buChar char="•"/>
            </a:pPr>
            <a:r>
              <a:rPr lang="nl-NL" dirty="0" smtClean="0">
                <a:solidFill>
                  <a:schemeClr val="tx2">
                    <a:lumMod val="75000"/>
                  </a:schemeClr>
                </a:solidFill>
                <a:latin typeface="Verdana"/>
                <a:cs typeface="Verdana"/>
              </a:rPr>
              <a:t>Behandeling en leefstijl</a:t>
            </a:r>
          </a:p>
          <a:p>
            <a:pPr marL="285657" indent="-285657">
              <a:buFont typeface="Arial"/>
              <a:buChar char="•"/>
            </a:pPr>
            <a:r>
              <a:rPr lang="nl-NL" dirty="0" smtClean="0">
                <a:solidFill>
                  <a:schemeClr val="tx2">
                    <a:lumMod val="75000"/>
                  </a:schemeClr>
                </a:solidFill>
                <a:latin typeface="Verdana"/>
                <a:cs typeface="Verdana"/>
              </a:rPr>
              <a:t>Toegang tot informatie en gezondheidsvaardigheden</a:t>
            </a:r>
          </a:p>
          <a:p>
            <a:pPr marL="285657" indent="-285657">
              <a:buFont typeface="Arial"/>
              <a:buChar char="•"/>
            </a:pPr>
            <a:r>
              <a:rPr lang="nl-NL" dirty="0" smtClean="0">
                <a:solidFill>
                  <a:schemeClr val="tx2">
                    <a:lumMod val="75000"/>
                  </a:schemeClr>
                </a:solidFill>
                <a:latin typeface="Verdana"/>
                <a:cs typeface="Verdana"/>
              </a:rPr>
              <a:t>Gebruik van professionele zorg</a:t>
            </a:r>
          </a:p>
          <a:p>
            <a:pPr marL="285657" indent="-285657">
              <a:buFont typeface="Arial"/>
              <a:buChar char="•"/>
            </a:pPr>
            <a:r>
              <a:rPr lang="nl-NL" dirty="0" smtClean="0">
                <a:solidFill>
                  <a:schemeClr val="tx2">
                    <a:lumMod val="75000"/>
                  </a:schemeClr>
                </a:solidFill>
                <a:latin typeface="Verdana"/>
                <a:cs typeface="Verdana"/>
              </a:rPr>
              <a:t>Ervaren kwaliteit van zorg</a:t>
            </a:r>
          </a:p>
          <a:p>
            <a:pPr marL="285657" indent="-285657">
              <a:buFont typeface="Arial"/>
              <a:buChar char="•"/>
            </a:pPr>
            <a:endParaRPr lang="nl-NL" dirty="0">
              <a:solidFill>
                <a:schemeClr val="tx2">
                  <a:lumMod val="75000"/>
                </a:schemeClr>
              </a:solidFill>
              <a:latin typeface="Verdana"/>
              <a:cs typeface="Verdana"/>
            </a:endParaRPr>
          </a:p>
        </p:txBody>
      </p:sp>
      <p:pic>
        <p:nvPicPr>
          <p:cNvPr id="12" name="Afbeelding 11"/>
          <p:cNvPicPr>
            <a:picLocks noChangeAspect="1"/>
          </p:cNvPicPr>
          <p:nvPr/>
        </p:nvPicPr>
        <p:blipFill>
          <a:blip r:embed="rId5" cstate="print"/>
          <a:stretch>
            <a:fillRect/>
          </a:stretch>
        </p:blipFill>
        <p:spPr>
          <a:xfrm>
            <a:off x="484237" y="4725144"/>
            <a:ext cx="2555776" cy="1521979"/>
          </a:xfrm>
          <a:prstGeom prst="rect">
            <a:avLst/>
          </a:prstGeom>
        </p:spPr>
      </p:pic>
      <p:cxnSp>
        <p:nvCxnSpPr>
          <p:cNvPr id="14" name="Rechte verbindingslijn met pijl 13"/>
          <p:cNvCxnSpPr/>
          <p:nvPr/>
        </p:nvCxnSpPr>
        <p:spPr>
          <a:xfrm>
            <a:off x="1691680" y="1916832"/>
            <a:ext cx="575270" cy="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Afbeelding 1"/>
          <p:cNvPicPr>
            <a:picLocks noChangeAspect="1"/>
          </p:cNvPicPr>
          <p:nvPr/>
        </p:nvPicPr>
        <p:blipFill>
          <a:blip r:embed="rId6" cstate="print"/>
          <a:stretch>
            <a:fillRect/>
          </a:stretch>
        </p:blipFill>
        <p:spPr>
          <a:xfrm>
            <a:off x="2483768" y="2492896"/>
            <a:ext cx="5472608" cy="1092200"/>
          </a:xfrm>
          <a:prstGeom prst="rect">
            <a:avLst/>
          </a:prstGeom>
        </p:spPr>
      </p:pic>
    </p:spTree>
    <p:extLst>
      <p:ext uri="{BB962C8B-B14F-4D97-AF65-F5344CB8AC3E}">
        <p14:creationId xmlns:p14="http://schemas.microsoft.com/office/powerpoint/2010/main" val="40052299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Fysieke training bij astma.revisie.tabel2.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853957"/>
            <a:ext cx="8840931" cy="6247451"/>
          </a:xfrm>
          <a:prstGeom prst="rect">
            <a:avLst/>
          </a:prstGeom>
        </p:spPr>
      </p:pic>
      <p:sp>
        <p:nvSpPr>
          <p:cNvPr id="8" name="Tekstvak 7"/>
          <p:cNvSpPr txBox="1"/>
          <p:nvPr/>
        </p:nvSpPr>
        <p:spPr>
          <a:xfrm>
            <a:off x="32792" y="620688"/>
            <a:ext cx="9144000" cy="477023"/>
          </a:xfrm>
          <a:prstGeom prst="rect">
            <a:avLst/>
          </a:prstGeom>
          <a:noFill/>
        </p:spPr>
        <p:txBody>
          <a:bodyPr wrap="square" lIns="91410" tIns="45705" rIns="91410" bIns="45705" rtlCol="0">
            <a:spAutoFit/>
          </a:bodyPr>
          <a:lstStyle/>
          <a:p>
            <a:r>
              <a:rPr lang="nl-NL" sz="2500" dirty="0" err="1" smtClean="0">
                <a:solidFill>
                  <a:srgbClr val="00B0F0"/>
                </a:solidFill>
                <a:latin typeface="+mj-lt"/>
                <a:ea typeface="+mj-ea"/>
                <a:cs typeface="+mj-cs"/>
              </a:rPr>
              <a:t>Clinical</a:t>
            </a:r>
            <a:r>
              <a:rPr lang="nl-NL" sz="2500" dirty="0" smtClean="0">
                <a:solidFill>
                  <a:srgbClr val="00B0F0"/>
                </a:solidFill>
                <a:latin typeface="+mj-lt"/>
                <a:ea typeface="+mj-ea"/>
                <a:cs typeface="+mj-cs"/>
              </a:rPr>
              <a:t> trials naar effecten van inspanningstraining bij astma</a:t>
            </a:r>
            <a:endParaRPr lang="nl-NL" sz="2500" dirty="0">
              <a:solidFill>
                <a:srgbClr val="00B0F0"/>
              </a:solidFill>
              <a:latin typeface="+mj-lt"/>
              <a:ea typeface="+mj-ea"/>
              <a:cs typeface="+mj-cs"/>
            </a:endParaRPr>
          </a:p>
        </p:txBody>
      </p:sp>
    </p:spTree>
    <p:extLst>
      <p:ext uri="{BB962C8B-B14F-4D97-AF65-F5344CB8AC3E}">
        <p14:creationId xmlns:p14="http://schemas.microsoft.com/office/powerpoint/2010/main" val="404383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187624" y="764705"/>
            <a:ext cx="5500688" cy="369281"/>
          </a:xfrm>
          <a:prstGeom prst="rect">
            <a:avLst/>
          </a:prstGeom>
          <a:noFill/>
          <a:ln w="9525">
            <a:noFill/>
            <a:miter lim="800000"/>
            <a:headEnd/>
            <a:tailEnd/>
          </a:ln>
        </p:spPr>
        <p:txBody>
          <a:bodyPr lIns="91388" tIns="45695" rIns="91388" bIns="45695">
            <a:spAutoFit/>
          </a:bodyPr>
          <a:lstStyle/>
          <a:p>
            <a:endParaRPr lang="nl-NL"/>
          </a:p>
        </p:txBody>
      </p:sp>
      <p:sp>
        <p:nvSpPr>
          <p:cNvPr id="8" name="Rectangle 4"/>
          <p:cNvSpPr/>
          <p:nvPr/>
        </p:nvSpPr>
        <p:spPr>
          <a:xfrm>
            <a:off x="459150" y="5425511"/>
            <a:ext cx="8433330" cy="646300"/>
          </a:xfrm>
          <a:prstGeom prst="rect">
            <a:avLst/>
          </a:prstGeom>
        </p:spPr>
        <p:txBody>
          <a:bodyPr wrap="square" lIns="91410" tIns="45705" rIns="91410" bIns="45705" anchor="b">
            <a:spAutoFit/>
          </a:bodyPr>
          <a:lstStyle/>
          <a:p>
            <a:pPr>
              <a:buClr>
                <a:srgbClr val="FFFF00"/>
              </a:buClr>
            </a:pPr>
            <a:r>
              <a:rPr lang="en-GB" sz="1200" dirty="0">
                <a:latin typeface="Verdana"/>
                <a:cs typeface="Verdana"/>
              </a:rPr>
              <a:t>Franca-Pinto A., et al. Aerobic training decreases bronchial hyperresponsiveness and systemic inflammation in patients with moderate or severe asthma: a randomised controlled trial. Thorax 2015; 70: 732-739.</a:t>
            </a:r>
          </a:p>
        </p:txBody>
      </p:sp>
      <p:pic>
        <p:nvPicPr>
          <p:cNvPr id="4" name="Afbeelding 3"/>
          <p:cNvPicPr>
            <a:picLocks noChangeAspect="1"/>
          </p:cNvPicPr>
          <p:nvPr/>
        </p:nvPicPr>
        <p:blipFill>
          <a:blip r:embed="rId2" cstate="print"/>
          <a:stretch>
            <a:fillRect/>
          </a:stretch>
        </p:blipFill>
        <p:spPr>
          <a:xfrm>
            <a:off x="2411760" y="2132856"/>
            <a:ext cx="2984500" cy="3314700"/>
          </a:xfrm>
          <a:prstGeom prst="rect">
            <a:avLst/>
          </a:prstGeom>
        </p:spPr>
      </p:pic>
      <p:sp>
        <p:nvSpPr>
          <p:cNvPr id="9" name="Tekstvak 8"/>
          <p:cNvSpPr txBox="1"/>
          <p:nvPr/>
        </p:nvSpPr>
        <p:spPr>
          <a:xfrm>
            <a:off x="323528" y="620688"/>
            <a:ext cx="8496944" cy="1431131"/>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Mechanisme van inspanningstraining om gezondheidstoestand van mensen met astma te verbeteren?</a:t>
            </a:r>
          </a:p>
        </p:txBody>
      </p:sp>
    </p:spTree>
    <p:extLst>
      <p:ext uri="{BB962C8B-B14F-4D97-AF65-F5344CB8AC3E}">
        <p14:creationId xmlns:p14="http://schemas.microsoft.com/office/powerpoint/2010/main" val="415676512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187624" y="2480163"/>
            <a:ext cx="5500688" cy="369281"/>
          </a:xfrm>
          <a:prstGeom prst="rect">
            <a:avLst/>
          </a:prstGeom>
          <a:noFill/>
          <a:ln w="9525">
            <a:noFill/>
            <a:miter lim="800000"/>
            <a:headEnd/>
            <a:tailEnd/>
          </a:ln>
        </p:spPr>
        <p:txBody>
          <a:bodyPr lIns="91388" tIns="45695" rIns="91388" bIns="45695">
            <a:spAutoFit/>
          </a:bodyPr>
          <a:lstStyle/>
          <a:p>
            <a:endParaRPr lang="nl-NL"/>
          </a:p>
        </p:txBody>
      </p:sp>
      <p:sp>
        <p:nvSpPr>
          <p:cNvPr id="8" name="Rectangle 4"/>
          <p:cNvSpPr/>
          <p:nvPr/>
        </p:nvSpPr>
        <p:spPr>
          <a:xfrm>
            <a:off x="459150" y="5425511"/>
            <a:ext cx="8433330" cy="646300"/>
          </a:xfrm>
          <a:prstGeom prst="rect">
            <a:avLst/>
          </a:prstGeom>
        </p:spPr>
        <p:txBody>
          <a:bodyPr wrap="square" lIns="91410" tIns="45705" rIns="91410" bIns="45705" anchor="b">
            <a:spAutoFit/>
          </a:bodyPr>
          <a:lstStyle/>
          <a:p>
            <a:pPr>
              <a:buClr>
                <a:srgbClr val="FFFF00"/>
              </a:buClr>
            </a:pPr>
            <a:r>
              <a:rPr lang="en-GB" sz="1200" dirty="0">
                <a:latin typeface="Verdana"/>
                <a:cs typeface="Verdana"/>
              </a:rPr>
              <a:t>Franca-Pinto A., et al. Aerobic training decreases bronchial hyperresponsiveness and systemic inflammation in patients with moderate or severe asthma: a randomised controlled trial. Thorax 2015; 70: 732-739.</a:t>
            </a:r>
          </a:p>
        </p:txBody>
      </p:sp>
      <p:pic>
        <p:nvPicPr>
          <p:cNvPr id="3" name="Afbeelding 2"/>
          <p:cNvPicPr>
            <a:picLocks noChangeAspect="1"/>
          </p:cNvPicPr>
          <p:nvPr/>
        </p:nvPicPr>
        <p:blipFill>
          <a:blip r:embed="rId2" cstate="print"/>
          <a:stretch>
            <a:fillRect/>
          </a:stretch>
        </p:blipFill>
        <p:spPr>
          <a:xfrm rot="5400000">
            <a:off x="4061578" y="-321783"/>
            <a:ext cx="1020845" cy="8928992"/>
          </a:xfrm>
          <a:prstGeom prst="rect">
            <a:avLst/>
          </a:prstGeom>
        </p:spPr>
      </p:pic>
      <p:pic>
        <p:nvPicPr>
          <p:cNvPr id="6" name="Afbeelding 5"/>
          <p:cNvPicPr>
            <a:picLocks noChangeAspect="1"/>
          </p:cNvPicPr>
          <p:nvPr/>
        </p:nvPicPr>
        <p:blipFill>
          <a:blip r:embed="rId3" cstate="print"/>
          <a:stretch>
            <a:fillRect/>
          </a:stretch>
        </p:blipFill>
        <p:spPr>
          <a:xfrm rot="5400000">
            <a:off x="4980384" y="-428138"/>
            <a:ext cx="139700" cy="5956300"/>
          </a:xfrm>
          <a:prstGeom prst="rect">
            <a:avLst/>
          </a:prstGeom>
        </p:spPr>
      </p:pic>
      <p:pic>
        <p:nvPicPr>
          <p:cNvPr id="7" name="Afbeelding 6"/>
          <p:cNvPicPr>
            <a:picLocks noChangeAspect="1"/>
          </p:cNvPicPr>
          <p:nvPr/>
        </p:nvPicPr>
        <p:blipFill>
          <a:blip r:embed="rId4" cstate="print"/>
          <a:stretch>
            <a:fillRect/>
          </a:stretch>
        </p:blipFill>
        <p:spPr>
          <a:xfrm rot="5400000">
            <a:off x="4385229" y="-1437523"/>
            <a:ext cx="445550" cy="8856984"/>
          </a:xfrm>
          <a:prstGeom prst="rect">
            <a:avLst/>
          </a:prstGeom>
        </p:spPr>
      </p:pic>
      <p:sp>
        <p:nvSpPr>
          <p:cNvPr id="9" name="Tekstvak 8"/>
          <p:cNvSpPr txBox="1"/>
          <p:nvPr/>
        </p:nvSpPr>
        <p:spPr>
          <a:xfrm>
            <a:off x="323528" y="620689"/>
            <a:ext cx="8496944" cy="538579"/>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Inspanningscapaciteit en kwaliteit van leven</a:t>
            </a:r>
          </a:p>
        </p:txBody>
      </p:sp>
    </p:spTree>
    <p:extLst>
      <p:ext uri="{BB962C8B-B14F-4D97-AF65-F5344CB8AC3E}">
        <p14:creationId xmlns:p14="http://schemas.microsoft.com/office/powerpoint/2010/main" val="158425752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187624" y="764705"/>
            <a:ext cx="5500688" cy="369281"/>
          </a:xfrm>
          <a:prstGeom prst="rect">
            <a:avLst/>
          </a:prstGeom>
          <a:noFill/>
          <a:ln w="9525">
            <a:noFill/>
            <a:miter lim="800000"/>
            <a:headEnd/>
            <a:tailEnd/>
          </a:ln>
        </p:spPr>
        <p:txBody>
          <a:bodyPr lIns="91388" tIns="45695" rIns="91388" bIns="45695">
            <a:spAutoFit/>
          </a:bodyPr>
          <a:lstStyle/>
          <a:p>
            <a:endParaRPr lang="nl-NL"/>
          </a:p>
        </p:txBody>
      </p:sp>
      <p:sp>
        <p:nvSpPr>
          <p:cNvPr id="8" name="Rectangle 4"/>
          <p:cNvSpPr/>
          <p:nvPr/>
        </p:nvSpPr>
        <p:spPr>
          <a:xfrm>
            <a:off x="459150" y="5425511"/>
            <a:ext cx="8433330" cy="646300"/>
          </a:xfrm>
          <a:prstGeom prst="rect">
            <a:avLst/>
          </a:prstGeom>
        </p:spPr>
        <p:txBody>
          <a:bodyPr wrap="square" lIns="91410" tIns="45705" rIns="91410" bIns="45705" anchor="b">
            <a:spAutoFit/>
          </a:bodyPr>
          <a:lstStyle/>
          <a:p>
            <a:pPr>
              <a:buClr>
                <a:srgbClr val="FFFF00"/>
              </a:buClr>
            </a:pPr>
            <a:r>
              <a:rPr lang="en-GB" sz="1200" dirty="0">
                <a:latin typeface="Verdana"/>
                <a:cs typeface="Verdana"/>
              </a:rPr>
              <a:t>Franca-Pinto A., et al. Aerobic training decreases bronchial hyperresponsiveness and systemic inflammation in patients with moderate or severe asthma: a randomised controlled trial. Thorax 2015; 70: 732-739.</a:t>
            </a:r>
          </a:p>
        </p:txBody>
      </p:sp>
      <p:pic>
        <p:nvPicPr>
          <p:cNvPr id="2" name="Afbeelding 1"/>
          <p:cNvPicPr>
            <a:picLocks noChangeAspect="1"/>
          </p:cNvPicPr>
          <p:nvPr/>
        </p:nvPicPr>
        <p:blipFill>
          <a:blip r:embed="rId2" cstate="print"/>
          <a:stretch>
            <a:fillRect/>
          </a:stretch>
        </p:blipFill>
        <p:spPr>
          <a:xfrm>
            <a:off x="3059832" y="1268760"/>
            <a:ext cx="2304256" cy="1753482"/>
          </a:xfrm>
          <a:prstGeom prst="rect">
            <a:avLst/>
          </a:prstGeom>
        </p:spPr>
      </p:pic>
      <p:sp>
        <p:nvSpPr>
          <p:cNvPr id="11" name="Tekstvak 10"/>
          <p:cNvSpPr txBox="1"/>
          <p:nvPr/>
        </p:nvSpPr>
        <p:spPr>
          <a:xfrm>
            <a:off x="323528" y="620689"/>
            <a:ext cx="8496944" cy="538579"/>
          </a:xfrm>
          <a:prstGeom prst="rect">
            <a:avLst/>
          </a:prstGeom>
          <a:noFill/>
        </p:spPr>
        <p:txBody>
          <a:bodyPr wrap="square" lIns="91410" tIns="45705" rIns="91410" bIns="45705" rtlCol="0">
            <a:spAutoFit/>
          </a:bodyPr>
          <a:lstStyle/>
          <a:p>
            <a:r>
              <a:rPr lang="nl-NL" sz="2900" dirty="0">
                <a:solidFill>
                  <a:srgbClr val="00B0F0"/>
                </a:solidFill>
                <a:latin typeface="Verdana"/>
                <a:ea typeface="+mj-ea"/>
                <a:cs typeface="Verdana"/>
              </a:rPr>
              <a:t>BHR en serum </a:t>
            </a:r>
            <a:r>
              <a:rPr lang="nl-NL" sz="2900" dirty="0" err="1">
                <a:solidFill>
                  <a:srgbClr val="00B0F0"/>
                </a:solidFill>
                <a:latin typeface="Verdana"/>
                <a:ea typeface="+mj-ea"/>
                <a:cs typeface="Verdana"/>
              </a:rPr>
              <a:t>proinflammatoire</a:t>
            </a:r>
            <a:r>
              <a:rPr lang="nl-NL" sz="2900" dirty="0">
                <a:solidFill>
                  <a:srgbClr val="00B0F0"/>
                </a:solidFill>
                <a:latin typeface="Verdana"/>
                <a:ea typeface="+mj-ea"/>
                <a:cs typeface="Verdana"/>
              </a:rPr>
              <a:t> cytokines</a:t>
            </a:r>
          </a:p>
        </p:txBody>
      </p:sp>
      <p:pic>
        <p:nvPicPr>
          <p:cNvPr id="3" name="Afbeelding 2"/>
          <p:cNvPicPr>
            <a:picLocks noChangeAspect="1"/>
          </p:cNvPicPr>
          <p:nvPr/>
        </p:nvPicPr>
        <p:blipFill>
          <a:blip r:embed="rId3" cstate="print"/>
          <a:stretch>
            <a:fillRect/>
          </a:stretch>
        </p:blipFill>
        <p:spPr>
          <a:xfrm>
            <a:off x="539552" y="3044138"/>
            <a:ext cx="7776864" cy="2302562"/>
          </a:xfrm>
          <a:prstGeom prst="rect">
            <a:avLst/>
          </a:prstGeom>
        </p:spPr>
      </p:pic>
    </p:spTree>
    <p:extLst>
      <p:ext uri="{BB962C8B-B14F-4D97-AF65-F5344CB8AC3E}">
        <p14:creationId xmlns:p14="http://schemas.microsoft.com/office/powerpoint/2010/main" val="210465506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67544" y="1481138"/>
            <a:ext cx="8280920" cy="4801315"/>
          </a:xfrm>
          <a:prstGeom prst="rect">
            <a:avLst/>
          </a:prstGeom>
        </p:spPr>
        <p:txBody>
          <a:bodyPr wrap="square">
            <a:spAutoFit/>
          </a:bodyPr>
          <a:lstStyle/>
          <a:p>
            <a:pPr marL="285750" indent="-285750">
              <a:buFont typeface="Arial"/>
              <a:buChar char="•"/>
            </a:pPr>
            <a:r>
              <a:rPr lang="nl-NL" dirty="0"/>
              <a:t>Bacon, S.L., et al., The </a:t>
            </a:r>
            <a:r>
              <a:rPr lang="nl-NL" dirty="0" err="1"/>
              <a:t>effects</a:t>
            </a:r>
            <a:r>
              <a:rPr lang="nl-NL" dirty="0"/>
              <a:t> of a </a:t>
            </a:r>
            <a:r>
              <a:rPr lang="nl-NL" dirty="0" err="1"/>
              <a:t>multisite</a:t>
            </a:r>
            <a:r>
              <a:rPr lang="nl-NL" dirty="0"/>
              <a:t> aerobic </a:t>
            </a:r>
            <a:r>
              <a:rPr lang="nl-NL" dirty="0" err="1"/>
              <a:t>exercise</a:t>
            </a:r>
            <a:r>
              <a:rPr lang="nl-NL" dirty="0"/>
              <a:t> </a:t>
            </a:r>
            <a:r>
              <a:rPr lang="nl-NL" dirty="0" err="1"/>
              <a:t>intervention</a:t>
            </a:r>
            <a:r>
              <a:rPr lang="nl-NL" dirty="0"/>
              <a:t> on </a:t>
            </a:r>
            <a:r>
              <a:rPr lang="nl-NL" dirty="0" err="1"/>
              <a:t>asthma</a:t>
            </a:r>
            <a:r>
              <a:rPr lang="nl-NL" dirty="0"/>
              <a:t> </a:t>
            </a:r>
            <a:r>
              <a:rPr lang="nl-NL" dirty="0" err="1"/>
              <a:t>morbidity</a:t>
            </a:r>
            <a:r>
              <a:rPr lang="nl-NL" dirty="0"/>
              <a:t> in </a:t>
            </a:r>
            <a:r>
              <a:rPr lang="nl-NL" dirty="0" err="1"/>
              <a:t>sedentary</a:t>
            </a:r>
            <a:r>
              <a:rPr lang="nl-NL" dirty="0"/>
              <a:t> </a:t>
            </a:r>
            <a:r>
              <a:rPr lang="nl-NL" dirty="0" err="1"/>
              <a:t>adults</a:t>
            </a:r>
            <a:r>
              <a:rPr lang="nl-NL" dirty="0"/>
              <a:t> </a:t>
            </a:r>
            <a:r>
              <a:rPr lang="nl-NL" dirty="0" err="1"/>
              <a:t>with</a:t>
            </a:r>
            <a:r>
              <a:rPr lang="nl-NL" dirty="0"/>
              <a:t> </a:t>
            </a:r>
            <a:r>
              <a:rPr lang="nl-NL" dirty="0" err="1"/>
              <a:t>asthma</a:t>
            </a:r>
            <a:r>
              <a:rPr lang="nl-NL" dirty="0"/>
              <a:t>: the Ex-</a:t>
            </a:r>
            <a:r>
              <a:rPr lang="nl-NL" dirty="0" err="1"/>
              <a:t>asthma</a:t>
            </a:r>
            <a:r>
              <a:rPr lang="nl-NL" dirty="0"/>
              <a:t> </a:t>
            </a:r>
            <a:r>
              <a:rPr lang="nl-NL" dirty="0" err="1"/>
              <a:t>study</a:t>
            </a:r>
            <a:r>
              <a:rPr lang="nl-NL" dirty="0"/>
              <a:t> </a:t>
            </a:r>
            <a:r>
              <a:rPr lang="nl-NL" dirty="0" err="1"/>
              <a:t>randomised</a:t>
            </a:r>
            <a:r>
              <a:rPr lang="nl-NL" dirty="0"/>
              <a:t> </a:t>
            </a:r>
            <a:r>
              <a:rPr lang="nl-NL" dirty="0" err="1"/>
              <a:t>controlled</a:t>
            </a:r>
            <a:r>
              <a:rPr lang="nl-NL" dirty="0"/>
              <a:t> trial protocol. BMJ Open, 2013. </a:t>
            </a:r>
            <a:r>
              <a:rPr lang="nl-NL" b="1" dirty="0"/>
              <a:t>3</a:t>
            </a:r>
            <a:r>
              <a:rPr lang="nl-NL" dirty="0"/>
              <a:t>(6)</a:t>
            </a:r>
            <a:r>
              <a:rPr lang="nl-NL" dirty="0" smtClean="0"/>
              <a:t>.</a:t>
            </a:r>
          </a:p>
          <a:p>
            <a:pPr marL="285750" indent="-285750">
              <a:buFont typeface="Arial"/>
              <a:buChar char="•"/>
            </a:pPr>
            <a:endParaRPr lang="nl-NL" dirty="0"/>
          </a:p>
          <a:p>
            <a:pPr marL="285750" indent="-285750">
              <a:buFont typeface="Arial"/>
              <a:buChar char="•"/>
            </a:pPr>
            <a:r>
              <a:rPr lang="nl-NL" dirty="0" err="1" smtClean="0"/>
              <a:t>Evaristo</a:t>
            </a:r>
            <a:r>
              <a:rPr lang="nl-NL" dirty="0"/>
              <a:t>, K.B., et al., </a:t>
            </a:r>
            <a:r>
              <a:rPr lang="nl-NL" dirty="0" err="1"/>
              <a:t>Comparison</a:t>
            </a:r>
            <a:r>
              <a:rPr lang="nl-NL" dirty="0"/>
              <a:t> </a:t>
            </a:r>
            <a:r>
              <a:rPr lang="nl-NL" dirty="0" err="1"/>
              <a:t>between</a:t>
            </a:r>
            <a:r>
              <a:rPr lang="nl-NL" dirty="0"/>
              <a:t> </a:t>
            </a:r>
            <a:r>
              <a:rPr lang="nl-NL" dirty="0" err="1"/>
              <a:t>breathing</a:t>
            </a:r>
            <a:r>
              <a:rPr lang="nl-NL" dirty="0"/>
              <a:t> </a:t>
            </a:r>
            <a:r>
              <a:rPr lang="nl-NL" dirty="0" err="1"/>
              <a:t>and</a:t>
            </a:r>
            <a:r>
              <a:rPr lang="nl-NL" dirty="0"/>
              <a:t> aerobic </a:t>
            </a:r>
            <a:r>
              <a:rPr lang="nl-NL" dirty="0" err="1"/>
              <a:t>exercise</a:t>
            </a:r>
            <a:r>
              <a:rPr lang="nl-NL" dirty="0"/>
              <a:t> on </a:t>
            </a:r>
            <a:r>
              <a:rPr lang="nl-NL" dirty="0" err="1"/>
              <a:t>clinical</a:t>
            </a:r>
            <a:r>
              <a:rPr lang="nl-NL" dirty="0"/>
              <a:t> control in </a:t>
            </a:r>
            <a:r>
              <a:rPr lang="nl-NL" dirty="0" err="1"/>
              <a:t>patients</a:t>
            </a:r>
            <a:r>
              <a:rPr lang="nl-NL" dirty="0"/>
              <a:t> </a:t>
            </a:r>
            <a:r>
              <a:rPr lang="nl-NL" dirty="0" err="1"/>
              <a:t>with</a:t>
            </a:r>
            <a:r>
              <a:rPr lang="nl-NL" dirty="0"/>
              <a:t> moderate-</a:t>
            </a:r>
            <a:r>
              <a:rPr lang="nl-NL" dirty="0" err="1"/>
              <a:t>to</a:t>
            </a:r>
            <a:r>
              <a:rPr lang="nl-NL" dirty="0"/>
              <a:t>-severe </a:t>
            </a:r>
            <a:r>
              <a:rPr lang="nl-NL" dirty="0" err="1"/>
              <a:t>asthma</a:t>
            </a:r>
            <a:r>
              <a:rPr lang="nl-NL" dirty="0"/>
              <a:t>: protocol of a </a:t>
            </a:r>
            <a:r>
              <a:rPr lang="nl-NL" dirty="0" err="1"/>
              <a:t>randomized</a:t>
            </a:r>
            <a:r>
              <a:rPr lang="nl-NL" dirty="0"/>
              <a:t> trial. BMC </a:t>
            </a:r>
            <a:r>
              <a:rPr lang="nl-NL" dirty="0" err="1"/>
              <a:t>Pulm</a:t>
            </a:r>
            <a:r>
              <a:rPr lang="nl-NL" dirty="0"/>
              <a:t> </a:t>
            </a:r>
            <a:r>
              <a:rPr lang="nl-NL" dirty="0" err="1"/>
              <a:t>Med</a:t>
            </a:r>
            <a:r>
              <a:rPr lang="nl-NL" dirty="0"/>
              <a:t>, 2014. </a:t>
            </a:r>
            <a:r>
              <a:rPr lang="nl-NL" b="1" dirty="0"/>
              <a:t>14</a:t>
            </a:r>
            <a:r>
              <a:rPr lang="nl-NL" dirty="0"/>
              <a:t>: p. 160.</a:t>
            </a:r>
          </a:p>
          <a:p>
            <a:pPr marL="285750" indent="-285750">
              <a:buFont typeface="Arial"/>
              <a:buChar char="•"/>
            </a:pPr>
            <a:endParaRPr lang="nl-NL" dirty="0"/>
          </a:p>
          <a:p>
            <a:pPr marL="285750" indent="-285750">
              <a:buFont typeface="Arial"/>
              <a:buChar char="•"/>
            </a:pPr>
            <a:r>
              <a:rPr lang="nl-NL" dirty="0" err="1" smtClean="0"/>
              <a:t>Majd</a:t>
            </a:r>
            <a:r>
              <a:rPr lang="nl-NL" dirty="0"/>
              <a:t>, S., et al., Protocol </a:t>
            </a:r>
            <a:r>
              <a:rPr lang="nl-NL" dirty="0" err="1"/>
              <a:t>for</a:t>
            </a:r>
            <a:r>
              <a:rPr lang="nl-NL" dirty="0"/>
              <a:t> a </a:t>
            </a:r>
            <a:r>
              <a:rPr lang="nl-NL" dirty="0" err="1"/>
              <a:t>feasibility</a:t>
            </a:r>
            <a:r>
              <a:rPr lang="nl-NL" dirty="0"/>
              <a:t> </a:t>
            </a:r>
            <a:r>
              <a:rPr lang="nl-NL" dirty="0" err="1"/>
              <a:t>study</a:t>
            </a:r>
            <a:r>
              <a:rPr lang="nl-NL" dirty="0"/>
              <a:t> </a:t>
            </a:r>
            <a:r>
              <a:rPr lang="nl-NL" dirty="0" err="1"/>
              <a:t>to</a:t>
            </a:r>
            <a:r>
              <a:rPr lang="nl-NL" dirty="0"/>
              <a:t> </a:t>
            </a:r>
            <a:r>
              <a:rPr lang="nl-NL" dirty="0" err="1"/>
              <a:t>inform</a:t>
            </a:r>
            <a:r>
              <a:rPr lang="nl-NL" dirty="0"/>
              <a:t> the </a:t>
            </a:r>
            <a:r>
              <a:rPr lang="nl-NL" dirty="0" err="1"/>
              <a:t>development</a:t>
            </a:r>
            <a:r>
              <a:rPr lang="nl-NL" dirty="0"/>
              <a:t> of a </a:t>
            </a:r>
            <a:r>
              <a:rPr lang="nl-NL" dirty="0" err="1"/>
              <a:t>multicentre</a:t>
            </a:r>
            <a:r>
              <a:rPr lang="nl-NL" dirty="0"/>
              <a:t> </a:t>
            </a:r>
            <a:r>
              <a:rPr lang="nl-NL" dirty="0" err="1"/>
              <a:t>randomised</a:t>
            </a:r>
            <a:r>
              <a:rPr lang="nl-NL" dirty="0"/>
              <a:t> </a:t>
            </a:r>
            <a:r>
              <a:rPr lang="nl-NL" dirty="0" err="1"/>
              <a:t>controlled</a:t>
            </a:r>
            <a:r>
              <a:rPr lang="nl-NL" dirty="0"/>
              <a:t> trial of </a:t>
            </a:r>
            <a:r>
              <a:rPr lang="nl-NL" dirty="0" err="1"/>
              <a:t>asthma-tailored</a:t>
            </a:r>
            <a:r>
              <a:rPr lang="nl-NL" dirty="0"/>
              <a:t> </a:t>
            </a:r>
            <a:r>
              <a:rPr lang="nl-NL" dirty="0" err="1"/>
              <a:t>pulmonary</a:t>
            </a:r>
            <a:r>
              <a:rPr lang="nl-NL" dirty="0"/>
              <a:t> </a:t>
            </a:r>
            <a:r>
              <a:rPr lang="nl-NL" dirty="0" err="1"/>
              <a:t>rehabilitation</a:t>
            </a:r>
            <a:r>
              <a:rPr lang="nl-NL" dirty="0"/>
              <a:t> versus </a:t>
            </a:r>
            <a:r>
              <a:rPr lang="nl-NL" dirty="0" err="1"/>
              <a:t>usual</a:t>
            </a:r>
            <a:r>
              <a:rPr lang="nl-NL" dirty="0"/>
              <a:t> care </a:t>
            </a:r>
            <a:r>
              <a:rPr lang="nl-NL" dirty="0" err="1"/>
              <a:t>for</a:t>
            </a:r>
            <a:r>
              <a:rPr lang="nl-NL" dirty="0"/>
              <a:t> </a:t>
            </a:r>
            <a:r>
              <a:rPr lang="nl-NL" dirty="0" err="1"/>
              <a:t>individuals</a:t>
            </a:r>
            <a:r>
              <a:rPr lang="nl-NL" dirty="0"/>
              <a:t> </a:t>
            </a:r>
            <a:r>
              <a:rPr lang="nl-NL" dirty="0" err="1"/>
              <a:t>with</a:t>
            </a:r>
            <a:r>
              <a:rPr lang="nl-NL" dirty="0"/>
              <a:t> severe </a:t>
            </a:r>
            <a:r>
              <a:rPr lang="nl-NL" dirty="0" err="1"/>
              <a:t>asthma</a:t>
            </a:r>
            <a:r>
              <a:rPr lang="nl-NL" dirty="0"/>
              <a:t>. BMJ Open, 2016. </a:t>
            </a:r>
            <a:r>
              <a:rPr lang="nl-NL" b="1" dirty="0"/>
              <a:t>6</a:t>
            </a:r>
            <a:r>
              <a:rPr lang="nl-NL" dirty="0"/>
              <a:t>(3): p. e010574.</a:t>
            </a:r>
          </a:p>
          <a:p>
            <a:pPr marL="285750" indent="-285750">
              <a:buFont typeface="Arial"/>
              <a:buChar char="•"/>
            </a:pPr>
            <a:endParaRPr lang="nl-NL" dirty="0"/>
          </a:p>
          <a:p>
            <a:pPr marL="285750" indent="-285750">
              <a:buFont typeface="Arial"/>
              <a:buChar char="•"/>
            </a:pPr>
            <a:r>
              <a:rPr lang="nl-NL" dirty="0" err="1" smtClean="0"/>
              <a:t>Freitas</a:t>
            </a:r>
            <a:r>
              <a:rPr lang="nl-NL" dirty="0"/>
              <a:t>, P.D., et al., The </a:t>
            </a:r>
            <a:r>
              <a:rPr lang="nl-NL" dirty="0" err="1"/>
              <a:t>effects</a:t>
            </a:r>
            <a:r>
              <a:rPr lang="nl-NL" dirty="0"/>
              <a:t> of </a:t>
            </a:r>
            <a:r>
              <a:rPr lang="nl-NL" dirty="0" err="1"/>
              <a:t>exercise</a:t>
            </a:r>
            <a:r>
              <a:rPr lang="nl-NL" dirty="0"/>
              <a:t> training in a </a:t>
            </a:r>
            <a:r>
              <a:rPr lang="nl-NL" dirty="0" err="1"/>
              <a:t>weight</a:t>
            </a:r>
            <a:r>
              <a:rPr lang="nl-NL" dirty="0"/>
              <a:t> </a:t>
            </a:r>
            <a:r>
              <a:rPr lang="nl-NL" dirty="0" err="1"/>
              <a:t>loss</a:t>
            </a:r>
            <a:r>
              <a:rPr lang="nl-NL" dirty="0"/>
              <a:t> lifestyle </a:t>
            </a:r>
            <a:r>
              <a:rPr lang="nl-NL" dirty="0" err="1"/>
              <a:t>intervention</a:t>
            </a:r>
            <a:r>
              <a:rPr lang="nl-NL" dirty="0"/>
              <a:t> on </a:t>
            </a:r>
            <a:r>
              <a:rPr lang="nl-NL" dirty="0" err="1"/>
              <a:t>asthma</a:t>
            </a:r>
            <a:r>
              <a:rPr lang="nl-NL" dirty="0"/>
              <a:t> control, </a:t>
            </a:r>
            <a:r>
              <a:rPr lang="nl-NL" dirty="0" err="1"/>
              <a:t>quality</a:t>
            </a:r>
            <a:r>
              <a:rPr lang="nl-NL" dirty="0"/>
              <a:t> of life </a:t>
            </a:r>
            <a:r>
              <a:rPr lang="nl-NL" dirty="0" err="1"/>
              <a:t>and</a:t>
            </a:r>
            <a:r>
              <a:rPr lang="nl-NL" dirty="0"/>
              <a:t> </a:t>
            </a:r>
            <a:r>
              <a:rPr lang="nl-NL" dirty="0" err="1"/>
              <a:t>psychosocial</a:t>
            </a:r>
            <a:r>
              <a:rPr lang="nl-NL" dirty="0"/>
              <a:t> </a:t>
            </a:r>
            <a:r>
              <a:rPr lang="nl-NL" dirty="0" err="1"/>
              <a:t>symptoms</a:t>
            </a:r>
            <a:r>
              <a:rPr lang="nl-NL" dirty="0"/>
              <a:t> in adult </a:t>
            </a:r>
            <a:r>
              <a:rPr lang="nl-NL" dirty="0" err="1"/>
              <a:t>obese</a:t>
            </a:r>
            <a:r>
              <a:rPr lang="nl-NL" dirty="0"/>
              <a:t> </a:t>
            </a:r>
            <a:r>
              <a:rPr lang="nl-NL" dirty="0" err="1"/>
              <a:t>asthmatics</a:t>
            </a:r>
            <a:r>
              <a:rPr lang="nl-NL" dirty="0"/>
              <a:t>: protocol of a </a:t>
            </a:r>
            <a:r>
              <a:rPr lang="nl-NL" dirty="0" err="1"/>
              <a:t>randomized</a:t>
            </a:r>
            <a:r>
              <a:rPr lang="nl-NL" dirty="0"/>
              <a:t> </a:t>
            </a:r>
            <a:r>
              <a:rPr lang="nl-NL" dirty="0" err="1"/>
              <a:t>controlled</a:t>
            </a:r>
            <a:r>
              <a:rPr lang="nl-NL" dirty="0"/>
              <a:t> trial. BMC </a:t>
            </a:r>
            <a:r>
              <a:rPr lang="nl-NL" dirty="0" err="1"/>
              <a:t>Pulm</a:t>
            </a:r>
            <a:r>
              <a:rPr lang="nl-NL" dirty="0"/>
              <a:t> </a:t>
            </a:r>
            <a:r>
              <a:rPr lang="nl-NL" dirty="0" err="1"/>
              <a:t>Med</a:t>
            </a:r>
            <a:r>
              <a:rPr lang="nl-NL" dirty="0"/>
              <a:t>, 2015. </a:t>
            </a:r>
            <a:r>
              <a:rPr lang="nl-NL" b="1" dirty="0"/>
              <a:t>15</a:t>
            </a:r>
            <a:r>
              <a:rPr lang="nl-NL" dirty="0"/>
              <a:t>: p. 124.</a:t>
            </a:r>
          </a:p>
        </p:txBody>
      </p:sp>
      <p:sp>
        <p:nvSpPr>
          <p:cNvPr id="3" name="Tekstvak 2"/>
          <p:cNvSpPr txBox="1"/>
          <p:nvPr/>
        </p:nvSpPr>
        <p:spPr>
          <a:xfrm>
            <a:off x="323528" y="764704"/>
            <a:ext cx="9144000" cy="477023"/>
          </a:xfrm>
          <a:prstGeom prst="rect">
            <a:avLst/>
          </a:prstGeom>
          <a:noFill/>
        </p:spPr>
        <p:txBody>
          <a:bodyPr wrap="square" lIns="91410" tIns="45705" rIns="91410" bIns="45705" rtlCol="0">
            <a:spAutoFit/>
          </a:bodyPr>
          <a:lstStyle/>
          <a:p>
            <a:r>
              <a:rPr lang="nl-NL" sz="2500" dirty="0" err="1" smtClean="0">
                <a:solidFill>
                  <a:srgbClr val="00B0F0"/>
                </a:solidFill>
                <a:latin typeface="+mj-lt"/>
                <a:ea typeface="+mj-ea"/>
                <a:cs typeface="+mj-cs"/>
              </a:rPr>
              <a:t>Study</a:t>
            </a:r>
            <a:r>
              <a:rPr lang="nl-NL" sz="2500" dirty="0" smtClean="0">
                <a:solidFill>
                  <a:srgbClr val="00B0F0"/>
                </a:solidFill>
                <a:latin typeface="+mj-lt"/>
                <a:ea typeface="+mj-ea"/>
                <a:cs typeface="+mj-cs"/>
              </a:rPr>
              <a:t> </a:t>
            </a:r>
            <a:r>
              <a:rPr lang="nl-NL" sz="2500" dirty="0" err="1" smtClean="0">
                <a:solidFill>
                  <a:srgbClr val="00B0F0"/>
                </a:solidFill>
                <a:latin typeface="+mj-lt"/>
                <a:ea typeface="+mj-ea"/>
                <a:cs typeface="+mj-cs"/>
              </a:rPr>
              <a:t>protocols</a:t>
            </a:r>
            <a:r>
              <a:rPr lang="nl-NL" sz="2500" dirty="0" smtClean="0">
                <a:solidFill>
                  <a:srgbClr val="00B0F0"/>
                </a:solidFill>
                <a:latin typeface="+mj-lt"/>
                <a:ea typeface="+mj-ea"/>
                <a:cs typeface="+mj-cs"/>
              </a:rPr>
              <a:t> naar effecten van inspanningstraining bij astma</a:t>
            </a:r>
            <a:endParaRPr lang="nl-NL" sz="2500" dirty="0">
              <a:solidFill>
                <a:srgbClr val="00B0F0"/>
              </a:solidFill>
              <a:latin typeface="+mj-lt"/>
              <a:ea typeface="+mj-ea"/>
              <a:cs typeface="+mj-cs"/>
            </a:endParaRPr>
          </a:p>
        </p:txBody>
      </p:sp>
    </p:spTree>
    <p:extLst>
      <p:ext uri="{BB962C8B-B14F-4D97-AF65-F5344CB8AC3E}">
        <p14:creationId xmlns:p14="http://schemas.microsoft.com/office/powerpoint/2010/main" val="3811702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187624" y="764705"/>
            <a:ext cx="5500688" cy="369281"/>
          </a:xfrm>
          <a:prstGeom prst="rect">
            <a:avLst/>
          </a:prstGeom>
          <a:noFill/>
          <a:ln w="9525">
            <a:noFill/>
            <a:miter lim="800000"/>
            <a:headEnd/>
            <a:tailEnd/>
          </a:ln>
        </p:spPr>
        <p:txBody>
          <a:bodyPr lIns="91388" tIns="45695" rIns="91388" bIns="45695">
            <a:spAutoFit/>
          </a:bodyPr>
          <a:lstStyle/>
          <a:p>
            <a:endParaRPr lang="nl-NL"/>
          </a:p>
        </p:txBody>
      </p:sp>
      <p:pic>
        <p:nvPicPr>
          <p:cNvPr id="3" name="Afbeelding 2"/>
          <p:cNvPicPr>
            <a:picLocks noChangeAspect="1"/>
          </p:cNvPicPr>
          <p:nvPr/>
        </p:nvPicPr>
        <p:blipFill>
          <a:blip r:embed="rId2" cstate="print"/>
          <a:stretch>
            <a:fillRect/>
          </a:stretch>
        </p:blipFill>
        <p:spPr>
          <a:xfrm>
            <a:off x="4211960" y="1772817"/>
            <a:ext cx="4734996" cy="3279305"/>
          </a:xfrm>
          <a:prstGeom prst="rect">
            <a:avLst/>
          </a:prstGeom>
        </p:spPr>
      </p:pic>
      <p:pic>
        <p:nvPicPr>
          <p:cNvPr id="5" name="Afbeelding 4"/>
          <p:cNvPicPr>
            <a:picLocks noChangeAspect="1"/>
          </p:cNvPicPr>
          <p:nvPr/>
        </p:nvPicPr>
        <p:blipFill>
          <a:blip r:embed="rId3" cstate="print"/>
          <a:stretch>
            <a:fillRect/>
          </a:stretch>
        </p:blipFill>
        <p:spPr>
          <a:xfrm>
            <a:off x="755576" y="1700809"/>
            <a:ext cx="3013594" cy="3409129"/>
          </a:xfrm>
          <a:prstGeom prst="rect">
            <a:avLst/>
          </a:prstGeom>
        </p:spPr>
      </p:pic>
      <p:sp>
        <p:nvSpPr>
          <p:cNvPr id="7" name="Rectangle 4"/>
          <p:cNvSpPr/>
          <p:nvPr/>
        </p:nvSpPr>
        <p:spPr>
          <a:xfrm>
            <a:off x="459150" y="5733286"/>
            <a:ext cx="8433330" cy="338524"/>
          </a:xfrm>
          <a:prstGeom prst="rect">
            <a:avLst/>
          </a:prstGeom>
        </p:spPr>
        <p:txBody>
          <a:bodyPr wrap="square" lIns="91410" tIns="45705" rIns="91410" bIns="45705" anchor="b">
            <a:spAutoFit/>
          </a:bodyPr>
          <a:lstStyle/>
          <a:p>
            <a:pPr>
              <a:buClr>
                <a:srgbClr val="FFFF00"/>
              </a:buClr>
            </a:pPr>
            <a:r>
              <a:rPr lang="en-US" sz="1200" baseline="30000" dirty="0">
                <a:latin typeface="Verdana"/>
                <a:cs typeface="Verdana"/>
              </a:rPr>
              <a:t>Bacon SL, et al. The effects of a multisite aerobic exercise intervention on asthma morbidity in sedentary adults with asthma: the Ex-asthma study RCT protocol. BMJ Open 2013; 3: e003177</a:t>
            </a:r>
            <a:endParaRPr lang="en-US" sz="1200" dirty="0">
              <a:latin typeface="Verdana"/>
              <a:cs typeface="Verdana"/>
            </a:endParaRPr>
          </a:p>
        </p:txBody>
      </p:sp>
      <p:pic>
        <p:nvPicPr>
          <p:cNvPr id="8" name="Afbeelding 7"/>
          <p:cNvPicPr>
            <a:picLocks noChangeAspect="1"/>
          </p:cNvPicPr>
          <p:nvPr/>
        </p:nvPicPr>
        <p:blipFill>
          <a:blip r:embed="rId4" cstate="print"/>
          <a:stretch>
            <a:fillRect/>
          </a:stretch>
        </p:blipFill>
        <p:spPr>
          <a:xfrm>
            <a:off x="2267744" y="404664"/>
            <a:ext cx="3949700" cy="1206500"/>
          </a:xfrm>
          <a:prstGeom prst="rect">
            <a:avLst/>
          </a:prstGeom>
        </p:spPr>
      </p:pic>
    </p:spTree>
    <p:extLst>
      <p:ext uri="{BB962C8B-B14F-4D97-AF65-F5344CB8AC3E}">
        <p14:creationId xmlns:p14="http://schemas.microsoft.com/office/powerpoint/2010/main" val="5425694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187624" y="764705"/>
            <a:ext cx="5500688" cy="369281"/>
          </a:xfrm>
          <a:prstGeom prst="rect">
            <a:avLst/>
          </a:prstGeom>
          <a:noFill/>
          <a:ln w="9525">
            <a:noFill/>
            <a:miter lim="800000"/>
            <a:headEnd/>
            <a:tailEnd/>
          </a:ln>
        </p:spPr>
        <p:txBody>
          <a:bodyPr lIns="91388" tIns="45695" rIns="91388" bIns="45695">
            <a:spAutoFit/>
          </a:bodyPr>
          <a:lstStyle/>
          <a:p>
            <a:endParaRPr lang="nl-NL"/>
          </a:p>
        </p:txBody>
      </p:sp>
      <p:pic>
        <p:nvPicPr>
          <p:cNvPr id="4" name="Afbeelding 3"/>
          <p:cNvPicPr>
            <a:picLocks noChangeAspect="1"/>
          </p:cNvPicPr>
          <p:nvPr/>
        </p:nvPicPr>
        <p:blipFill>
          <a:blip r:embed="rId2" cstate="print"/>
          <a:stretch>
            <a:fillRect/>
          </a:stretch>
        </p:blipFill>
        <p:spPr>
          <a:xfrm>
            <a:off x="1619672" y="1628800"/>
            <a:ext cx="5726106" cy="3716280"/>
          </a:xfrm>
          <a:prstGeom prst="rect">
            <a:avLst/>
          </a:prstGeom>
        </p:spPr>
      </p:pic>
      <p:pic>
        <p:nvPicPr>
          <p:cNvPr id="6" name="Afbeelding 5"/>
          <p:cNvPicPr>
            <a:picLocks noChangeAspect="1"/>
          </p:cNvPicPr>
          <p:nvPr/>
        </p:nvPicPr>
        <p:blipFill>
          <a:blip r:embed="rId3" cstate="print"/>
          <a:stretch>
            <a:fillRect/>
          </a:stretch>
        </p:blipFill>
        <p:spPr>
          <a:xfrm>
            <a:off x="2267744" y="404664"/>
            <a:ext cx="3949700" cy="1206500"/>
          </a:xfrm>
          <a:prstGeom prst="rect">
            <a:avLst/>
          </a:prstGeom>
        </p:spPr>
      </p:pic>
    </p:spTree>
    <p:extLst>
      <p:ext uri="{BB962C8B-B14F-4D97-AF65-F5344CB8AC3E}">
        <p14:creationId xmlns:p14="http://schemas.microsoft.com/office/powerpoint/2010/main" val="5425694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4"/>
          <p:cNvSpPr txBox="1">
            <a:spLocks noChangeArrowheads="1"/>
          </p:cNvSpPr>
          <p:nvPr/>
        </p:nvSpPr>
        <p:spPr bwMode="auto">
          <a:xfrm>
            <a:off x="1187624" y="764705"/>
            <a:ext cx="5500688" cy="369281"/>
          </a:xfrm>
          <a:prstGeom prst="rect">
            <a:avLst/>
          </a:prstGeom>
          <a:noFill/>
          <a:ln w="9525">
            <a:noFill/>
            <a:miter lim="800000"/>
            <a:headEnd/>
            <a:tailEnd/>
          </a:ln>
        </p:spPr>
        <p:txBody>
          <a:bodyPr lIns="91388" tIns="45695" rIns="91388" bIns="45695">
            <a:spAutoFit/>
          </a:bodyPr>
          <a:lstStyle/>
          <a:p>
            <a:endParaRPr lang="nl-NL"/>
          </a:p>
        </p:txBody>
      </p:sp>
      <p:pic>
        <p:nvPicPr>
          <p:cNvPr id="5" name="Afbeelding 4"/>
          <p:cNvPicPr>
            <a:picLocks noChangeAspect="1"/>
          </p:cNvPicPr>
          <p:nvPr/>
        </p:nvPicPr>
        <p:blipFill>
          <a:blip r:embed="rId2" cstate="print"/>
          <a:stretch>
            <a:fillRect/>
          </a:stretch>
        </p:blipFill>
        <p:spPr>
          <a:xfrm>
            <a:off x="539552" y="1916832"/>
            <a:ext cx="2688389" cy="3558162"/>
          </a:xfrm>
          <a:prstGeom prst="rect">
            <a:avLst/>
          </a:prstGeom>
        </p:spPr>
      </p:pic>
      <p:sp>
        <p:nvSpPr>
          <p:cNvPr id="6" name="Rectangle 4"/>
          <p:cNvSpPr/>
          <p:nvPr/>
        </p:nvSpPr>
        <p:spPr>
          <a:xfrm>
            <a:off x="459150" y="5733286"/>
            <a:ext cx="8433330" cy="338524"/>
          </a:xfrm>
          <a:prstGeom prst="rect">
            <a:avLst/>
          </a:prstGeom>
        </p:spPr>
        <p:txBody>
          <a:bodyPr wrap="square" lIns="91410" tIns="45705" rIns="91410" bIns="45705" anchor="b">
            <a:spAutoFit/>
          </a:bodyPr>
          <a:lstStyle/>
          <a:p>
            <a:pPr>
              <a:buClr>
                <a:srgbClr val="FFFF00"/>
              </a:buClr>
            </a:pPr>
            <a:r>
              <a:rPr lang="en-US" sz="1200" baseline="30000" dirty="0">
                <a:latin typeface="Verdana"/>
                <a:cs typeface="Verdana"/>
              </a:rPr>
              <a:t>Bacon SL, et al. The effects of a multisite aerobic exercise intervention on asthma morbidity in sedentary adults with asthma: the Ex-asthma study RCT protocol. BMJ Open 2013; 3: e003177</a:t>
            </a:r>
            <a:endParaRPr lang="en-US" sz="1200" dirty="0">
              <a:latin typeface="Verdana"/>
              <a:cs typeface="Verdana"/>
            </a:endParaRPr>
          </a:p>
        </p:txBody>
      </p:sp>
      <p:sp>
        <p:nvSpPr>
          <p:cNvPr id="8" name="Tekstvak 7"/>
          <p:cNvSpPr txBox="1"/>
          <p:nvPr/>
        </p:nvSpPr>
        <p:spPr>
          <a:xfrm>
            <a:off x="3851920" y="4365104"/>
            <a:ext cx="4104456" cy="1200298"/>
          </a:xfrm>
          <a:prstGeom prst="rect">
            <a:avLst/>
          </a:prstGeom>
          <a:noFill/>
        </p:spPr>
        <p:txBody>
          <a:bodyPr wrap="square" lIns="91410" tIns="45705" rIns="91410" bIns="45705" rtlCol="0">
            <a:spAutoFit/>
          </a:bodyPr>
          <a:lstStyle/>
          <a:p>
            <a:r>
              <a:rPr lang="nl-NL" dirty="0" smtClean="0"/>
              <a:t>Resultaten:</a:t>
            </a:r>
          </a:p>
          <a:p>
            <a:pPr marL="285657" indent="-285657">
              <a:buFont typeface="Arial"/>
              <a:buChar char="•"/>
            </a:pPr>
            <a:r>
              <a:rPr lang="nl-NL" dirty="0" smtClean="0"/>
              <a:t>ACQ klinisch relevant verbeterd</a:t>
            </a:r>
          </a:p>
          <a:p>
            <a:pPr marL="285657" indent="-285657">
              <a:buFont typeface="Arial"/>
              <a:buChar char="•"/>
            </a:pPr>
            <a:r>
              <a:rPr lang="nl-NL" dirty="0" smtClean="0"/>
              <a:t>SABA gebruik omlaag </a:t>
            </a:r>
          </a:p>
          <a:p>
            <a:pPr marL="285657" indent="-285657">
              <a:buFont typeface="Arial"/>
              <a:buChar char="•"/>
            </a:pPr>
            <a:r>
              <a:rPr lang="nl-NL" dirty="0" smtClean="0"/>
              <a:t>Afname depressie symptomen</a:t>
            </a:r>
            <a:endParaRPr lang="nl-NL" dirty="0"/>
          </a:p>
        </p:txBody>
      </p:sp>
      <p:pic>
        <p:nvPicPr>
          <p:cNvPr id="10" name="Afbeelding 9"/>
          <p:cNvPicPr>
            <a:picLocks noChangeAspect="1"/>
          </p:cNvPicPr>
          <p:nvPr/>
        </p:nvPicPr>
        <p:blipFill>
          <a:blip r:embed="rId3" cstate="print"/>
          <a:stretch>
            <a:fillRect/>
          </a:stretch>
        </p:blipFill>
        <p:spPr>
          <a:xfrm>
            <a:off x="2267744" y="404664"/>
            <a:ext cx="3949700" cy="1206500"/>
          </a:xfrm>
          <a:prstGeom prst="rect">
            <a:avLst/>
          </a:prstGeom>
        </p:spPr>
      </p:pic>
      <p:pic>
        <p:nvPicPr>
          <p:cNvPr id="11" name="Afbeelding 10"/>
          <p:cNvPicPr>
            <a:picLocks noChangeAspect="1"/>
          </p:cNvPicPr>
          <p:nvPr/>
        </p:nvPicPr>
        <p:blipFill>
          <a:blip r:embed="rId4" cstate="print"/>
          <a:stretch>
            <a:fillRect/>
          </a:stretch>
        </p:blipFill>
        <p:spPr>
          <a:xfrm>
            <a:off x="3707904" y="1836738"/>
            <a:ext cx="3797300" cy="2603500"/>
          </a:xfrm>
          <a:prstGeom prst="rect">
            <a:avLst/>
          </a:prstGeom>
        </p:spPr>
      </p:pic>
    </p:spTree>
    <p:extLst>
      <p:ext uri="{BB962C8B-B14F-4D97-AF65-F5344CB8AC3E}">
        <p14:creationId xmlns:p14="http://schemas.microsoft.com/office/powerpoint/2010/main" val="64508334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899592" y="980728"/>
            <a:ext cx="7164288" cy="2564583"/>
          </a:xfrm>
          <a:prstGeom prst="rect">
            <a:avLst/>
          </a:prstGeom>
        </p:spPr>
      </p:pic>
      <p:pic>
        <p:nvPicPr>
          <p:cNvPr id="3" name="Afbeelding 2"/>
          <p:cNvPicPr>
            <a:picLocks noChangeAspect="1"/>
          </p:cNvPicPr>
          <p:nvPr/>
        </p:nvPicPr>
        <p:blipFill>
          <a:blip r:embed="rId3" cstate="print"/>
          <a:stretch>
            <a:fillRect/>
          </a:stretch>
        </p:blipFill>
        <p:spPr>
          <a:xfrm>
            <a:off x="1691680" y="3789040"/>
            <a:ext cx="5867400" cy="800100"/>
          </a:xfrm>
          <a:prstGeom prst="rect">
            <a:avLst/>
          </a:prstGeom>
        </p:spPr>
      </p:pic>
      <p:sp>
        <p:nvSpPr>
          <p:cNvPr id="4" name="Rechthoek 3"/>
          <p:cNvSpPr/>
          <p:nvPr/>
        </p:nvSpPr>
        <p:spPr>
          <a:xfrm>
            <a:off x="755576" y="5373216"/>
            <a:ext cx="7272808" cy="646331"/>
          </a:xfrm>
          <a:prstGeom prst="rect">
            <a:avLst/>
          </a:prstGeom>
        </p:spPr>
        <p:txBody>
          <a:bodyPr wrap="square">
            <a:spAutoFit/>
          </a:bodyPr>
          <a:lstStyle/>
          <a:p>
            <a:r>
              <a:rPr lang="nl-NL" dirty="0" err="1"/>
              <a:t>Dr</a:t>
            </a:r>
            <a:r>
              <a:rPr lang="nl-NL" dirty="0"/>
              <a:t> Louise </a:t>
            </a:r>
            <a:r>
              <a:rPr lang="nl-NL" dirty="0" err="1"/>
              <a:t>Lindhardt</a:t>
            </a:r>
            <a:r>
              <a:rPr lang="nl-NL" dirty="0"/>
              <a:t> </a:t>
            </a:r>
            <a:r>
              <a:rPr lang="nl-NL" dirty="0" err="1"/>
              <a:t>Toennesen</a:t>
            </a:r>
            <a:r>
              <a:rPr lang="nl-NL" dirty="0"/>
              <a:t> (MD, PhD) </a:t>
            </a:r>
            <a:r>
              <a:rPr lang="nl-NL" dirty="0" err="1"/>
              <a:t>from</a:t>
            </a:r>
            <a:r>
              <a:rPr lang="nl-NL" dirty="0"/>
              <a:t> </a:t>
            </a:r>
            <a:r>
              <a:rPr lang="nl-NL" dirty="0" err="1"/>
              <a:t>Bispebjerg</a:t>
            </a:r>
            <a:r>
              <a:rPr lang="nl-NL" dirty="0"/>
              <a:t> University </a:t>
            </a:r>
            <a:r>
              <a:rPr lang="nl-NL" dirty="0" err="1"/>
              <a:t>Hospital</a:t>
            </a:r>
            <a:r>
              <a:rPr lang="nl-NL" dirty="0"/>
              <a:t>, Copenhagen, Denmark</a:t>
            </a:r>
          </a:p>
        </p:txBody>
      </p:sp>
      <p:sp>
        <p:nvSpPr>
          <p:cNvPr id="5" name="Rechthoek 4"/>
          <p:cNvSpPr/>
          <p:nvPr/>
        </p:nvSpPr>
        <p:spPr>
          <a:xfrm>
            <a:off x="827584" y="4797152"/>
            <a:ext cx="7848872" cy="369332"/>
          </a:xfrm>
          <a:prstGeom prst="rect">
            <a:avLst/>
          </a:prstGeom>
        </p:spPr>
        <p:txBody>
          <a:bodyPr wrap="square">
            <a:spAutoFit/>
          </a:bodyPr>
          <a:lstStyle/>
          <a:p>
            <a:r>
              <a:rPr lang="nl-NL" b="1" dirty="0" err="1"/>
              <a:t>Asthma</a:t>
            </a:r>
            <a:r>
              <a:rPr lang="nl-NL" b="1" dirty="0"/>
              <a:t> </a:t>
            </a:r>
            <a:r>
              <a:rPr lang="nl-NL" b="1" dirty="0" err="1"/>
              <a:t>symptoms</a:t>
            </a:r>
            <a:r>
              <a:rPr lang="nl-NL" b="1" dirty="0"/>
              <a:t> </a:t>
            </a:r>
            <a:r>
              <a:rPr lang="nl-NL" b="1" dirty="0" err="1"/>
              <a:t>can</a:t>
            </a:r>
            <a:r>
              <a:rPr lang="nl-NL" b="1" dirty="0"/>
              <a:t> </a:t>
            </a:r>
            <a:r>
              <a:rPr lang="nl-NL" b="1" dirty="0" err="1"/>
              <a:t>be</a:t>
            </a:r>
            <a:r>
              <a:rPr lang="nl-NL" b="1" dirty="0"/>
              <a:t> </a:t>
            </a:r>
            <a:r>
              <a:rPr lang="nl-NL" b="1" dirty="0" err="1"/>
              <a:t>improved</a:t>
            </a:r>
            <a:r>
              <a:rPr lang="nl-NL" b="1" dirty="0"/>
              <a:t> </a:t>
            </a:r>
            <a:r>
              <a:rPr lang="nl-NL" b="1" dirty="0" err="1"/>
              <a:t>by</a:t>
            </a:r>
            <a:r>
              <a:rPr lang="nl-NL" b="1" dirty="0"/>
              <a:t> </a:t>
            </a:r>
            <a:r>
              <a:rPr lang="nl-NL" b="1" dirty="0" err="1"/>
              <a:t>diet</a:t>
            </a:r>
            <a:r>
              <a:rPr lang="nl-NL" b="1" dirty="0"/>
              <a:t> </a:t>
            </a:r>
            <a:r>
              <a:rPr lang="nl-NL" b="1" dirty="0" err="1"/>
              <a:t>and</a:t>
            </a:r>
            <a:r>
              <a:rPr lang="nl-NL" b="1" dirty="0"/>
              <a:t> </a:t>
            </a:r>
            <a:r>
              <a:rPr lang="nl-NL" b="1" dirty="0" err="1"/>
              <a:t>exercise</a:t>
            </a:r>
            <a:r>
              <a:rPr lang="nl-NL" b="1" dirty="0"/>
              <a:t> in non-</a:t>
            </a:r>
            <a:r>
              <a:rPr lang="nl-NL" b="1" dirty="0" err="1"/>
              <a:t>obese</a:t>
            </a:r>
            <a:r>
              <a:rPr lang="nl-NL" b="1" dirty="0"/>
              <a:t> </a:t>
            </a:r>
            <a:r>
              <a:rPr lang="nl-NL" b="1" dirty="0" err="1"/>
              <a:t>patients</a:t>
            </a:r>
            <a:endParaRPr lang="nl-NL" b="1" dirty="0"/>
          </a:p>
        </p:txBody>
      </p:sp>
    </p:spTree>
    <p:extLst>
      <p:ext uri="{BB962C8B-B14F-4D97-AF65-F5344CB8AC3E}">
        <p14:creationId xmlns:p14="http://schemas.microsoft.com/office/powerpoint/2010/main" val="2485156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04292" y="1547500"/>
            <a:ext cx="7856140" cy="369332"/>
          </a:xfrm>
          <a:prstGeom prst="rect">
            <a:avLst/>
          </a:prstGeom>
        </p:spPr>
        <p:txBody>
          <a:bodyPr wrap="square">
            <a:spAutoFit/>
          </a:bodyPr>
          <a:lstStyle/>
          <a:p>
            <a:r>
              <a:rPr lang="nl-NL" dirty="0"/>
              <a:t>149 </a:t>
            </a:r>
            <a:r>
              <a:rPr lang="nl-NL" dirty="0" err="1"/>
              <a:t>patients</a:t>
            </a:r>
            <a:r>
              <a:rPr lang="nl-NL" dirty="0"/>
              <a:t> </a:t>
            </a:r>
            <a:r>
              <a:rPr lang="nl-NL" dirty="0" err="1"/>
              <a:t>who</a:t>
            </a:r>
            <a:r>
              <a:rPr lang="nl-NL" dirty="0"/>
              <a:t> </a:t>
            </a:r>
            <a:r>
              <a:rPr lang="nl-NL" dirty="0" err="1"/>
              <a:t>were</a:t>
            </a:r>
            <a:r>
              <a:rPr lang="nl-NL" dirty="0"/>
              <a:t> </a:t>
            </a:r>
            <a:r>
              <a:rPr lang="nl-NL" dirty="0" err="1"/>
              <a:t>randomly</a:t>
            </a:r>
            <a:r>
              <a:rPr lang="nl-NL" dirty="0"/>
              <a:t> </a:t>
            </a:r>
            <a:r>
              <a:rPr lang="nl-NL" dirty="0" err="1"/>
              <a:t>assigned</a:t>
            </a:r>
            <a:r>
              <a:rPr lang="nl-NL" dirty="0"/>
              <a:t> </a:t>
            </a:r>
            <a:r>
              <a:rPr lang="nl-NL" dirty="0" err="1"/>
              <a:t>to</a:t>
            </a:r>
            <a:r>
              <a:rPr lang="nl-NL" dirty="0"/>
              <a:t> </a:t>
            </a:r>
            <a:r>
              <a:rPr lang="nl-NL" dirty="0" err="1"/>
              <a:t>one</a:t>
            </a:r>
            <a:r>
              <a:rPr lang="nl-NL" dirty="0"/>
              <a:t> of </a:t>
            </a:r>
            <a:r>
              <a:rPr lang="nl-NL" dirty="0" err="1"/>
              <a:t>four</a:t>
            </a:r>
            <a:r>
              <a:rPr lang="nl-NL" dirty="0"/>
              <a:t> </a:t>
            </a:r>
            <a:r>
              <a:rPr lang="nl-NL" dirty="0" err="1" smtClean="0"/>
              <a:t>groups</a:t>
            </a:r>
            <a:r>
              <a:rPr lang="nl-NL" dirty="0" smtClean="0"/>
              <a:t>:</a:t>
            </a:r>
            <a:endParaRPr lang="nl-NL" dirty="0"/>
          </a:p>
        </p:txBody>
      </p:sp>
      <p:sp>
        <p:nvSpPr>
          <p:cNvPr id="3" name="Rechthoek 2"/>
          <p:cNvSpPr/>
          <p:nvPr/>
        </p:nvSpPr>
        <p:spPr>
          <a:xfrm>
            <a:off x="609600" y="2267580"/>
            <a:ext cx="8138864" cy="923330"/>
          </a:xfrm>
          <a:prstGeom prst="rect">
            <a:avLst/>
          </a:prstGeom>
        </p:spPr>
        <p:txBody>
          <a:bodyPr wrap="square">
            <a:spAutoFit/>
          </a:bodyPr>
          <a:lstStyle/>
          <a:p>
            <a:r>
              <a:rPr lang="nl-NL" dirty="0" smtClean="0"/>
              <a:t>Group 1 </a:t>
            </a:r>
            <a:r>
              <a:rPr lang="nl-NL" dirty="0" err="1" smtClean="0"/>
              <a:t>were</a:t>
            </a:r>
            <a:r>
              <a:rPr lang="nl-NL" dirty="0" smtClean="0"/>
              <a:t> </a:t>
            </a:r>
            <a:r>
              <a:rPr lang="nl-NL" dirty="0" err="1"/>
              <a:t>asked</a:t>
            </a:r>
            <a:r>
              <a:rPr lang="nl-NL" dirty="0"/>
              <a:t> </a:t>
            </a:r>
            <a:r>
              <a:rPr lang="nl-NL" dirty="0" err="1"/>
              <a:t>to</a:t>
            </a:r>
            <a:r>
              <a:rPr lang="nl-NL" dirty="0"/>
              <a:t> follow a </a:t>
            </a:r>
            <a:r>
              <a:rPr lang="nl-NL" dirty="0" err="1"/>
              <a:t>diet</a:t>
            </a:r>
            <a:r>
              <a:rPr lang="nl-NL" dirty="0"/>
              <a:t> </a:t>
            </a:r>
            <a:r>
              <a:rPr lang="nl-NL" dirty="0" err="1"/>
              <a:t>that</a:t>
            </a:r>
            <a:r>
              <a:rPr lang="nl-NL" dirty="0"/>
              <a:t> was high in </a:t>
            </a:r>
            <a:r>
              <a:rPr lang="nl-NL" dirty="0" err="1"/>
              <a:t>protein</a:t>
            </a:r>
            <a:r>
              <a:rPr lang="nl-NL" dirty="0"/>
              <a:t> </a:t>
            </a:r>
            <a:r>
              <a:rPr lang="nl-NL" dirty="0" err="1"/>
              <a:t>and</a:t>
            </a:r>
            <a:r>
              <a:rPr lang="nl-NL" dirty="0"/>
              <a:t> </a:t>
            </a:r>
            <a:r>
              <a:rPr lang="nl-NL" dirty="0" err="1"/>
              <a:t>with</a:t>
            </a:r>
            <a:r>
              <a:rPr lang="nl-NL" dirty="0"/>
              <a:t> a low </a:t>
            </a:r>
            <a:r>
              <a:rPr lang="nl-NL" dirty="0" err="1"/>
              <a:t>glycaemic</a:t>
            </a:r>
            <a:r>
              <a:rPr lang="nl-NL" dirty="0"/>
              <a:t> index (low GI</a:t>
            </a:r>
            <a:r>
              <a:rPr lang="nl-NL" dirty="0" smtClean="0"/>
              <a:t>). </a:t>
            </a:r>
            <a:r>
              <a:rPr lang="nl-NL" dirty="0" err="1"/>
              <a:t>They</a:t>
            </a:r>
            <a:r>
              <a:rPr lang="nl-NL" dirty="0"/>
              <a:t> </a:t>
            </a:r>
            <a:r>
              <a:rPr lang="nl-NL" dirty="0" err="1"/>
              <a:t>were</a:t>
            </a:r>
            <a:r>
              <a:rPr lang="nl-NL" dirty="0"/>
              <a:t> </a:t>
            </a:r>
            <a:r>
              <a:rPr lang="nl-NL" dirty="0" err="1"/>
              <a:t>also</a:t>
            </a:r>
            <a:r>
              <a:rPr lang="nl-NL" dirty="0"/>
              <a:t> </a:t>
            </a:r>
            <a:r>
              <a:rPr lang="nl-NL" dirty="0" err="1"/>
              <a:t>asked</a:t>
            </a:r>
            <a:r>
              <a:rPr lang="nl-NL" dirty="0"/>
              <a:t> </a:t>
            </a:r>
            <a:r>
              <a:rPr lang="nl-NL" dirty="0" err="1"/>
              <a:t>to</a:t>
            </a:r>
            <a:r>
              <a:rPr lang="nl-NL" dirty="0"/>
              <a:t> </a:t>
            </a:r>
            <a:r>
              <a:rPr lang="nl-NL" dirty="0" err="1"/>
              <a:t>eat</a:t>
            </a:r>
            <a:r>
              <a:rPr lang="nl-NL" dirty="0"/>
              <a:t> at </a:t>
            </a:r>
            <a:r>
              <a:rPr lang="nl-NL" dirty="0" err="1"/>
              <a:t>least</a:t>
            </a:r>
            <a:r>
              <a:rPr lang="nl-NL" dirty="0"/>
              <a:t> </a:t>
            </a:r>
            <a:r>
              <a:rPr lang="nl-NL" dirty="0" err="1"/>
              <a:t>six</a:t>
            </a:r>
            <a:r>
              <a:rPr lang="nl-NL" dirty="0"/>
              <a:t> </a:t>
            </a:r>
            <a:r>
              <a:rPr lang="nl-NL" dirty="0" err="1"/>
              <a:t>portions</a:t>
            </a:r>
            <a:r>
              <a:rPr lang="nl-NL" dirty="0"/>
              <a:t> of fruit </a:t>
            </a:r>
            <a:r>
              <a:rPr lang="nl-NL" dirty="0" err="1"/>
              <a:t>and</a:t>
            </a:r>
            <a:r>
              <a:rPr lang="nl-NL" dirty="0"/>
              <a:t> </a:t>
            </a:r>
            <a:r>
              <a:rPr lang="nl-NL" dirty="0" err="1"/>
              <a:t>vegetables</a:t>
            </a:r>
            <a:r>
              <a:rPr lang="nl-NL" dirty="0"/>
              <a:t> per </a:t>
            </a:r>
            <a:r>
              <a:rPr lang="nl-NL" dirty="0" err="1"/>
              <a:t>day</a:t>
            </a:r>
            <a:endParaRPr lang="nl-NL" dirty="0"/>
          </a:p>
        </p:txBody>
      </p:sp>
      <p:sp>
        <p:nvSpPr>
          <p:cNvPr id="5" name="Rechthoek 4"/>
          <p:cNvSpPr/>
          <p:nvPr/>
        </p:nvSpPr>
        <p:spPr>
          <a:xfrm>
            <a:off x="609600" y="3419708"/>
            <a:ext cx="8210872" cy="923330"/>
          </a:xfrm>
          <a:prstGeom prst="rect">
            <a:avLst/>
          </a:prstGeom>
        </p:spPr>
        <p:txBody>
          <a:bodyPr wrap="square">
            <a:spAutoFit/>
          </a:bodyPr>
          <a:lstStyle/>
          <a:p>
            <a:r>
              <a:rPr lang="nl-NL" dirty="0" smtClean="0"/>
              <a:t>Group 2 </a:t>
            </a:r>
            <a:r>
              <a:rPr lang="nl-NL" dirty="0" err="1" smtClean="0"/>
              <a:t>took</a:t>
            </a:r>
            <a:r>
              <a:rPr lang="nl-NL" dirty="0" smtClean="0"/>
              <a:t> </a:t>
            </a:r>
            <a:r>
              <a:rPr lang="nl-NL" dirty="0"/>
              <a:t>part in </a:t>
            </a:r>
            <a:r>
              <a:rPr lang="nl-NL" dirty="0" err="1"/>
              <a:t>exercise</a:t>
            </a:r>
            <a:r>
              <a:rPr lang="nl-NL" dirty="0"/>
              <a:t> classes </a:t>
            </a:r>
            <a:r>
              <a:rPr lang="nl-NL" dirty="0" err="1"/>
              <a:t>three</a:t>
            </a:r>
            <a:r>
              <a:rPr lang="nl-NL" dirty="0"/>
              <a:t> </a:t>
            </a:r>
            <a:r>
              <a:rPr lang="nl-NL" dirty="0" err="1"/>
              <a:t>times</a:t>
            </a:r>
            <a:r>
              <a:rPr lang="nl-NL" dirty="0"/>
              <a:t> a week at </a:t>
            </a:r>
            <a:r>
              <a:rPr lang="nl-NL" dirty="0" err="1"/>
              <a:t>hospital</a:t>
            </a:r>
            <a:r>
              <a:rPr lang="nl-NL" dirty="0"/>
              <a:t>. These classes </a:t>
            </a:r>
            <a:r>
              <a:rPr lang="nl-NL" dirty="0" err="1"/>
              <a:t>included</a:t>
            </a:r>
            <a:r>
              <a:rPr lang="nl-NL" dirty="0"/>
              <a:t> </a:t>
            </a:r>
            <a:r>
              <a:rPr lang="nl-NL" dirty="0" err="1"/>
              <a:t>bursts</a:t>
            </a:r>
            <a:r>
              <a:rPr lang="nl-NL" dirty="0"/>
              <a:t> of high </a:t>
            </a:r>
            <a:r>
              <a:rPr lang="nl-NL" dirty="0" err="1"/>
              <a:t>intensity</a:t>
            </a:r>
            <a:r>
              <a:rPr lang="nl-NL" dirty="0"/>
              <a:t> </a:t>
            </a:r>
            <a:r>
              <a:rPr lang="nl-NL" dirty="0" err="1"/>
              <a:t>activity</a:t>
            </a:r>
            <a:r>
              <a:rPr lang="nl-NL" dirty="0"/>
              <a:t> </a:t>
            </a:r>
            <a:r>
              <a:rPr lang="nl-NL" dirty="0" err="1"/>
              <a:t>designed</a:t>
            </a:r>
            <a:r>
              <a:rPr lang="nl-NL" dirty="0"/>
              <a:t> </a:t>
            </a:r>
            <a:r>
              <a:rPr lang="nl-NL" dirty="0" err="1"/>
              <a:t>to</a:t>
            </a:r>
            <a:r>
              <a:rPr lang="nl-NL" dirty="0"/>
              <a:t> </a:t>
            </a:r>
            <a:r>
              <a:rPr lang="nl-NL" dirty="0" err="1"/>
              <a:t>raise</a:t>
            </a:r>
            <a:r>
              <a:rPr lang="nl-NL" dirty="0"/>
              <a:t> the </a:t>
            </a:r>
            <a:r>
              <a:rPr lang="nl-NL" dirty="0" err="1"/>
              <a:t>heartrate</a:t>
            </a:r>
            <a:r>
              <a:rPr lang="nl-NL" dirty="0"/>
              <a:t>, </a:t>
            </a:r>
            <a:r>
              <a:rPr lang="nl-NL" dirty="0" err="1"/>
              <a:t>interspersed</a:t>
            </a:r>
            <a:r>
              <a:rPr lang="nl-NL" dirty="0"/>
              <a:t> </a:t>
            </a:r>
            <a:r>
              <a:rPr lang="nl-NL" dirty="0" err="1"/>
              <a:t>with</a:t>
            </a:r>
            <a:r>
              <a:rPr lang="nl-NL" dirty="0"/>
              <a:t> more </a:t>
            </a:r>
            <a:r>
              <a:rPr lang="nl-NL" dirty="0" err="1"/>
              <a:t>gentle</a:t>
            </a:r>
            <a:r>
              <a:rPr lang="nl-NL" dirty="0"/>
              <a:t> </a:t>
            </a:r>
            <a:r>
              <a:rPr lang="nl-NL" dirty="0" err="1"/>
              <a:t>activity</a:t>
            </a:r>
            <a:r>
              <a:rPr lang="nl-NL" dirty="0"/>
              <a:t>.</a:t>
            </a:r>
          </a:p>
        </p:txBody>
      </p:sp>
      <p:sp>
        <p:nvSpPr>
          <p:cNvPr id="6" name="Rechthoek 5"/>
          <p:cNvSpPr/>
          <p:nvPr/>
        </p:nvSpPr>
        <p:spPr>
          <a:xfrm>
            <a:off x="609600" y="4571836"/>
            <a:ext cx="8136904" cy="369332"/>
          </a:xfrm>
          <a:prstGeom prst="rect">
            <a:avLst/>
          </a:prstGeom>
        </p:spPr>
        <p:txBody>
          <a:bodyPr wrap="square">
            <a:spAutoFit/>
          </a:bodyPr>
          <a:lstStyle/>
          <a:p>
            <a:r>
              <a:rPr lang="nl-NL" dirty="0" smtClean="0"/>
              <a:t>Group 3 </a:t>
            </a:r>
            <a:r>
              <a:rPr lang="nl-NL" dirty="0" err="1"/>
              <a:t>took</a:t>
            </a:r>
            <a:r>
              <a:rPr lang="nl-NL" dirty="0"/>
              <a:t> part in the </a:t>
            </a:r>
            <a:r>
              <a:rPr lang="nl-NL" dirty="0" err="1"/>
              <a:t>exercise</a:t>
            </a:r>
            <a:r>
              <a:rPr lang="nl-NL" dirty="0"/>
              <a:t> classes </a:t>
            </a:r>
            <a:r>
              <a:rPr lang="nl-NL" dirty="0" err="1"/>
              <a:t>and</a:t>
            </a:r>
            <a:r>
              <a:rPr lang="nl-NL" dirty="0"/>
              <a:t> </a:t>
            </a:r>
            <a:r>
              <a:rPr lang="nl-NL" dirty="0" err="1"/>
              <a:t>followed</a:t>
            </a:r>
            <a:r>
              <a:rPr lang="nl-NL" dirty="0"/>
              <a:t> the </a:t>
            </a:r>
            <a:r>
              <a:rPr lang="nl-NL" dirty="0" err="1"/>
              <a:t>diet</a:t>
            </a:r>
            <a:endParaRPr lang="nl-NL" dirty="0"/>
          </a:p>
        </p:txBody>
      </p:sp>
      <p:sp>
        <p:nvSpPr>
          <p:cNvPr id="7" name="Rechthoek 6"/>
          <p:cNvSpPr/>
          <p:nvPr/>
        </p:nvSpPr>
        <p:spPr>
          <a:xfrm>
            <a:off x="637828" y="5075892"/>
            <a:ext cx="2104475" cy="369332"/>
          </a:xfrm>
          <a:prstGeom prst="rect">
            <a:avLst/>
          </a:prstGeom>
        </p:spPr>
        <p:txBody>
          <a:bodyPr wrap="none">
            <a:spAutoFit/>
          </a:bodyPr>
          <a:lstStyle/>
          <a:p>
            <a:r>
              <a:rPr lang="nl-NL" dirty="0" smtClean="0"/>
              <a:t>Group 4 </a:t>
            </a:r>
            <a:r>
              <a:rPr lang="nl-NL" dirty="0" err="1" smtClean="0"/>
              <a:t>did</a:t>
            </a:r>
            <a:r>
              <a:rPr lang="nl-NL" dirty="0" smtClean="0"/>
              <a:t> </a:t>
            </a:r>
            <a:r>
              <a:rPr lang="nl-NL" dirty="0" err="1"/>
              <a:t>neither</a:t>
            </a:r>
            <a:endParaRPr lang="nl-NL" dirty="0"/>
          </a:p>
        </p:txBody>
      </p:sp>
      <p:sp>
        <p:nvSpPr>
          <p:cNvPr id="8" name="Titel 1"/>
          <p:cNvSpPr txBox="1">
            <a:spLocks/>
          </p:cNvSpPr>
          <p:nvPr/>
        </p:nvSpPr>
        <p:spPr>
          <a:xfrm>
            <a:off x="539552" y="692696"/>
            <a:ext cx="8280920" cy="533400"/>
          </a:xfrm>
          <a:prstGeom prst="rect">
            <a:avLst/>
          </a:prstGeom>
        </p:spPr>
        <p:txBody>
          <a:bodyPr lIns="91410" tIns="45705" rIns="91410" bIns="45705"/>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2800" b="0" dirty="0" err="1" smtClean="0">
                <a:solidFill>
                  <a:srgbClr val="00B0F0"/>
                </a:solidFill>
                <a:latin typeface="Verdana"/>
                <a:cs typeface="Verdana"/>
              </a:rPr>
              <a:t>Methods</a:t>
            </a:r>
            <a:endParaRPr lang="nl-NL" sz="2800" b="0" baseline="-25000" dirty="0">
              <a:solidFill>
                <a:srgbClr val="00B0F0"/>
              </a:solidFill>
              <a:latin typeface="Verdana"/>
              <a:cs typeface="Verdana"/>
            </a:endParaRPr>
          </a:p>
        </p:txBody>
      </p:sp>
    </p:spTree>
    <p:extLst>
      <p:ext uri="{BB962C8B-B14F-4D97-AF65-F5344CB8AC3E}">
        <p14:creationId xmlns:p14="http://schemas.microsoft.com/office/powerpoint/2010/main" val="326679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stretch>
            <a:fillRect/>
          </a:stretch>
        </p:blipFill>
        <p:spPr>
          <a:xfrm>
            <a:off x="1403648" y="764704"/>
            <a:ext cx="6336704" cy="5433446"/>
          </a:xfrm>
          <a:prstGeom prst="rect">
            <a:avLst/>
          </a:prstGeom>
        </p:spPr>
      </p:pic>
      <p:sp>
        <p:nvSpPr>
          <p:cNvPr id="5" name="Rechthoek 4"/>
          <p:cNvSpPr/>
          <p:nvPr/>
        </p:nvSpPr>
        <p:spPr>
          <a:xfrm>
            <a:off x="1488356" y="5411316"/>
            <a:ext cx="4464496" cy="79208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a:endParaRPr lang="nl-NL"/>
          </a:p>
        </p:txBody>
      </p:sp>
    </p:spTree>
    <p:extLst>
      <p:ext uri="{BB962C8B-B14F-4D97-AF65-F5344CB8AC3E}">
        <p14:creationId xmlns:p14="http://schemas.microsoft.com/office/powerpoint/2010/main" val="13595416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38324" y="1844824"/>
            <a:ext cx="7606084" cy="369332"/>
          </a:xfrm>
          <a:prstGeom prst="rect">
            <a:avLst/>
          </a:prstGeom>
        </p:spPr>
        <p:txBody>
          <a:bodyPr wrap="square">
            <a:spAutoFit/>
          </a:bodyPr>
          <a:lstStyle/>
          <a:p>
            <a:r>
              <a:rPr lang="nl-NL" dirty="0"/>
              <a:t>A </a:t>
            </a:r>
            <a:r>
              <a:rPr lang="nl-NL" dirty="0" err="1"/>
              <a:t>total</a:t>
            </a:r>
            <a:r>
              <a:rPr lang="nl-NL" dirty="0"/>
              <a:t> of 125 </a:t>
            </a:r>
            <a:r>
              <a:rPr lang="nl-NL" dirty="0" err="1"/>
              <a:t>people</a:t>
            </a:r>
            <a:r>
              <a:rPr lang="nl-NL" dirty="0"/>
              <a:t> </a:t>
            </a:r>
            <a:r>
              <a:rPr lang="nl-NL" dirty="0" err="1"/>
              <a:t>remained</a:t>
            </a:r>
            <a:r>
              <a:rPr lang="nl-NL" dirty="0"/>
              <a:t> in the </a:t>
            </a:r>
            <a:r>
              <a:rPr lang="nl-NL" dirty="0" err="1"/>
              <a:t>study</a:t>
            </a:r>
            <a:r>
              <a:rPr lang="nl-NL" dirty="0"/>
              <a:t> </a:t>
            </a:r>
            <a:r>
              <a:rPr lang="nl-NL" dirty="0" err="1"/>
              <a:t>for</a:t>
            </a:r>
            <a:r>
              <a:rPr lang="nl-NL" dirty="0"/>
              <a:t> the full </a:t>
            </a:r>
            <a:r>
              <a:rPr lang="nl-NL" dirty="0" err="1"/>
              <a:t>eight</a:t>
            </a:r>
            <a:r>
              <a:rPr lang="nl-NL" dirty="0"/>
              <a:t> weeks.</a:t>
            </a:r>
          </a:p>
        </p:txBody>
      </p:sp>
      <p:sp>
        <p:nvSpPr>
          <p:cNvPr id="3" name="Rechthoek 2"/>
          <p:cNvSpPr/>
          <p:nvPr/>
        </p:nvSpPr>
        <p:spPr>
          <a:xfrm>
            <a:off x="609600" y="2564904"/>
            <a:ext cx="7130752" cy="369332"/>
          </a:xfrm>
          <a:prstGeom prst="rect">
            <a:avLst/>
          </a:prstGeom>
        </p:spPr>
        <p:txBody>
          <a:bodyPr wrap="square">
            <a:spAutoFit/>
          </a:bodyPr>
          <a:lstStyle/>
          <a:p>
            <a:r>
              <a:rPr lang="nl-NL" dirty="0" err="1"/>
              <a:t>They</a:t>
            </a:r>
            <a:r>
              <a:rPr lang="nl-NL" dirty="0"/>
              <a:t> found </a:t>
            </a:r>
            <a:r>
              <a:rPr lang="nl-NL" dirty="0" err="1"/>
              <a:t>that</a:t>
            </a:r>
            <a:r>
              <a:rPr lang="nl-NL" dirty="0"/>
              <a:t> the high </a:t>
            </a:r>
            <a:r>
              <a:rPr lang="nl-NL" dirty="0" err="1"/>
              <a:t>intensity</a:t>
            </a:r>
            <a:r>
              <a:rPr lang="nl-NL" dirty="0"/>
              <a:t> training was safe </a:t>
            </a:r>
            <a:r>
              <a:rPr lang="nl-NL" dirty="0" err="1"/>
              <a:t>for</a:t>
            </a:r>
            <a:r>
              <a:rPr lang="nl-NL" dirty="0"/>
              <a:t> </a:t>
            </a:r>
            <a:r>
              <a:rPr lang="nl-NL" dirty="0" err="1"/>
              <a:t>patients</a:t>
            </a:r>
            <a:r>
              <a:rPr lang="nl-NL" dirty="0"/>
              <a:t>.</a:t>
            </a:r>
          </a:p>
        </p:txBody>
      </p:sp>
      <p:sp>
        <p:nvSpPr>
          <p:cNvPr id="4" name="Rechthoek 3"/>
          <p:cNvSpPr/>
          <p:nvPr/>
        </p:nvSpPr>
        <p:spPr>
          <a:xfrm>
            <a:off x="638324" y="3212976"/>
            <a:ext cx="8038132" cy="646331"/>
          </a:xfrm>
          <a:prstGeom prst="rect">
            <a:avLst/>
          </a:prstGeom>
        </p:spPr>
        <p:txBody>
          <a:bodyPr wrap="square">
            <a:spAutoFit/>
          </a:bodyPr>
          <a:lstStyle/>
          <a:p>
            <a:r>
              <a:rPr lang="nl-NL" dirty="0"/>
              <a:t>On </a:t>
            </a:r>
            <a:r>
              <a:rPr lang="nl-NL" dirty="0" err="1"/>
              <a:t>average</a:t>
            </a:r>
            <a:r>
              <a:rPr lang="nl-NL" dirty="0"/>
              <a:t>, </a:t>
            </a:r>
            <a:r>
              <a:rPr lang="nl-NL" dirty="0" err="1"/>
              <a:t>those</a:t>
            </a:r>
            <a:r>
              <a:rPr lang="nl-NL" dirty="0"/>
              <a:t> </a:t>
            </a:r>
            <a:r>
              <a:rPr lang="nl-NL" dirty="0" err="1"/>
              <a:t>who</a:t>
            </a:r>
            <a:r>
              <a:rPr lang="nl-NL" dirty="0"/>
              <a:t> </a:t>
            </a:r>
            <a:r>
              <a:rPr lang="nl-NL" dirty="0" err="1"/>
              <a:t>took</a:t>
            </a:r>
            <a:r>
              <a:rPr lang="nl-NL" dirty="0"/>
              <a:t> part in the </a:t>
            </a:r>
            <a:r>
              <a:rPr lang="nl-NL" dirty="0" err="1"/>
              <a:t>exercise</a:t>
            </a:r>
            <a:r>
              <a:rPr lang="nl-NL" dirty="0"/>
              <a:t> </a:t>
            </a:r>
            <a:r>
              <a:rPr lang="nl-NL" dirty="0" err="1"/>
              <a:t>and</a:t>
            </a:r>
            <a:r>
              <a:rPr lang="nl-NL" dirty="0"/>
              <a:t> </a:t>
            </a:r>
            <a:r>
              <a:rPr lang="nl-NL" dirty="0" err="1"/>
              <a:t>followed</a:t>
            </a:r>
            <a:r>
              <a:rPr lang="nl-NL" dirty="0"/>
              <a:t> the </a:t>
            </a:r>
            <a:r>
              <a:rPr lang="nl-NL" dirty="0" err="1"/>
              <a:t>diet</a:t>
            </a:r>
            <a:r>
              <a:rPr lang="nl-NL" dirty="0"/>
              <a:t> </a:t>
            </a:r>
            <a:r>
              <a:rPr lang="nl-NL" dirty="0" err="1"/>
              <a:t>rated</a:t>
            </a:r>
            <a:r>
              <a:rPr lang="nl-NL" dirty="0"/>
              <a:t> </a:t>
            </a:r>
            <a:r>
              <a:rPr lang="nl-NL" dirty="0" err="1"/>
              <a:t>their</a:t>
            </a:r>
            <a:r>
              <a:rPr lang="nl-NL" dirty="0"/>
              <a:t> </a:t>
            </a:r>
            <a:r>
              <a:rPr lang="nl-NL" dirty="0" err="1"/>
              <a:t>asthma</a:t>
            </a:r>
            <a:r>
              <a:rPr lang="nl-NL" dirty="0"/>
              <a:t> </a:t>
            </a:r>
            <a:r>
              <a:rPr lang="nl-NL" dirty="0" err="1"/>
              <a:t>symptom</a:t>
            </a:r>
            <a:r>
              <a:rPr lang="nl-NL" dirty="0"/>
              <a:t> score 50% </a:t>
            </a:r>
            <a:r>
              <a:rPr lang="nl-NL" dirty="0" err="1"/>
              <a:t>better</a:t>
            </a:r>
            <a:r>
              <a:rPr lang="nl-NL" dirty="0"/>
              <a:t> </a:t>
            </a:r>
            <a:r>
              <a:rPr lang="nl-NL" dirty="0" err="1"/>
              <a:t>compared</a:t>
            </a:r>
            <a:r>
              <a:rPr lang="nl-NL" dirty="0"/>
              <a:t> </a:t>
            </a:r>
            <a:r>
              <a:rPr lang="nl-NL" dirty="0" err="1"/>
              <a:t>to</a:t>
            </a:r>
            <a:r>
              <a:rPr lang="nl-NL" dirty="0"/>
              <a:t> the control </a:t>
            </a:r>
            <a:r>
              <a:rPr lang="nl-NL" dirty="0" err="1"/>
              <a:t>group</a:t>
            </a:r>
            <a:r>
              <a:rPr lang="nl-NL" dirty="0"/>
              <a:t>.</a:t>
            </a:r>
          </a:p>
        </p:txBody>
      </p:sp>
      <p:sp>
        <p:nvSpPr>
          <p:cNvPr id="5" name="Rechthoek 4"/>
          <p:cNvSpPr/>
          <p:nvPr/>
        </p:nvSpPr>
        <p:spPr>
          <a:xfrm>
            <a:off x="683568" y="4077072"/>
            <a:ext cx="8136904" cy="923330"/>
          </a:xfrm>
          <a:prstGeom prst="rect">
            <a:avLst/>
          </a:prstGeom>
        </p:spPr>
        <p:txBody>
          <a:bodyPr wrap="square">
            <a:spAutoFit/>
          </a:bodyPr>
          <a:lstStyle/>
          <a:p>
            <a:r>
              <a:rPr lang="nl-NL" dirty="0" err="1"/>
              <a:t>Those</a:t>
            </a:r>
            <a:r>
              <a:rPr lang="nl-NL" dirty="0"/>
              <a:t> </a:t>
            </a:r>
            <a:r>
              <a:rPr lang="nl-NL" dirty="0" err="1"/>
              <a:t>patients</a:t>
            </a:r>
            <a:r>
              <a:rPr lang="nl-NL" dirty="0"/>
              <a:t> </a:t>
            </a:r>
            <a:r>
              <a:rPr lang="nl-NL" dirty="0" err="1"/>
              <a:t>who</a:t>
            </a:r>
            <a:r>
              <a:rPr lang="nl-NL" dirty="0"/>
              <a:t> </a:t>
            </a:r>
            <a:r>
              <a:rPr lang="nl-NL" dirty="0" err="1"/>
              <a:t>only</a:t>
            </a:r>
            <a:r>
              <a:rPr lang="nl-NL" dirty="0"/>
              <a:t> </a:t>
            </a:r>
            <a:r>
              <a:rPr lang="nl-NL" dirty="0" err="1"/>
              <a:t>followed</a:t>
            </a:r>
            <a:r>
              <a:rPr lang="nl-NL" dirty="0"/>
              <a:t> </a:t>
            </a:r>
            <a:r>
              <a:rPr lang="nl-NL" dirty="0" err="1"/>
              <a:t>either</a:t>
            </a:r>
            <a:r>
              <a:rPr lang="nl-NL" dirty="0"/>
              <a:t> the </a:t>
            </a:r>
            <a:r>
              <a:rPr lang="nl-NL" dirty="0" err="1"/>
              <a:t>exercise</a:t>
            </a:r>
            <a:r>
              <a:rPr lang="nl-NL" dirty="0"/>
              <a:t> </a:t>
            </a:r>
            <a:r>
              <a:rPr lang="nl-NL" dirty="0" err="1"/>
              <a:t>programme</a:t>
            </a:r>
            <a:r>
              <a:rPr lang="nl-NL" dirty="0"/>
              <a:t> or the </a:t>
            </a:r>
            <a:r>
              <a:rPr lang="nl-NL" dirty="0" err="1"/>
              <a:t>diet</a:t>
            </a:r>
            <a:r>
              <a:rPr lang="nl-NL" dirty="0"/>
              <a:t> </a:t>
            </a:r>
            <a:r>
              <a:rPr lang="nl-NL" dirty="0" err="1"/>
              <a:t>programme</a:t>
            </a:r>
            <a:r>
              <a:rPr lang="nl-NL" dirty="0"/>
              <a:t> on </a:t>
            </a:r>
            <a:r>
              <a:rPr lang="nl-NL" dirty="0" err="1"/>
              <a:t>average</a:t>
            </a:r>
            <a:r>
              <a:rPr lang="nl-NL" dirty="0"/>
              <a:t> </a:t>
            </a:r>
            <a:r>
              <a:rPr lang="nl-NL" dirty="0" err="1"/>
              <a:t>rated</a:t>
            </a:r>
            <a:r>
              <a:rPr lang="nl-NL" dirty="0"/>
              <a:t> </a:t>
            </a:r>
            <a:r>
              <a:rPr lang="nl-NL" dirty="0" err="1"/>
              <a:t>their</a:t>
            </a:r>
            <a:r>
              <a:rPr lang="nl-NL" dirty="0"/>
              <a:t> </a:t>
            </a:r>
            <a:r>
              <a:rPr lang="nl-NL" dirty="0" err="1"/>
              <a:t>asthma</a:t>
            </a:r>
            <a:r>
              <a:rPr lang="nl-NL" dirty="0"/>
              <a:t> </a:t>
            </a:r>
            <a:r>
              <a:rPr lang="nl-NL" dirty="0" err="1"/>
              <a:t>symptom</a:t>
            </a:r>
            <a:r>
              <a:rPr lang="nl-NL" dirty="0"/>
              <a:t> score 30% </a:t>
            </a:r>
            <a:r>
              <a:rPr lang="nl-NL" dirty="0" err="1"/>
              <a:t>better</a:t>
            </a:r>
            <a:r>
              <a:rPr lang="nl-NL" dirty="0"/>
              <a:t> </a:t>
            </a:r>
            <a:r>
              <a:rPr lang="nl-NL" dirty="0" err="1"/>
              <a:t>compared</a:t>
            </a:r>
            <a:r>
              <a:rPr lang="nl-NL" dirty="0"/>
              <a:t> </a:t>
            </a:r>
            <a:r>
              <a:rPr lang="nl-NL" dirty="0" err="1"/>
              <a:t>to</a:t>
            </a:r>
            <a:r>
              <a:rPr lang="nl-NL" dirty="0"/>
              <a:t> the control </a:t>
            </a:r>
            <a:r>
              <a:rPr lang="nl-NL" dirty="0" err="1"/>
              <a:t>group</a:t>
            </a:r>
            <a:r>
              <a:rPr lang="nl-NL" dirty="0"/>
              <a:t>, but </a:t>
            </a:r>
            <a:r>
              <a:rPr lang="nl-NL" dirty="0" err="1"/>
              <a:t>this</a:t>
            </a:r>
            <a:r>
              <a:rPr lang="nl-NL" dirty="0"/>
              <a:t> </a:t>
            </a:r>
            <a:r>
              <a:rPr lang="nl-NL" dirty="0" err="1"/>
              <a:t>result</a:t>
            </a:r>
            <a:r>
              <a:rPr lang="nl-NL" dirty="0"/>
              <a:t> </a:t>
            </a:r>
            <a:r>
              <a:rPr lang="nl-NL" dirty="0" err="1"/>
              <a:t>did</a:t>
            </a:r>
            <a:r>
              <a:rPr lang="nl-NL" dirty="0"/>
              <a:t> </a:t>
            </a:r>
            <a:r>
              <a:rPr lang="nl-NL" dirty="0" err="1"/>
              <a:t>not</a:t>
            </a:r>
            <a:r>
              <a:rPr lang="nl-NL" dirty="0"/>
              <a:t> </a:t>
            </a:r>
            <a:r>
              <a:rPr lang="nl-NL" dirty="0" err="1"/>
              <a:t>reach</a:t>
            </a:r>
            <a:r>
              <a:rPr lang="nl-NL" dirty="0"/>
              <a:t> </a:t>
            </a:r>
            <a:r>
              <a:rPr lang="nl-NL" dirty="0" err="1"/>
              <a:t>statistical</a:t>
            </a:r>
            <a:r>
              <a:rPr lang="nl-NL" dirty="0"/>
              <a:t> </a:t>
            </a:r>
            <a:r>
              <a:rPr lang="nl-NL" dirty="0" err="1"/>
              <a:t>significance</a:t>
            </a:r>
            <a:r>
              <a:rPr lang="nl-NL" dirty="0"/>
              <a:t>.</a:t>
            </a:r>
          </a:p>
        </p:txBody>
      </p:sp>
      <p:sp>
        <p:nvSpPr>
          <p:cNvPr id="8" name="Titel 1"/>
          <p:cNvSpPr txBox="1">
            <a:spLocks/>
          </p:cNvSpPr>
          <p:nvPr/>
        </p:nvSpPr>
        <p:spPr>
          <a:xfrm>
            <a:off x="539552" y="692696"/>
            <a:ext cx="8280920" cy="533400"/>
          </a:xfrm>
          <a:prstGeom prst="rect">
            <a:avLst/>
          </a:prstGeom>
        </p:spPr>
        <p:txBody>
          <a:bodyPr lIns="91410" tIns="45705" rIns="91410" bIns="45705"/>
          <a:lst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a:lstStyle>
          <a:p>
            <a:r>
              <a:rPr lang="nl-NL" sz="2800" b="0" dirty="0" err="1" smtClean="0">
                <a:solidFill>
                  <a:srgbClr val="00B0F0"/>
                </a:solidFill>
                <a:latin typeface="Verdana"/>
                <a:cs typeface="Verdana"/>
              </a:rPr>
              <a:t>Results</a:t>
            </a:r>
            <a:endParaRPr lang="nl-NL" sz="2800" b="0" baseline="-25000" dirty="0">
              <a:solidFill>
                <a:srgbClr val="00B0F0"/>
              </a:solidFill>
              <a:latin typeface="Verdana"/>
              <a:cs typeface="Verdana"/>
            </a:endParaRPr>
          </a:p>
        </p:txBody>
      </p:sp>
    </p:spTree>
    <p:extLst>
      <p:ext uri="{BB962C8B-B14F-4D97-AF65-F5344CB8AC3E}">
        <p14:creationId xmlns:p14="http://schemas.microsoft.com/office/powerpoint/2010/main" val="3909564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stretch>
            <a:fillRect/>
          </a:stretch>
        </p:blipFill>
        <p:spPr>
          <a:xfrm>
            <a:off x="2195736" y="1340769"/>
            <a:ext cx="4968552" cy="3509039"/>
          </a:xfrm>
          <a:prstGeom prst="rect">
            <a:avLst/>
          </a:prstGeom>
        </p:spPr>
      </p:pic>
    </p:spTree>
    <p:extLst>
      <p:ext uri="{BB962C8B-B14F-4D97-AF65-F5344CB8AC3E}">
        <p14:creationId xmlns:p14="http://schemas.microsoft.com/office/powerpoint/2010/main" val="3393081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stretch>
            <a:fillRect/>
          </a:stretch>
        </p:blipFill>
        <p:spPr>
          <a:xfrm>
            <a:off x="1187624" y="786708"/>
            <a:ext cx="6892806" cy="5378596"/>
          </a:xfrm>
          <a:prstGeom prst="rect">
            <a:avLst/>
          </a:prstGeom>
        </p:spPr>
      </p:pic>
    </p:spTree>
    <p:extLst>
      <p:ext uri="{BB962C8B-B14F-4D97-AF65-F5344CB8AC3E}">
        <p14:creationId xmlns:p14="http://schemas.microsoft.com/office/powerpoint/2010/main" val="1776574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stretch>
            <a:fillRect/>
          </a:stretch>
        </p:blipFill>
        <p:spPr>
          <a:xfrm>
            <a:off x="467544" y="1556792"/>
            <a:ext cx="8423954" cy="3748186"/>
          </a:xfrm>
          <a:prstGeom prst="rect">
            <a:avLst/>
          </a:prstGeom>
        </p:spPr>
      </p:pic>
    </p:spTree>
    <p:extLst>
      <p:ext uri="{BB962C8B-B14F-4D97-AF65-F5344CB8AC3E}">
        <p14:creationId xmlns:p14="http://schemas.microsoft.com/office/powerpoint/2010/main" val="1507377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5309" y="43317"/>
            <a:ext cx="8100000" cy="295730"/>
          </a:xfrm>
        </p:spPr>
        <p:txBody>
          <a:bodyPr/>
          <a:lstStyle/>
          <a:p>
            <a:r>
              <a:rPr lang="en-US" sz="1500" dirty="0">
                <a:latin typeface="Arial" pitchFamily="34" charset="0"/>
                <a:cs typeface="Arial" pitchFamily="34" charset="0"/>
              </a:rPr>
              <a:t>Activation for self-management in asthma or COPD patients referred to a pulmonologist</a:t>
            </a:r>
            <a:endParaRPr lang="nl-NL" sz="1500" dirty="0">
              <a:latin typeface="Arial" pitchFamily="34" charset="0"/>
              <a:cs typeface="Arial" pitchFamily="34" charset="0"/>
            </a:endParaRPr>
          </a:p>
        </p:txBody>
      </p:sp>
      <p:sp>
        <p:nvSpPr>
          <p:cNvPr id="5" name="Tekstvak 4"/>
          <p:cNvSpPr txBox="1"/>
          <p:nvPr/>
        </p:nvSpPr>
        <p:spPr>
          <a:xfrm>
            <a:off x="521550" y="413687"/>
            <a:ext cx="8088041" cy="125015"/>
          </a:xfrm>
          <a:prstGeom prst="rect">
            <a:avLst/>
          </a:prstGeom>
          <a:noFill/>
        </p:spPr>
        <p:txBody>
          <a:bodyPr wrap="square" lIns="17127" tIns="8563" rIns="17127" bIns="8563" rtlCol="0">
            <a:spAutoFit/>
          </a:bodyPr>
          <a:lstStyle/>
          <a:p>
            <a:r>
              <a:rPr lang="en-US" sz="700" dirty="0">
                <a:latin typeface="Arial" pitchFamily="34" charset="0"/>
                <a:cs typeface="Arial" pitchFamily="34" charset="0"/>
              </a:rPr>
              <a:t>Noortje Koolen MSc.¹, dr. Alex van ’t Hul ¹, dr. </a:t>
            </a:r>
            <a:r>
              <a:rPr lang="nl-NL" sz="700" dirty="0">
                <a:latin typeface="Arial" pitchFamily="34" charset="0"/>
                <a:cs typeface="Arial" pitchFamily="34" charset="0"/>
              </a:rPr>
              <a:t>Philip van der Wees </a:t>
            </a:r>
            <a:r>
              <a:rPr lang="en-US" sz="700" dirty="0">
                <a:latin typeface="Arial" pitchFamily="34" charset="0"/>
                <a:cs typeface="Arial" pitchFamily="34" charset="0"/>
              </a:rPr>
              <a:t>²</a:t>
            </a:r>
            <a:r>
              <a:rPr lang="nl-NL" sz="700" dirty="0">
                <a:latin typeface="Arial" pitchFamily="34" charset="0"/>
                <a:cs typeface="Arial" pitchFamily="34" charset="0"/>
              </a:rPr>
              <a:t>, prof. dr. Richard Dekhuijzen </a:t>
            </a:r>
            <a:r>
              <a:rPr lang="en-US" sz="700" dirty="0">
                <a:latin typeface="Arial" pitchFamily="34" charset="0"/>
                <a:cs typeface="Arial" pitchFamily="34" charset="0"/>
              </a:rPr>
              <a:t>¹</a:t>
            </a:r>
            <a:r>
              <a:rPr lang="nl-NL" sz="700" dirty="0">
                <a:latin typeface="Arial" pitchFamily="34" charset="0"/>
                <a:cs typeface="Arial" pitchFamily="34" charset="0"/>
              </a:rPr>
              <a:t>, prof. dr. </a:t>
            </a:r>
            <a:r>
              <a:rPr lang="en-US" sz="700" dirty="0">
                <a:latin typeface="Arial" pitchFamily="34" charset="0"/>
                <a:cs typeface="Arial" pitchFamily="34" charset="0"/>
              </a:rPr>
              <a:t>Gert Westert ², </a:t>
            </a:r>
            <a:r>
              <a:rPr lang="en-US" sz="700" dirty="0" err="1">
                <a:latin typeface="Arial" pitchFamily="34" charset="0"/>
                <a:cs typeface="Arial" pitchFamily="34" charset="0"/>
              </a:rPr>
              <a:t>prof</a:t>
            </a:r>
            <a:r>
              <a:rPr lang="en-US" sz="700" dirty="0">
                <a:latin typeface="Arial" pitchFamily="34" charset="0"/>
                <a:cs typeface="Arial" pitchFamily="34" charset="0"/>
              </a:rPr>
              <a:t>. dr. Yvonne Heijdra ¹</a:t>
            </a:r>
            <a:endParaRPr lang="nl-NL" sz="700" dirty="0"/>
          </a:p>
        </p:txBody>
      </p:sp>
      <p:sp>
        <p:nvSpPr>
          <p:cNvPr id="8" name="Tijdelijke aanduiding voor tekst 3"/>
          <p:cNvSpPr txBox="1">
            <a:spLocks/>
          </p:cNvSpPr>
          <p:nvPr/>
        </p:nvSpPr>
        <p:spPr>
          <a:xfrm>
            <a:off x="521550" y="5739246"/>
            <a:ext cx="8100900" cy="4620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oAutofit/>
          </a:bodyPr>
          <a:lstStyle/>
          <a:p>
            <a:pPr algn="ctr">
              <a:lnSpc>
                <a:spcPct val="150000"/>
              </a:lnSpc>
            </a:pPr>
            <a:r>
              <a:rPr lang="nl-NL" sz="700" b="1" dirty="0">
                <a:solidFill>
                  <a:schemeClr val="tx1"/>
                </a:solidFill>
                <a:latin typeface="Arial" pitchFamily="34" charset="0"/>
                <a:cs typeface="Arial" pitchFamily="34" charset="0"/>
              </a:rPr>
              <a:t>CONCLUSION</a:t>
            </a:r>
          </a:p>
          <a:p>
            <a:pPr algn="ctr">
              <a:lnSpc>
                <a:spcPct val="150000"/>
              </a:lnSpc>
            </a:pPr>
            <a:r>
              <a:rPr lang="en-GB" sz="700" dirty="0">
                <a:solidFill>
                  <a:schemeClr val="tx1"/>
                </a:solidFill>
                <a:latin typeface="Arial" pitchFamily="34" charset="0"/>
                <a:cs typeface="Arial" pitchFamily="34" charset="0"/>
              </a:rPr>
              <a:t>In 56% of the asthma patients and in 59% of COPD patients there is little or no degree of activation for self-management (PAM-1 and PAM-2) at the time of referral from primary to secondary care.</a:t>
            </a:r>
            <a:endParaRPr lang="nl-NL" sz="700" dirty="0">
              <a:solidFill>
                <a:schemeClr val="tx1"/>
              </a:solidFill>
              <a:latin typeface="Arial" pitchFamily="34" charset="0"/>
              <a:cs typeface="Arial" pitchFamily="34" charset="0"/>
            </a:endParaRPr>
          </a:p>
        </p:txBody>
      </p:sp>
      <p:pic>
        <p:nvPicPr>
          <p:cNvPr id="11" name="Afbeelding 10"/>
          <p:cNvPicPr>
            <a:picLocks noChangeAspect="1"/>
          </p:cNvPicPr>
          <p:nvPr/>
        </p:nvPicPr>
        <p:blipFill>
          <a:blip r:embed="rId2" cstate="print"/>
          <a:stretch>
            <a:fillRect/>
          </a:stretch>
        </p:blipFill>
        <p:spPr>
          <a:xfrm>
            <a:off x="830156" y="1335340"/>
            <a:ext cx="3291794" cy="1820524"/>
          </a:xfrm>
          <a:prstGeom prst="rect">
            <a:avLst/>
          </a:prstGeom>
        </p:spPr>
      </p:pic>
      <p:pic>
        <p:nvPicPr>
          <p:cNvPr id="14" name="Picture 2" descr="ers congress2017 logo website"/>
          <p:cNvPicPr>
            <a:picLocks noChangeAspect="1" noChangeArrowheads="1"/>
          </p:cNvPicPr>
          <p:nvPr/>
        </p:nvPicPr>
        <p:blipFill>
          <a:blip r:embed="rId3" cstate="print"/>
          <a:srcRect/>
          <a:stretch>
            <a:fillRect/>
          </a:stretch>
        </p:blipFill>
        <p:spPr bwMode="auto">
          <a:xfrm>
            <a:off x="501484" y="6362958"/>
            <a:ext cx="2810376" cy="430337"/>
          </a:xfrm>
          <a:prstGeom prst="rect">
            <a:avLst/>
          </a:prstGeom>
          <a:noFill/>
        </p:spPr>
      </p:pic>
      <p:pic>
        <p:nvPicPr>
          <p:cNvPr id="22" name="Afbeelding 21"/>
          <p:cNvPicPr>
            <a:picLocks noChangeAspect="1"/>
          </p:cNvPicPr>
          <p:nvPr/>
        </p:nvPicPr>
        <p:blipFill>
          <a:blip r:embed="rId4" cstate="print"/>
          <a:stretch>
            <a:fillRect/>
          </a:stretch>
        </p:blipFill>
        <p:spPr>
          <a:xfrm>
            <a:off x="1884558" y="3833293"/>
            <a:ext cx="1208706" cy="1327373"/>
          </a:xfrm>
          <a:prstGeom prst="rect">
            <a:avLst/>
          </a:prstGeom>
        </p:spPr>
      </p:pic>
      <p:sp>
        <p:nvSpPr>
          <p:cNvPr id="23" name="Tekstvak 22"/>
          <p:cNvSpPr txBox="1"/>
          <p:nvPr/>
        </p:nvSpPr>
        <p:spPr>
          <a:xfrm>
            <a:off x="3234709" y="4064318"/>
            <a:ext cx="591494" cy="125015"/>
          </a:xfrm>
          <a:prstGeom prst="rect">
            <a:avLst/>
          </a:prstGeom>
          <a:noFill/>
        </p:spPr>
        <p:txBody>
          <a:bodyPr wrap="square" lIns="17127" tIns="8563" rIns="17127" bIns="8563" rtlCol="0">
            <a:spAutoFit/>
          </a:bodyPr>
          <a:lstStyle/>
          <a:p>
            <a:r>
              <a:rPr lang="nl-NL" sz="700" b="1" dirty="0">
                <a:solidFill>
                  <a:srgbClr val="A29DB9"/>
                </a:solidFill>
                <a:latin typeface="Arial" pitchFamily="34" charset="0"/>
                <a:cs typeface="Arial" pitchFamily="34" charset="0"/>
              </a:rPr>
              <a:t>PAM level 1</a:t>
            </a:r>
          </a:p>
        </p:txBody>
      </p:sp>
      <p:sp>
        <p:nvSpPr>
          <p:cNvPr id="24" name="Tekstvak 23"/>
          <p:cNvSpPr txBox="1"/>
          <p:nvPr/>
        </p:nvSpPr>
        <p:spPr>
          <a:xfrm>
            <a:off x="3234708" y="4598562"/>
            <a:ext cx="578636" cy="125015"/>
          </a:xfrm>
          <a:prstGeom prst="rect">
            <a:avLst/>
          </a:prstGeom>
          <a:noFill/>
        </p:spPr>
        <p:txBody>
          <a:bodyPr wrap="square" lIns="17127" tIns="8563" rIns="17127" bIns="8563" rtlCol="0">
            <a:spAutoFit/>
          </a:bodyPr>
          <a:lstStyle/>
          <a:p>
            <a:r>
              <a:rPr lang="nl-NL" sz="700" b="1" dirty="0">
                <a:solidFill>
                  <a:srgbClr val="C00000"/>
                </a:solidFill>
                <a:latin typeface="Arial" pitchFamily="34" charset="0"/>
                <a:cs typeface="Arial" pitchFamily="34" charset="0"/>
              </a:rPr>
              <a:t>PAM level 2</a:t>
            </a:r>
          </a:p>
        </p:txBody>
      </p:sp>
      <p:sp>
        <p:nvSpPr>
          <p:cNvPr id="25" name="Tekstvak 24"/>
          <p:cNvSpPr txBox="1"/>
          <p:nvPr/>
        </p:nvSpPr>
        <p:spPr>
          <a:xfrm>
            <a:off x="1061610" y="4584123"/>
            <a:ext cx="578636" cy="125015"/>
          </a:xfrm>
          <a:prstGeom prst="rect">
            <a:avLst/>
          </a:prstGeom>
          <a:noFill/>
        </p:spPr>
        <p:txBody>
          <a:bodyPr wrap="square" lIns="17127" tIns="8563" rIns="17127" bIns="8563" rtlCol="0">
            <a:spAutoFit/>
          </a:bodyPr>
          <a:lstStyle/>
          <a:p>
            <a:r>
              <a:rPr lang="nl-NL" sz="700" b="1" dirty="0">
                <a:solidFill>
                  <a:srgbClr val="00B050"/>
                </a:solidFill>
                <a:latin typeface="Arial" pitchFamily="34" charset="0"/>
                <a:cs typeface="Arial" pitchFamily="34" charset="0"/>
              </a:rPr>
              <a:t>PAM level 3</a:t>
            </a:r>
          </a:p>
        </p:txBody>
      </p:sp>
      <p:sp>
        <p:nvSpPr>
          <p:cNvPr id="26" name="Tekstvak 25"/>
          <p:cNvSpPr txBox="1"/>
          <p:nvPr/>
        </p:nvSpPr>
        <p:spPr>
          <a:xfrm>
            <a:off x="1190196" y="4049879"/>
            <a:ext cx="540060" cy="125015"/>
          </a:xfrm>
          <a:prstGeom prst="rect">
            <a:avLst/>
          </a:prstGeom>
          <a:noFill/>
        </p:spPr>
        <p:txBody>
          <a:bodyPr wrap="square" lIns="17127" tIns="8563" rIns="17127" bIns="8563" rtlCol="0">
            <a:spAutoFit/>
          </a:bodyPr>
          <a:lstStyle/>
          <a:p>
            <a:r>
              <a:rPr lang="nl-NL" sz="700" b="1" dirty="0">
                <a:solidFill>
                  <a:srgbClr val="FEDF22"/>
                </a:solidFill>
                <a:latin typeface="Arial" pitchFamily="34" charset="0"/>
                <a:cs typeface="Arial" pitchFamily="34" charset="0"/>
              </a:rPr>
              <a:t>PAM level 4</a:t>
            </a:r>
          </a:p>
        </p:txBody>
      </p:sp>
      <p:graphicFrame>
        <p:nvGraphicFramePr>
          <p:cNvPr id="15" name="Grafiek 14"/>
          <p:cNvGraphicFramePr/>
          <p:nvPr>
            <p:extLst>
              <p:ext uri="{D42A27DB-BD31-4B8C-83A1-F6EECF244321}">
                <p14:modId xmlns:p14="http://schemas.microsoft.com/office/powerpoint/2010/main" val="482945166"/>
              </p:ext>
            </p:extLst>
          </p:nvPr>
        </p:nvGraphicFramePr>
        <p:xfrm>
          <a:off x="27979464" y="12636054"/>
          <a:ext cx="9217024" cy="9577064"/>
        </p:xfrm>
        <a:graphic>
          <a:graphicData uri="http://schemas.openxmlformats.org/drawingml/2006/chart">
            <c:chart xmlns:c="http://schemas.openxmlformats.org/drawingml/2006/chart" xmlns:r="http://schemas.openxmlformats.org/officeDocument/2006/relationships" r:id="rId5"/>
          </a:graphicData>
        </a:graphic>
      </p:graphicFrame>
      <p:pic>
        <p:nvPicPr>
          <p:cNvPr id="4" name="Afbeelding 3"/>
          <p:cNvPicPr>
            <a:picLocks noChangeAspect="1"/>
          </p:cNvPicPr>
          <p:nvPr/>
        </p:nvPicPr>
        <p:blipFill>
          <a:blip r:embed="rId6" cstate="print"/>
          <a:stretch>
            <a:fillRect/>
          </a:stretch>
        </p:blipFill>
        <p:spPr>
          <a:xfrm>
            <a:off x="4860032" y="1412776"/>
            <a:ext cx="3457526" cy="3600400"/>
          </a:xfrm>
          <a:prstGeom prst="rect">
            <a:avLst/>
          </a:prstGeom>
        </p:spPr>
      </p:pic>
    </p:spTree>
    <p:extLst>
      <p:ext uri="{BB962C8B-B14F-4D97-AF65-F5344CB8AC3E}">
        <p14:creationId xmlns:p14="http://schemas.microsoft.com/office/powerpoint/2010/main" val="1636447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stretch>
            <a:fillRect/>
          </a:stretch>
        </p:blipFill>
        <p:spPr>
          <a:xfrm>
            <a:off x="1475656" y="1052737"/>
            <a:ext cx="5923508" cy="4447273"/>
          </a:xfrm>
          <a:prstGeom prst="rect">
            <a:avLst/>
          </a:prstGeom>
        </p:spPr>
      </p:pic>
      <p:pic>
        <p:nvPicPr>
          <p:cNvPr id="5" name="Afbeelding 4"/>
          <p:cNvPicPr>
            <a:picLocks noChangeAspect="1"/>
          </p:cNvPicPr>
          <p:nvPr/>
        </p:nvPicPr>
        <p:blipFill>
          <a:blip r:embed="rId3" cstate="print"/>
          <a:stretch>
            <a:fillRect/>
          </a:stretch>
        </p:blipFill>
        <p:spPr>
          <a:xfrm>
            <a:off x="1691681" y="4509121"/>
            <a:ext cx="2288431" cy="1408265"/>
          </a:xfrm>
          <a:prstGeom prst="rect">
            <a:avLst/>
          </a:prstGeom>
        </p:spPr>
      </p:pic>
      <p:pic>
        <p:nvPicPr>
          <p:cNvPr id="6" name="Afbeelding 5"/>
          <p:cNvPicPr>
            <a:picLocks noChangeAspect="1"/>
          </p:cNvPicPr>
          <p:nvPr/>
        </p:nvPicPr>
        <p:blipFill>
          <a:blip r:embed="rId4" cstate="print"/>
          <a:stretch>
            <a:fillRect/>
          </a:stretch>
        </p:blipFill>
        <p:spPr>
          <a:xfrm>
            <a:off x="5724128" y="4365104"/>
            <a:ext cx="2232248" cy="1674186"/>
          </a:xfrm>
          <a:prstGeom prst="rect">
            <a:avLst/>
          </a:prstGeom>
        </p:spPr>
      </p:pic>
    </p:spTree>
    <p:extLst>
      <p:ext uri="{BB962C8B-B14F-4D97-AF65-F5344CB8AC3E}">
        <p14:creationId xmlns:p14="http://schemas.microsoft.com/office/powerpoint/2010/main" val="3560415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rgbClr val="FFFF00"/>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6065</TotalTime>
  <Words>1970</Words>
  <Application>Microsoft Office PowerPoint</Application>
  <PresentationFormat>Diavoorstelling (4:3)</PresentationFormat>
  <Paragraphs>216</Paragraphs>
  <Slides>51</Slides>
  <Notes>4</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51</vt:i4>
      </vt:variant>
    </vt:vector>
  </HeadingPairs>
  <TitlesOfParts>
    <vt:vector size="58" baseType="lpstr">
      <vt:lpstr>Arial</vt:lpstr>
      <vt:lpstr>Calibri</vt:lpstr>
      <vt:lpstr>Geneva</vt:lpstr>
      <vt:lpstr>Lucida Grande</vt:lpstr>
      <vt:lpstr>Verdana</vt:lpstr>
      <vt:lpstr>Default Theme</vt:lpstr>
      <vt:lpstr>Document</vt:lpstr>
      <vt:lpstr>Niet-medicamenteuze behandeling van astma</vt:lpstr>
      <vt:lpstr>PowerPoint-presentatie</vt:lpstr>
      <vt:lpstr>PowerPoint-presentatie</vt:lpstr>
      <vt:lpstr>PowerPoint-presentatie</vt:lpstr>
      <vt:lpstr>PowerPoint-presentatie</vt:lpstr>
      <vt:lpstr>PowerPoint-presentatie</vt:lpstr>
      <vt:lpstr>PowerPoint-presentatie</vt:lpstr>
      <vt:lpstr>Activation for self-management in asthma or COPD patients referred to a pulmonologist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Fysieke activiteit en deconditionering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UMC St Radboud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Alex van 't Hul</dc:creator>
  <cp:lastModifiedBy>Nienke Brinkman</cp:lastModifiedBy>
  <cp:revision>500</cp:revision>
  <cp:lastPrinted>2014-07-28T14:23:15Z</cp:lastPrinted>
  <dcterms:created xsi:type="dcterms:W3CDTF">2013-10-22T11:12:36Z</dcterms:created>
  <dcterms:modified xsi:type="dcterms:W3CDTF">2017-10-18T08:04:27Z</dcterms:modified>
</cp:coreProperties>
</file>