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65" r:id="rId3"/>
    <p:sldId id="261" r:id="rId4"/>
    <p:sldId id="267" r:id="rId5"/>
    <p:sldId id="260" r:id="rId6"/>
    <p:sldId id="263" r:id="rId7"/>
    <p:sldId id="264"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1FFA4F-A778-4E10-A891-1AED5ACE58E5}" type="datetimeFigureOut">
              <a:rPr lang="nl-NL" smtClean="0"/>
              <a:pPr/>
              <a:t>2-12-2020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76E385-0DFF-4BF0-AA57-720019FCAE5F}" type="slidenum">
              <a:rPr lang="nl-NL" smtClean="0"/>
              <a:pPr/>
              <a:t>‹nr.›</a:t>
            </a:fld>
            <a:endParaRPr lang="nl-NL"/>
          </a:p>
        </p:txBody>
      </p:sp>
    </p:spTree>
    <p:extLst>
      <p:ext uri="{BB962C8B-B14F-4D97-AF65-F5344CB8AC3E}">
        <p14:creationId xmlns:p14="http://schemas.microsoft.com/office/powerpoint/2010/main" val="1462517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jdelijke aanduiding voor dia-afbeelding 1"/>
          <p:cNvSpPr>
            <a:spLocks noGrp="1" noRot="1" noChangeAspect="1" noTextEdit="1"/>
          </p:cNvSpPr>
          <p:nvPr>
            <p:ph type="sldImg"/>
          </p:nvPr>
        </p:nvSpPr>
        <p:spPr>
          <a:ln/>
        </p:spPr>
      </p:sp>
      <p:sp>
        <p:nvSpPr>
          <p:cNvPr id="33795" name="Tijdelijke aanduiding voor notities 2"/>
          <p:cNvSpPr>
            <a:spLocks noGrp="1"/>
          </p:cNvSpPr>
          <p:nvPr>
            <p:ph type="body" idx="1"/>
          </p:nvPr>
        </p:nvSpPr>
        <p:spPr>
          <a:noFill/>
          <a:ln/>
        </p:spPr>
        <p:txBody>
          <a:bodyPr/>
          <a:lstStyle/>
          <a:p>
            <a:r>
              <a:rPr lang="nl-NL" smtClean="0">
                <a:latin typeface="Arial" pitchFamily="34" charset="0"/>
              </a:rPr>
              <a:t>mMRC ≥ 2: Door mijn kortademigheid loop ik op vlak terrein langzamer dan andere mensen van mijn leeftijd of moet ik stoppen om op adem te komen als ik mijn eigen tempo loop. </a:t>
            </a:r>
          </a:p>
          <a:p>
            <a:endParaRPr lang="nl-NL" smtClean="0">
              <a:latin typeface="Arial" pitchFamily="34" charset="0"/>
            </a:endParaRPr>
          </a:p>
          <a:p>
            <a:endParaRPr lang="nl-NL" smtClean="0">
              <a:latin typeface="Arial" pitchFamily="34" charset="0"/>
            </a:endParaRPr>
          </a:p>
          <a:p>
            <a:r>
              <a:rPr lang="nl-NL" smtClean="0">
                <a:latin typeface="Arial" pitchFamily="34" charset="0"/>
              </a:rPr>
              <a:t>Definitie exacerbatie (longaanval)In overleg met ZN en Longfonds is afgesproken dat we voor de uitvoering van de aanspraken COPD per 1-1-19 de volgende definitie voor exacerbatie (longaanval) gebruiken.Voor de fysiotherapeut is het van belang dat hij zich ervan vergewist dat er wordt voldaan aan een van de onderstaande criteria. Exacerbatie/longaanval:Een exacerbatievan COPDwordt ook wel een longaanval genoemd. Een longaanval is een verslechtering van de conditie van de patiënt binnen één of enkele dagen, die wordt gekenmerkt door een toename van dyspneu en hoesten –al of niet met (meer of taaier) slijm opgeven –die groter is dan de normale dag-tot-dagvariabiliteit –en waarbij sprake is van minimaal één van de volgende objectiveerbare kenmerken:Of-consult huisarts of longarts, waarbij de arts een longaanval vaststelt12EN/OF-extra medicatiegebruikoaanvullende behandeling met orale of intraveneuze corticosteroïdenen/ofoaanvullende behandeling met orale of intraveneuze antibioticaEN/OF-ziekenhuisopname vanwege een longaanva</a:t>
            </a:r>
          </a:p>
        </p:txBody>
      </p:sp>
      <p:sp>
        <p:nvSpPr>
          <p:cNvPr id="33796" name="Tijdelijke aanduiding voor dianummer 3"/>
          <p:cNvSpPr>
            <a:spLocks noGrp="1"/>
          </p:cNvSpPr>
          <p:nvPr>
            <p:ph type="sldNum" sz="quarter" idx="5"/>
          </p:nvPr>
        </p:nvSpPr>
        <p:spPr>
          <a:noFill/>
        </p:spPr>
        <p:txBody>
          <a:bodyPr/>
          <a:lstStyle/>
          <a:p>
            <a:fld id="{5CB4C3F9-F7E3-4203-BCDA-0431AC963310}" type="slidenum">
              <a:rPr lang="nl-NL" smtClean="0">
                <a:latin typeface="Arial" pitchFamily="34" charset="0"/>
              </a:rPr>
              <a:pPr/>
              <a:t>1</a:t>
            </a:fld>
            <a:endParaRPr lang="nl-N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noTextEdit="1"/>
          </p:cNvSpPr>
          <p:nvPr>
            <p:ph type="sldImg"/>
          </p:nvPr>
        </p:nvSpPr>
        <p:spPr>
          <a:ln/>
        </p:spPr>
      </p:sp>
      <p:sp>
        <p:nvSpPr>
          <p:cNvPr id="34819" name="Tijdelijke aanduiding voor notities 2"/>
          <p:cNvSpPr>
            <a:spLocks noGrp="1"/>
          </p:cNvSpPr>
          <p:nvPr>
            <p:ph type="body" idx="1"/>
          </p:nvPr>
        </p:nvSpPr>
        <p:spPr>
          <a:noFill/>
          <a:ln/>
        </p:spPr>
        <p:txBody>
          <a:bodyPr/>
          <a:lstStyle/>
          <a:p>
            <a:r>
              <a:rPr lang="en-US" smtClean="0">
                <a:latin typeface="Arial" pitchFamily="34" charset="0"/>
              </a:rPr>
              <a:t>Eerste 12 maanden gaan op de datum van de eerste behandeling door de FT, dus niet per kalenderjaar</a:t>
            </a:r>
            <a:endParaRPr lang="nl-NL" smtClean="0">
              <a:latin typeface="Arial" pitchFamily="34" charset="0"/>
            </a:endParaRPr>
          </a:p>
        </p:txBody>
      </p:sp>
      <p:sp>
        <p:nvSpPr>
          <p:cNvPr id="34820" name="Tijdelijke aanduiding voor dianummer 3"/>
          <p:cNvSpPr>
            <a:spLocks noGrp="1"/>
          </p:cNvSpPr>
          <p:nvPr>
            <p:ph type="sldNum" sz="quarter" idx="5"/>
          </p:nvPr>
        </p:nvSpPr>
        <p:spPr>
          <a:noFill/>
        </p:spPr>
        <p:txBody>
          <a:bodyPr/>
          <a:lstStyle/>
          <a:p>
            <a:fld id="{D5790AB5-53DF-43F2-A337-B6C9C3C3D198}" type="slidenum">
              <a:rPr lang="nl-NL" smtClean="0">
                <a:latin typeface="Arial" pitchFamily="34" charset="0"/>
              </a:rPr>
              <a:pPr/>
              <a:t>5</a:t>
            </a:fld>
            <a:endParaRPr lang="nl-N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noTextEdit="1"/>
          </p:cNvSpPr>
          <p:nvPr>
            <p:ph type="sldImg"/>
          </p:nvPr>
        </p:nvSpPr>
        <p:spPr>
          <a:ln/>
        </p:spPr>
      </p:sp>
      <p:sp>
        <p:nvSpPr>
          <p:cNvPr id="34819" name="Tijdelijke aanduiding voor notities 2"/>
          <p:cNvSpPr>
            <a:spLocks noGrp="1"/>
          </p:cNvSpPr>
          <p:nvPr>
            <p:ph type="body" idx="1"/>
          </p:nvPr>
        </p:nvSpPr>
        <p:spPr>
          <a:noFill/>
          <a:ln/>
        </p:spPr>
        <p:txBody>
          <a:bodyPr/>
          <a:lstStyle/>
          <a:p>
            <a:r>
              <a:rPr lang="en-US" smtClean="0">
                <a:latin typeface="Arial" pitchFamily="34" charset="0"/>
              </a:rPr>
              <a:t>Eerste 12 maanden gaan op de datum van de eerste behandeling door de FT, dus niet per kalenderjaar</a:t>
            </a:r>
            <a:endParaRPr lang="nl-NL" smtClean="0">
              <a:latin typeface="Arial" pitchFamily="34" charset="0"/>
            </a:endParaRPr>
          </a:p>
        </p:txBody>
      </p:sp>
      <p:sp>
        <p:nvSpPr>
          <p:cNvPr id="34820" name="Tijdelijke aanduiding voor dianummer 3"/>
          <p:cNvSpPr>
            <a:spLocks noGrp="1"/>
          </p:cNvSpPr>
          <p:nvPr>
            <p:ph type="sldNum" sz="quarter" idx="5"/>
          </p:nvPr>
        </p:nvSpPr>
        <p:spPr>
          <a:noFill/>
        </p:spPr>
        <p:txBody>
          <a:bodyPr/>
          <a:lstStyle/>
          <a:p>
            <a:fld id="{D5790AB5-53DF-43F2-A337-B6C9C3C3D198}" type="slidenum">
              <a:rPr lang="nl-NL" smtClean="0">
                <a:latin typeface="Arial" pitchFamily="34" charset="0"/>
              </a:rPr>
              <a:pPr/>
              <a:t>6</a:t>
            </a:fld>
            <a:endParaRPr lang="nl-N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F8D887B4-E7B6-4708-B7A7-40F545F52E0D}" type="datetimeFigureOut">
              <a:rPr lang="nl-NL" smtClean="0"/>
              <a:pPr/>
              <a:t>2-12-2020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8D887B4-E7B6-4708-B7A7-40F545F52E0D}" type="datetimeFigureOut">
              <a:rPr lang="nl-NL" smtClean="0"/>
              <a:pPr/>
              <a:t>2-12-2020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8D887B4-E7B6-4708-B7A7-40F545F52E0D}" type="datetimeFigureOut">
              <a:rPr lang="nl-NL" smtClean="0"/>
              <a:pPr/>
              <a:t>2-12-2020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8D887B4-E7B6-4708-B7A7-40F545F52E0D}" type="datetimeFigureOut">
              <a:rPr lang="nl-NL" smtClean="0"/>
              <a:pPr/>
              <a:t>2-12-2020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8D887B4-E7B6-4708-B7A7-40F545F52E0D}" type="datetimeFigureOut">
              <a:rPr lang="nl-NL" smtClean="0"/>
              <a:pPr/>
              <a:t>2-12-2020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8D887B4-E7B6-4708-B7A7-40F545F52E0D}" type="datetimeFigureOut">
              <a:rPr lang="nl-NL" smtClean="0"/>
              <a:pPr/>
              <a:t>2-12-2020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8D887B4-E7B6-4708-B7A7-40F545F52E0D}" type="datetimeFigureOut">
              <a:rPr lang="nl-NL" smtClean="0"/>
              <a:pPr/>
              <a:t>2-12-2020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8D887B4-E7B6-4708-B7A7-40F545F52E0D}" type="datetimeFigureOut">
              <a:rPr lang="nl-NL" smtClean="0"/>
              <a:pPr/>
              <a:t>2-12-2020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8D887B4-E7B6-4708-B7A7-40F545F52E0D}" type="datetimeFigureOut">
              <a:rPr lang="nl-NL" smtClean="0"/>
              <a:pPr/>
              <a:t>2-12-2020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8D887B4-E7B6-4708-B7A7-40F545F52E0D}" type="datetimeFigureOut">
              <a:rPr lang="nl-NL" smtClean="0"/>
              <a:pPr/>
              <a:t>2-12-2020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8D887B4-E7B6-4708-B7A7-40F545F52E0D}" type="datetimeFigureOut">
              <a:rPr lang="nl-NL" smtClean="0"/>
              <a:pPr/>
              <a:t>2-12-2020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5B457C1-EDE1-47A3-850E-A7FF823AE1B1}"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887B4-E7B6-4708-B7A7-40F545F52E0D}" type="datetimeFigureOut">
              <a:rPr lang="nl-NL" smtClean="0"/>
              <a:pPr/>
              <a:t>2-12-2020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B457C1-EDE1-47A3-850E-A7FF823AE1B1}"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C:\Users\Thea\AppData\Local\Microsoft\Windows\Temporary Internet Files\Content.Outlook\GGEYC9X9\Logo medium.jpg"/>
          <p:cNvPicPr>
            <a:picLocks noChangeAspect="1" noChangeArrowheads="1"/>
          </p:cNvPicPr>
          <p:nvPr/>
        </p:nvPicPr>
        <p:blipFill>
          <a:blip r:embed="rId3" cstate="print"/>
          <a:srcRect/>
          <a:stretch>
            <a:fillRect/>
          </a:stretch>
        </p:blipFill>
        <p:spPr bwMode="auto">
          <a:xfrm>
            <a:off x="6750050" y="307975"/>
            <a:ext cx="2030413" cy="511175"/>
          </a:xfrm>
          <a:prstGeom prst="rect">
            <a:avLst/>
          </a:prstGeom>
          <a:noFill/>
          <a:ln w="9525">
            <a:noFill/>
            <a:miter lim="800000"/>
            <a:headEnd/>
            <a:tailEnd/>
          </a:ln>
        </p:spPr>
      </p:pic>
      <p:pic>
        <p:nvPicPr>
          <p:cNvPr id="23555" name="Picture 5"/>
          <p:cNvPicPr>
            <a:picLocks noChangeAspect="1" noChangeArrowheads="1"/>
          </p:cNvPicPr>
          <p:nvPr/>
        </p:nvPicPr>
        <p:blipFill>
          <a:blip r:embed="rId4" cstate="print"/>
          <a:srcRect/>
          <a:stretch>
            <a:fillRect/>
          </a:stretch>
        </p:blipFill>
        <p:spPr bwMode="auto">
          <a:xfrm>
            <a:off x="1552575" y="933450"/>
            <a:ext cx="5791200" cy="5448300"/>
          </a:xfrm>
          <a:prstGeom prst="rect">
            <a:avLst/>
          </a:prstGeom>
          <a:noFill/>
          <a:ln w="9525">
            <a:noFill/>
            <a:miter lim="800000"/>
            <a:headEnd/>
            <a:tailEnd/>
          </a:ln>
        </p:spPr>
      </p:pic>
      <p:sp>
        <p:nvSpPr>
          <p:cNvPr id="5" name="Tijdelijke aanduiding voor inhoud 4"/>
          <p:cNvSpPr>
            <a:spLocks noGrp="1"/>
          </p:cNvSpPr>
          <p:nvPr>
            <p:ph idx="1"/>
          </p:nvPr>
        </p:nvSpPr>
        <p:spPr/>
        <p:txBody>
          <a:bodyPr/>
          <a:lstStyle/>
          <a:p>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274638"/>
            <a:ext cx="7931224" cy="850106"/>
          </a:xfrm>
        </p:spPr>
        <p:txBody>
          <a:bodyPr/>
          <a:lstStyle/>
          <a:p>
            <a:r>
              <a:rPr lang="en-US" dirty="0" err="1" smtClean="0"/>
              <a:t>Indeling</a:t>
            </a:r>
            <a:r>
              <a:rPr lang="en-US" dirty="0" smtClean="0"/>
              <a:t> </a:t>
            </a:r>
            <a:r>
              <a:rPr lang="en-US" dirty="0" err="1" smtClean="0"/>
              <a:t>miv</a:t>
            </a:r>
            <a:r>
              <a:rPr lang="en-US" dirty="0" smtClean="0"/>
              <a:t> 2019</a:t>
            </a:r>
            <a:endParaRPr lang="nl-NL" dirty="0"/>
          </a:p>
        </p:txBody>
      </p:sp>
      <p:pic>
        <p:nvPicPr>
          <p:cNvPr id="4" name="Picture 5"/>
          <p:cNvPicPr>
            <a:picLocks noGrp="1" noChangeAspect="1" noChangeArrowheads="1"/>
          </p:cNvPicPr>
          <p:nvPr>
            <p:ph idx="1"/>
          </p:nvPr>
        </p:nvPicPr>
        <p:blipFill>
          <a:blip r:embed="rId2" cstate="print"/>
          <a:srcRect/>
          <a:stretch>
            <a:fillRect/>
          </a:stretch>
        </p:blipFill>
        <p:spPr bwMode="auto">
          <a:xfrm>
            <a:off x="941068" y="1052736"/>
            <a:ext cx="7231332" cy="526457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Advies</a:t>
            </a:r>
            <a:r>
              <a:rPr lang="en-US" dirty="0" smtClean="0"/>
              <a:t> </a:t>
            </a:r>
            <a:r>
              <a:rPr lang="en-US" dirty="0" err="1" smtClean="0"/>
              <a:t>ZiN</a:t>
            </a:r>
            <a:r>
              <a:rPr lang="en-US" dirty="0" smtClean="0"/>
              <a:t> </a:t>
            </a:r>
            <a:r>
              <a:rPr lang="en-US" dirty="0" err="1" smtClean="0"/>
              <a:t>ingaand</a:t>
            </a:r>
            <a:r>
              <a:rPr lang="en-US" dirty="0" smtClean="0"/>
              <a:t> 2021</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B1: patiënten met milde tot matige ziektelast (CCQ 1 </a:t>
            </a:r>
            <a:r>
              <a:rPr lang="nl-NL" dirty="0" err="1" smtClean="0"/>
              <a:t>tm</a:t>
            </a:r>
            <a:r>
              <a:rPr lang="nl-NL" dirty="0" smtClean="0"/>
              <a:t> 1,8 CAT 10 </a:t>
            </a:r>
            <a:r>
              <a:rPr lang="nl-NL" dirty="0" err="1" smtClean="0"/>
              <a:t>tm</a:t>
            </a:r>
            <a:r>
              <a:rPr lang="nl-NL" dirty="0" smtClean="0"/>
              <a:t> 17) of een voldoende fysieke capaciteit (6 MWT ≥70% voorspelde waarde), bij een relatief stabiel ziektebeeld met weinig of geen longaanvallen</a:t>
            </a:r>
          </a:p>
          <a:p>
            <a:r>
              <a:rPr lang="nl-NL" dirty="0" smtClean="0"/>
              <a:t>B2: patiënten met een hoge ziektelast (CCQ&gt; 1,9 CAT ≥ 18 </a:t>
            </a:r>
            <a:r>
              <a:rPr lang="nl-NL" dirty="0" err="1" smtClean="0"/>
              <a:t>én</a:t>
            </a:r>
            <a:r>
              <a:rPr lang="nl-NL" dirty="0" smtClean="0"/>
              <a:t> een beperkte fysieke capaciteit(6 MWT &lt;70% voorspelde waarde) bij een relatief stabiel ziektebeeld met weinig of geen longaanvallen.</a:t>
            </a:r>
          </a:p>
          <a:p>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nvGraphicFramePr>
        <p:xfrm>
          <a:off x="479425" y="2220913"/>
          <a:ext cx="8360230" cy="3991428"/>
        </p:xfrm>
        <a:graphic>
          <a:graphicData uri="http://schemas.openxmlformats.org/drawingml/2006/table">
            <a:tbl>
              <a:tblPr firstRow="1" bandRow="1">
                <a:tableStyleId>{93296810-A885-4BE3-A3E7-6D5BEEA58F35}</a:tableStyleId>
              </a:tblPr>
              <a:tblGrid>
                <a:gridCol w="1672046"/>
                <a:gridCol w="1672046"/>
                <a:gridCol w="1672046"/>
                <a:gridCol w="1672046"/>
                <a:gridCol w="1672046"/>
              </a:tblGrid>
              <a:tr h="1093234">
                <a:tc>
                  <a:txBody>
                    <a:bodyPr/>
                    <a:lstStyle/>
                    <a:p>
                      <a:endParaRPr lang="nl-NL" dirty="0"/>
                    </a:p>
                  </a:txBody>
                  <a:tcPr/>
                </a:tc>
                <a:tc>
                  <a:txBody>
                    <a:bodyPr/>
                    <a:lstStyle/>
                    <a:p>
                      <a:r>
                        <a:rPr lang="en-US" dirty="0" smtClean="0"/>
                        <a:t>KLASSE</a:t>
                      </a:r>
                      <a:r>
                        <a:rPr lang="en-US" baseline="0" dirty="0" smtClean="0"/>
                        <a:t>  A</a:t>
                      </a:r>
                      <a:endParaRPr lang="nl-NL" dirty="0"/>
                    </a:p>
                  </a:txBody>
                  <a:tcPr/>
                </a:tc>
                <a:tc>
                  <a:txBody>
                    <a:bodyPr/>
                    <a:lstStyle/>
                    <a:p>
                      <a:r>
                        <a:rPr lang="en-US" dirty="0" smtClean="0"/>
                        <a:t>KLASSE</a:t>
                      </a:r>
                      <a:r>
                        <a:rPr lang="en-US" baseline="0" dirty="0" smtClean="0"/>
                        <a:t>  B1</a:t>
                      </a:r>
                      <a:endParaRPr lang="nl-NL" dirty="0"/>
                    </a:p>
                  </a:txBody>
                  <a:tcPr/>
                </a:tc>
                <a:tc>
                  <a:txBody>
                    <a:bodyPr/>
                    <a:lstStyle/>
                    <a:p>
                      <a:r>
                        <a:rPr lang="en-US" dirty="0" smtClean="0"/>
                        <a:t>KLASSE C</a:t>
                      </a:r>
                      <a:endParaRPr lang="nl-NL" dirty="0"/>
                    </a:p>
                  </a:txBody>
                  <a:tcPr/>
                </a:tc>
                <a:tc>
                  <a:txBody>
                    <a:bodyPr/>
                    <a:lstStyle/>
                    <a:p>
                      <a:r>
                        <a:rPr lang="en-US" dirty="0" smtClean="0"/>
                        <a:t>KLASSE D</a:t>
                      </a:r>
                      <a:endParaRPr lang="nl-NL" dirty="0"/>
                    </a:p>
                  </a:txBody>
                  <a:tcPr/>
                </a:tc>
              </a:tr>
              <a:tr h="1299190">
                <a:tc>
                  <a:txBody>
                    <a:bodyPr/>
                    <a:lstStyle/>
                    <a:p>
                      <a:r>
                        <a:rPr lang="en-US" dirty="0" smtClean="0"/>
                        <a:t>MAXIMAAL</a:t>
                      </a:r>
                      <a:r>
                        <a:rPr lang="en-US" baseline="0" dirty="0" smtClean="0"/>
                        <a:t> </a:t>
                      </a:r>
                    </a:p>
                    <a:p>
                      <a:r>
                        <a:rPr lang="en-US" baseline="0" dirty="0" smtClean="0"/>
                        <a:t>AANTAL </a:t>
                      </a:r>
                    </a:p>
                    <a:p>
                      <a:r>
                        <a:rPr lang="en-US" baseline="0" dirty="0" smtClean="0"/>
                        <a:t>EERSTE 12</a:t>
                      </a:r>
                    </a:p>
                    <a:p>
                      <a:r>
                        <a:rPr lang="en-US" baseline="0" dirty="0" smtClean="0"/>
                        <a:t>MAANDEN</a:t>
                      </a:r>
                      <a:endParaRPr lang="nl-NL" dirty="0"/>
                    </a:p>
                  </a:txBody>
                  <a:tcPr/>
                </a:tc>
                <a:tc>
                  <a:txBody>
                    <a:bodyPr/>
                    <a:lstStyle/>
                    <a:p>
                      <a:r>
                        <a:rPr lang="en-US" dirty="0" smtClean="0"/>
                        <a:t>5</a:t>
                      </a:r>
                      <a:endParaRPr lang="nl-NL" dirty="0"/>
                    </a:p>
                  </a:txBody>
                  <a:tcPr/>
                </a:tc>
                <a:tc>
                  <a:txBody>
                    <a:bodyPr/>
                    <a:lstStyle/>
                    <a:p>
                      <a:r>
                        <a:rPr lang="en-US" dirty="0" smtClean="0"/>
                        <a:t>27</a:t>
                      </a:r>
                      <a:endParaRPr lang="nl-NL" dirty="0"/>
                    </a:p>
                  </a:txBody>
                  <a:tcPr/>
                </a:tc>
                <a:tc>
                  <a:txBody>
                    <a:bodyPr/>
                    <a:lstStyle/>
                    <a:p>
                      <a:r>
                        <a:rPr lang="en-US" dirty="0" smtClean="0"/>
                        <a:t>7</a:t>
                      </a:r>
                      <a:endParaRPr lang="nl-NL" dirty="0"/>
                    </a:p>
                  </a:txBody>
                  <a:tcPr/>
                </a:tc>
                <a:tc>
                  <a:txBody>
                    <a:bodyPr/>
                    <a:lstStyle/>
                    <a:p>
                      <a:r>
                        <a:rPr lang="en-US" dirty="0" smtClean="0"/>
                        <a:t>70</a:t>
                      </a:r>
                      <a:endParaRPr lang="nl-NL" dirty="0"/>
                    </a:p>
                  </a:txBody>
                  <a:tcPr/>
                </a:tc>
              </a:tr>
              <a:tr h="1599004">
                <a:tc>
                  <a:txBody>
                    <a:bodyPr/>
                    <a:lstStyle/>
                    <a:p>
                      <a:r>
                        <a:rPr lang="en-US" dirty="0" smtClean="0"/>
                        <a:t>MAXIMAAL </a:t>
                      </a:r>
                    </a:p>
                    <a:p>
                      <a:r>
                        <a:rPr lang="en-US" dirty="0" smtClean="0"/>
                        <a:t>AANTAL  PER</a:t>
                      </a:r>
                      <a:r>
                        <a:rPr lang="en-US" baseline="0" dirty="0" smtClean="0"/>
                        <a:t> </a:t>
                      </a:r>
                    </a:p>
                    <a:p>
                      <a:r>
                        <a:rPr lang="en-US" baseline="0" dirty="0" smtClean="0"/>
                        <a:t>12 MAANDEN</a:t>
                      </a:r>
                    </a:p>
                    <a:p>
                      <a:r>
                        <a:rPr lang="en-US" baseline="0" dirty="0" smtClean="0"/>
                        <a:t>HIERNA</a:t>
                      </a:r>
                    </a:p>
                    <a:p>
                      <a:endParaRPr lang="nl-NL" dirty="0"/>
                    </a:p>
                  </a:txBody>
                  <a:tcPr/>
                </a:tc>
                <a:tc>
                  <a:txBody>
                    <a:bodyPr/>
                    <a:lstStyle/>
                    <a:p>
                      <a:r>
                        <a:rPr lang="en-US" dirty="0" smtClean="0"/>
                        <a:t>0</a:t>
                      </a:r>
                      <a:endParaRPr lang="nl-NL" dirty="0"/>
                    </a:p>
                  </a:txBody>
                  <a:tcPr/>
                </a:tc>
                <a:tc>
                  <a:txBody>
                    <a:bodyPr/>
                    <a:lstStyle/>
                    <a:p>
                      <a:r>
                        <a:rPr lang="en-US" dirty="0" smtClean="0"/>
                        <a:t>3</a:t>
                      </a:r>
                      <a:endParaRPr lang="nl-NL" dirty="0"/>
                    </a:p>
                  </a:txBody>
                  <a:tcPr/>
                </a:tc>
                <a:tc>
                  <a:txBody>
                    <a:bodyPr/>
                    <a:lstStyle/>
                    <a:p>
                      <a:r>
                        <a:rPr lang="en-US" dirty="0" smtClean="0"/>
                        <a:t>52</a:t>
                      </a:r>
                      <a:endParaRPr lang="nl-NL" dirty="0"/>
                    </a:p>
                  </a:txBody>
                  <a:tcPr/>
                </a:tc>
                <a:tc>
                  <a:txBody>
                    <a:bodyPr/>
                    <a:lstStyle/>
                    <a:p>
                      <a:r>
                        <a:rPr lang="en-US" dirty="0" smtClean="0"/>
                        <a:t>52</a:t>
                      </a:r>
                      <a:endParaRPr lang="nl-NL" dirty="0"/>
                    </a:p>
                  </a:txBody>
                  <a:tcPr/>
                </a:tc>
              </a:tr>
            </a:tbl>
          </a:graphicData>
        </a:graphic>
      </p:graphicFrame>
      <p:sp>
        <p:nvSpPr>
          <p:cNvPr id="24604" name="Rechthoek 4"/>
          <p:cNvSpPr>
            <a:spLocks noChangeArrowheads="1"/>
          </p:cNvSpPr>
          <p:nvPr/>
        </p:nvSpPr>
        <p:spPr bwMode="auto">
          <a:xfrm>
            <a:off x="550863" y="646113"/>
            <a:ext cx="8229600" cy="769937"/>
          </a:xfrm>
          <a:prstGeom prst="rect">
            <a:avLst/>
          </a:prstGeom>
          <a:noFill/>
          <a:ln w="9525">
            <a:noFill/>
            <a:miter lim="800000"/>
            <a:headEnd/>
            <a:tailEnd/>
          </a:ln>
        </p:spPr>
        <p:txBody>
          <a:bodyPr>
            <a:spAutoFit/>
          </a:bodyPr>
          <a:lstStyle/>
          <a:p>
            <a:r>
              <a:rPr lang="en-US" sz="4400" i="0">
                <a:cs typeface="Arial" pitchFamily="34" charset="0"/>
              </a:rPr>
              <a:t>Aantal behandelingen</a:t>
            </a:r>
            <a:endParaRPr lang="nl-NL" sz="4400" i="0"/>
          </a:p>
        </p:txBody>
      </p:sp>
      <p:pic>
        <p:nvPicPr>
          <p:cNvPr id="24605" name="Picture 4" descr="C:\Users\Thea\AppData\Local\Microsoft\Windows\Temporary Internet Files\Content.Outlook\GGEYC9X9\Logo medium.jpg"/>
          <p:cNvPicPr>
            <a:picLocks noChangeAspect="1" noChangeArrowheads="1"/>
          </p:cNvPicPr>
          <p:nvPr/>
        </p:nvPicPr>
        <p:blipFill>
          <a:blip r:embed="rId3" cstate="print"/>
          <a:srcRect/>
          <a:stretch>
            <a:fillRect/>
          </a:stretch>
        </p:blipFill>
        <p:spPr bwMode="auto">
          <a:xfrm>
            <a:off x="6750050" y="307975"/>
            <a:ext cx="2030413" cy="51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p:cNvGraphicFramePr>
            <a:graphicFrameLocks noGrp="1"/>
          </p:cNvGraphicFramePr>
          <p:nvPr/>
        </p:nvGraphicFramePr>
        <p:xfrm>
          <a:off x="755576" y="1844824"/>
          <a:ext cx="6684863" cy="4429598"/>
        </p:xfrm>
        <a:graphic>
          <a:graphicData uri="http://schemas.openxmlformats.org/drawingml/2006/table">
            <a:tbl>
              <a:tblPr firstRow="1" bandRow="1">
                <a:tableStyleId>{93296810-A885-4BE3-A3E7-6D5BEEA58F35}</a:tableStyleId>
              </a:tblPr>
              <a:tblGrid>
                <a:gridCol w="1906188"/>
                <a:gridCol w="1906188"/>
                <a:gridCol w="2872487"/>
              </a:tblGrid>
              <a:tr h="1093234">
                <a:tc>
                  <a:txBody>
                    <a:bodyPr/>
                    <a:lstStyle/>
                    <a:p>
                      <a:endParaRPr lang="nl-NL" dirty="0"/>
                    </a:p>
                  </a:txBody>
                  <a:tcPr/>
                </a:tc>
                <a:tc>
                  <a:txBody>
                    <a:bodyPr/>
                    <a:lstStyle/>
                    <a:p>
                      <a:r>
                        <a:rPr lang="en-US" dirty="0" smtClean="0"/>
                        <a:t>KLASSE</a:t>
                      </a:r>
                      <a:r>
                        <a:rPr lang="en-US" baseline="0" dirty="0" smtClean="0"/>
                        <a:t>  B2</a:t>
                      </a:r>
                    </a:p>
                    <a:p>
                      <a:r>
                        <a:rPr lang="en-US" baseline="0" dirty="0" err="1" smtClean="0"/>
                        <a:t>miv</a:t>
                      </a:r>
                      <a:r>
                        <a:rPr lang="en-US" baseline="0" dirty="0" smtClean="0"/>
                        <a:t> 2021</a:t>
                      </a:r>
                      <a:endParaRPr lang="nl-NL" dirty="0"/>
                    </a:p>
                  </a:txBody>
                  <a:tcPr/>
                </a:tc>
                <a:tc>
                  <a:txBody>
                    <a:bodyPr/>
                    <a:lstStyle/>
                    <a:p>
                      <a:endParaRPr lang="nl-NL" dirty="0"/>
                    </a:p>
                  </a:txBody>
                  <a:tcPr/>
                </a:tc>
              </a:tr>
              <a:tr h="1299190">
                <a:tc>
                  <a:txBody>
                    <a:bodyPr/>
                    <a:lstStyle/>
                    <a:p>
                      <a:r>
                        <a:rPr lang="en-US" dirty="0" smtClean="0"/>
                        <a:t>MAXIMAAL</a:t>
                      </a:r>
                      <a:r>
                        <a:rPr lang="en-US" baseline="0" dirty="0" smtClean="0"/>
                        <a:t> </a:t>
                      </a:r>
                    </a:p>
                    <a:p>
                      <a:r>
                        <a:rPr lang="en-US" baseline="0" dirty="0" smtClean="0"/>
                        <a:t>AANTAL </a:t>
                      </a:r>
                    </a:p>
                    <a:p>
                      <a:r>
                        <a:rPr lang="en-US" baseline="0" dirty="0" smtClean="0"/>
                        <a:t>EERSTE 12</a:t>
                      </a:r>
                    </a:p>
                    <a:p>
                      <a:r>
                        <a:rPr lang="en-US" baseline="0" dirty="0" smtClean="0"/>
                        <a:t>MAANDEN</a:t>
                      </a:r>
                      <a:endParaRPr lang="nl-NL" dirty="0"/>
                    </a:p>
                  </a:txBody>
                  <a:tcPr/>
                </a:tc>
                <a:tc>
                  <a:txBody>
                    <a:bodyPr/>
                    <a:lstStyle/>
                    <a:p>
                      <a:r>
                        <a:rPr lang="en-US" dirty="0" smtClean="0"/>
                        <a:t>70</a:t>
                      </a:r>
                      <a:r>
                        <a:rPr lang="en-US" baseline="0" dirty="0" smtClean="0"/>
                        <a:t> (was 27)</a:t>
                      </a:r>
                      <a:endParaRPr lang="nl-NL" dirty="0"/>
                    </a:p>
                  </a:txBody>
                  <a:tcPr/>
                </a:tc>
                <a:tc>
                  <a:txBody>
                    <a:bodyPr/>
                    <a:lstStyle/>
                    <a:p>
                      <a:r>
                        <a:rPr lang="en-US" dirty="0" smtClean="0"/>
                        <a:t>1 </a:t>
                      </a:r>
                      <a:r>
                        <a:rPr lang="en-US" dirty="0" err="1" smtClean="0"/>
                        <a:t>longaanval</a:t>
                      </a:r>
                      <a:r>
                        <a:rPr lang="en-US" dirty="0" smtClean="0"/>
                        <a:t> </a:t>
                      </a:r>
                      <a:r>
                        <a:rPr lang="en-US" dirty="0" err="1" smtClean="0"/>
                        <a:t>zonder</a:t>
                      </a:r>
                      <a:r>
                        <a:rPr lang="en-US" dirty="0" smtClean="0"/>
                        <a:t> </a:t>
                      </a:r>
                      <a:r>
                        <a:rPr lang="en-US" dirty="0" err="1" smtClean="0"/>
                        <a:t>ziekenhuisopname</a:t>
                      </a:r>
                      <a:r>
                        <a:rPr lang="en-US" dirty="0" smtClean="0"/>
                        <a:t> en</a:t>
                      </a:r>
                      <a:r>
                        <a:rPr lang="en-US" baseline="0" dirty="0" smtClean="0"/>
                        <a:t> </a:t>
                      </a:r>
                      <a:r>
                        <a:rPr lang="en-US" baseline="0" dirty="0" err="1" smtClean="0"/>
                        <a:t>hoge</a:t>
                      </a:r>
                      <a:r>
                        <a:rPr lang="en-US" baseline="0" dirty="0" smtClean="0"/>
                        <a:t> </a:t>
                      </a:r>
                      <a:r>
                        <a:rPr lang="en-US" baseline="0" dirty="0" err="1" smtClean="0"/>
                        <a:t>ziektelast</a:t>
                      </a:r>
                      <a:r>
                        <a:rPr lang="en-US" baseline="0" dirty="0" smtClean="0"/>
                        <a:t> </a:t>
                      </a:r>
                      <a:r>
                        <a:rPr lang="nl-NL" dirty="0" smtClean="0"/>
                        <a:t>(CCQ&gt; 1,9 CAT ≥ 18 </a:t>
                      </a:r>
                      <a:r>
                        <a:rPr lang="nl-NL" dirty="0" err="1" smtClean="0"/>
                        <a:t>én</a:t>
                      </a:r>
                      <a:r>
                        <a:rPr lang="nl-NL" dirty="0" smtClean="0"/>
                        <a:t> beperkte fysieke capaciteit(6 MWT &lt;70% voorspelde waarde)</a:t>
                      </a:r>
                      <a:endParaRPr lang="nl-NL" dirty="0"/>
                    </a:p>
                  </a:txBody>
                  <a:tcPr/>
                </a:tc>
              </a:tr>
              <a:tr h="1599004">
                <a:tc>
                  <a:txBody>
                    <a:bodyPr/>
                    <a:lstStyle/>
                    <a:p>
                      <a:r>
                        <a:rPr lang="en-US" dirty="0" smtClean="0"/>
                        <a:t>MAXIMAAL </a:t>
                      </a:r>
                    </a:p>
                    <a:p>
                      <a:r>
                        <a:rPr lang="en-US" dirty="0" smtClean="0"/>
                        <a:t>AANTAL  PER</a:t>
                      </a:r>
                      <a:r>
                        <a:rPr lang="en-US" baseline="0" dirty="0" smtClean="0"/>
                        <a:t> </a:t>
                      </a:r>
                    </a:p>
                    <a:p>
                      <a:r>
                        <a:rPr lang="en-US" baseline="0" dirty="0" smtClean="0"/>
                        <a:t>12 MAANDEN</a:t>
                      </a:r>
                    </a:p>
                    <a:p>
                      <a:r>
                        <a:rPr lang="en-US" baseline="0" dirty="0" smtClean="0"/>
                        <a:t>HIERNA</a:t>
                      </a:r>
                    </a:p>
                    <a:p>
                      <a:endParaRPr lang="nl-NL" dirty="0"/>
                    </a:p>
                  </a:txBody>
                  <a:tcPr/>
                </a:tc>
                <a:tc>
                  <a:txBody>
                    <a:bodyPr/>
                    <a:lstStyle/>
                    <a:p>
                      <a:r>
                        <a:rPr lang="en-US" dirty="0" smtClean="0"/>
                        <a:t>52</a:t>
                      </a:r>
                      <a:r>
                        <a:rPr lang="en-US" baseline="0" dirty="0" smtClean="0"/>
                        <a:t> max (was 3)</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dirty="0" err="1" smtClean="0"/>
                        <a:t>longaanval</a:t>
                      </a:r>
                      <a:r>
                        <a:rPr lang="en-US" dirty="0" smtClean="0"/>
                        <a:t> </a:t>
                      </a:r>
                      <a:r>
                        <a:rPr lang="en-US" dirty="0" err="1" smtClean="0"/>
                        <a:t>zonder</a:t>
                      </a:r>
                      <a:r>
                        <a:rPr lang="en-US" dirty="0" smtClean="0"/>
                        <a:t> </a:t>
                      </a:r>
                      <a:r>
                        <a:rPr lang="en-US" dirty="0" err="1" smtClean="0"/>
                        <a:t>ziekenhuisopname</a:t>
                      </a:r>
                      <a:r>
                        <a:rPr lang="en-US" dirty="0" smtClean="0"/>
                        <a:t> en</a:t>
                      </a:r>
                      <a:r>
                        <a:rPr lang="en-US" baseline="0" dirty="0" smtClean="0"/>
                        <a:t> </a:t>
                      </a:r>
                      <a:r>
                        <a:rPr lang="en-US" baseline="0" dirty="0" err="1" smtClean="0"/>
                        <a:t>hoge</a:t>
                      </a:r>
                      <a:r>
                        <a:rPr lang="en-US" baseline="0" dirty="0" smtClean="0"/>
                        <a:t> </a:t>
                      </a:r>
                      <a:r>
                        <a:rPr lang="en-US" baseline="0" dirty="0" err="1" smtClean="0"/>
                        <a:t>ziektelast</a:t>
                      </a:r>
                      <a:endParaRPr lang="nl-NL" dirty="0" smtClean="0"/>
                    </a:p>
                    <a:p>
                      <a:endParaRPr lang="nl-NL" dirty="0"/>
                    </a:p>
                  </a:txBody>
                  <a:tcPr/>
                </a:tc>
              </a:tr>
            </a:tbl>
          </a:graphicData>
        </a:graphic>
      </p:graphicFrame>
      <p:sp>
        <p:nvSpPr>
          <p:cNvPr id="24604" name="Rechthoek 4"/>
          <p:cNvSpPr>
            <a:spLocks noChangeArrowheads="1"/>
          </p:cNvSpPr>
          <p:nvPr/>
        </p:nvSpPr>
        <p:spPr bwMode="auto">
          <a:xfrm>
            <a:off x="550863" y="646113"/>
            <a:ext cx="8229600" cy="769937"/>
          </a:xfrm>
          <a:prstGeom prst="rect">
            <a:avLst/>
          </a:prstGeom>
          <a:noFill/>
          <a:ln w="9525">
            <a:noFill/>
            <a:miter lim="800000"/>
            <a:headEnd/>
            <a:tailEnd/>
          </a:ln>
        </p:spPr>
        <p:txBody>
          <a:bodyPr>
            <a:spAutoFit/>
          </a:bodyPr>
          <a:lstStyle/>
          <a:p>
            <a:r>
              <a:rPr lang="en-US" sz="4400" dirty="0" smtClean="0">
                <a:cs typeface="Arial" pitchFamily="34" charset="0"/>
              </a:rPr>
              <a:t>KLASSE B2 </a:t>
            </a:r>
            <a:r>
              <a:rPr lang="en-US" sz="4400" dirty="0" err="1" smtClean="0">
                <a:cs typeface="Arial" pitchFamily="34" charset="0"/>
              </a:rPr>
              <a:t>miv</a:t>
            </a:r>
            <a:r>
              <a:rPr lang="en-US" sz="4400" dirty="0" smtClean="0">
                <a:cs typeface="Arial" pitchFamily="34" charset="0"/>
              </a:rPr>
              <a:t> 2021</a:t>
            </a:r>
            <a:endParaRPr lang="nl-NL" sz="4400" i="0" dirty="0"/>
          </a:p>
        </p:txBody>
      </p:sp>
      <p:pic>
        <p:nvPicPr>
          <p:cNvPr id="24605" name="Picture 4" descr="C:\Users\Thea\AppData\Local\Microsoft\Windows\Temporary Internet Files\Content.Outlook\GGEYC9X9\Logo medium.jpg"/>
          <p:cNvPicPr>
            <a:picLocks noChangeAspect="1" noChangeArrowheads="1"/>
          </p:cNvPicPr>
          <p:nvPr/>
        </p:nvPicPr>
        <p:blipFill>
          <a:blip r:embed="rId3" cstate="print"/>
          <a:srcRect/>
          <a:stretch>
            <a:fillRect/>
          </a:stretch>
        </p:blipFill>
        <p:spPr bwMode="auto">
          <a:xfrm>
            <a:off x="6750050" y="307975"/>
            <a:ext cx="2030413" cy="51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836712"/>
            <a:ext cx="8712968"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401</Words>
  <Application>Microsoft Office PowerPoint</Application>
  <PresentationFormat>Diavoorstelling (4:3)</PresentationFormat>
  <Paragraphs>49</Paragraphs>
  <Slides>7</Slides>
  <Notes>3</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Office-thema</vt:lpstr>
      <vt:lpstr>PowerPoint-presentatie</vt:lpstr>
      <vt:lpstr>Indeling miv 2019</vt:lpstr>
      <vt:lpstr>PowerPoint-presentatie</vt:lpstr>
      <vt:lpstr>Advies ZiN ingaand 2021</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Thea</dc:creator>
  <cp:lastModifiedBy>Phoebe Gescher</cp:lastModifiedBy>
  <cp:revision>48</cp:revision>
  <dcterms:created xsi:type="dcterms:W3CDTF">2020-10-08T13:07:42Z</dcterms:created>
  <dcterms:modified xsi:type="dcterms:W3CDTF">2020-12-02T05:58:28Z</dcterms:modified>
</cp:coreProperties>
</file>