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jpeg" ContentType="image/jpeg"/>
  <Override PartName="/ppt/media/image2.png" ContentType="image/png"/>
  <Override PartName="/ppt/media/image3.wmf" ContentType="image/x-wmf"/>
  <Override PartName="/ppt/media/image4.wmf" ContentType="image/x-wmf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Klik om de dia te verplaatsen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nl-NL" sz="2000" spc="-1" strike="noStrike">
                <a:latin typeface="Arial"/>
              </a:rPr>
              <a:t>Klik om het formaat van de notities te bewerken</a:t>
            </a:r>
            <a:endParaRPr b="0" lang="nl-NL" sz="2000" spc="-1" strike="noStrike"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nl-NL" sz="1400" spc="-1" strike="noStrike">
                <a:latin typeface="Times New Roman"/>
              </a:rPr>
              <a:t>&lt;koptekst&gt;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 type="dt" idx="1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nl-NL" sz="1400" spc="-1" strike="noStrike">
                <a:latin typeface="Times New Roman"/>
              </a:rPr>
              <a:t>&lt;datum/tijd&gt;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 type="ftr" idx="16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>
              <a:buNone/>
            </a:pPr>
            <a:r>
              <a:rPr b="0" lang="nl-NL" sz="1400" spc="-1" strike="noStrike">
                <a:latin typeface="Times New Roman"/>
              </a:rPr>
              <a:t>&lt;voettekst&gt;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214" name="PlaceHolder 6"/>
          <p:cNvSpPr>
            <a:spLocks noGrp="1"/>
          </p:cNvSpPr>
          <p:nvPr>
            <p:ph type="sldNum" idx="17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 algn="r">
              <a:buNone/>
            </a:pPr>
            <a:fld id="{3262DB35-FDE8-42E2-90C2-CD41EA32F110}" type="slidenum">
              <a:rPr b="0" lang="nl-NL" sz="1400" spc="-1" strike="noStrike">
                <a:latin typeface="Times New Roman"/>
              </a:rPr>
              <a:t>&lt;nummer&gt;</a:t>
            </a:fld>
            <a:endParaRPr b="0" lang="nl-NL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nl-NL" sz="20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sldNum" idx="18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48913BB-047F-4E4B-A34D-74142EF22B84}" type="slidenum">
              <a:rPr b="0" lang="en-US" sz="1200" spc="-1" strike="noStrike">
                <a:latin typeface="Times New Roman"/>
              </a:rPr>
              <a:t>&lt;nummer&gt;</a:t>
            </a:fld>
            <a:endParaRPr b="0" lang="nl-NL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5930F36-FD02-4557-9386-4EC09DB1713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FD38FB-1150-4174-92D9-8ACC08FC193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D1F9815-FCEB-4B0A-8A49-18E6D310EAA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58372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32720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988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58372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32720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1DF412A-03BE-4314-99AB-A82F395C517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937CAA4-7157-49AB-8CBC-72833FEED14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A472513-4F1E-4C01-8D3B-440EA2680AF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3394E7D-7731-4E7F-B70A-947BD49FE0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4EDB0F0-24AD-4C73-92D5-3D5E0639020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ED94ED3-629E-4CD8-89CB-69FC8F3A33B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98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7837C4C-407F-4F6B-B815-CC33BA52E84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8FCD7CF-B754-4791-BECA-4D3A50BA42A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992221-1A7A-495D-A901-D975ABACB10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AB47D97-EE23-42C4-91A8-9254B3C5964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18B8458-A5DB-4D8E-BB19-893D4A7BF4C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52C9A41-1588-44BD-94D0-460A47D6ABD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0C9341C-65BC-4EB1-A422-BB17A62B421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258372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432720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988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258372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432720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5CFABB-27B8-4E61-BB77-4B233DB1ABC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3D1490B-AB22-4C3E-ADDD-89FC237F1B1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43A161F-0246-415C-8920-E2190F5800F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03E0F54-DE2F-400C-9142-93426B737DA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FA6EFFF-0881-4994-A47D-ADDF4F75CA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3BFE8A2-5B56-4D65-A67B-DC31D9E517E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C89263-B40F-4EF9-9AC9-362EEAB23A9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8398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20DAD36-7A7D-4AC6-B164-01168B3053E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0DC86E7-DB72-4FB7-BCC5-E1E09AA596D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EA02F58-9ADE-4ECA-B189-BDE892912F8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F96A85F-346B-46BD-84E0-AD117C45347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FAB3FF1-2435-46E2-A9C1-7F0E51FE589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D939D11-6C3C-4CB3-B63F-019D7BFC16C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258372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432720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83988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/>
          </p:nvPr>
        </p:nvSpPr>
        <p:spPr>
          <a:xfrm>
            <a:off x="258372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/>
          </p:nvPr>
        </p:nvSpPr>
        <p:spPr>
          <a:xfrm>
            <a:off x="432720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59A14B4-695E-4022-8AF5-788C890452B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D3233EAE-F1AB-4388-8A96-ECB8531438AD}" type="slidenum">
              <a:t>&lt;#&gt;</a:t>
            </a:fld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2C2371B9-5F39-479E-BAD0-443616D22741}" type="slidenum">
              <a:t>&lt;#&gt;</a:t>
            </a:fld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26D83A49-682A-4406-8BE5-A6F887815DFF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A660978-504B-4A74-8F39-50132FEC7D9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335AA1FC-25DF-456B-A13C-CC8C23DEA74C}" type="slidenum">
              <a:t>&lt;#&gt;</a:t>
            </a:fld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76B9233-4719-4449-9E19-1A1DE503F377}" type="slidenum">
              <a:t>&lt;#&gt;</a:t>
            </a:fld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subTitle"/>
          </p:nvPr>
        </p:nvSpPr>
        <p:spPr>
          <a:xfrm>
            <a:off x="8398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1FBC080-B8FE-4A6E-BCD3-2E913A66D0F5}" type="slidenum">
              <a:t>&lt;#&gt;</a:t>
            </a:fld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9DA79994-B544-423B-ABEE-B9FF51433CC0}" type="slidenum">
              <a:t>&lt;#&gt;</a:t>
            </a:fld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5" name="PlaceHolder 4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74339BE6-528E-422E-AA54-BC7C06F5C45D}" type="slidenum">
              <a:t>&lt;#&gt;</a:t>
            </a:fld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451580F-0235-4267-9428-981278FA1C37}" type="slidenum">
              <a:t>&lt;#&gt;</a:t>
            </a:fld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731437B9-A3B0-422D-B0DF-A06A6B38C80A}" type="slidenum">
              <a:t>&lt;#&gt;</a:t>
            </a:fld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0ED92CE-EDE5-43BE-84C1-517F07EEA75F}" type="slidenum">
              <a:t>&lt;#&gt;</a:t>
            </a:fld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258372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432720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83988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3" name="PlaceHolder 6"/>
          <p:cNvSpPr>
            <a:spLocks noGrp="1"/>
          </p:cNvSpPr>
          <p:nvPr>
            <p:ph/>
          </p:nvPr>
        </p:nvSpPr>
        <p:spPr>
          <a:xfrm>
            <a:off x="258372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4" name="PlaceHolder 7"/>
          <p:cNvSpPr>
            <a:spLocks noGrp="1"/>
          </p:cNvSpPr>
          <p:nvPr>
            <p:ph/>
          </p:nvPr>
        </p:nvSpPr>
        <p:spPr>
          <a:xfrm>
            <a:off x="432720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634049E-354F-4D7C-B549-A4BF2A7FBF11}" type="slidenum">
              <a:t>&lt;#&gt;</a:t>
            </a:fld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A647F9DF-B36B-4E0D-B310-6ED7301B70B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98452C2-3A69-4D4F-B395-0AD8A58D29B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8DAAABEE-06BF-4623-B50D-37DA70268DF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2F63DC0B-455A-4031-8A43-D7022D2C61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936AE110-4EAC-4015-885B-0925A30EE7C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AE05DD7F-20E7-4D8B-912B-0084831B20D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8398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A85E39A3-87A1-4D49-9EF4-9B137F6EEED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B11FDF5-D334-4F18-8EE7-183CFEB636E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23EDA8B-4E03-46DD-B647-043B1C8DB98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830D08B9-8743-4D7B-81F6-934B3A4FB32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87D5CFB1-3986-4EAA-9BA2-2305D5B99F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2F04BAD4-DB2B-497B-A3AE-1DFB876FF78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98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14BF8B-D846-4D7A-B417-564BAEE9281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/>
          </p:nvPr>
        </p:nvSpPr>
        <p:spPr>
          <a:xfrm>
            <a:off x="258372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/>
          </p:nvPr>
        </p:nvSpPr>
        <p:spPr>
          <a:xfrm>
            <a:off x="4327200" y="168120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/>
          </p:nvPr>
        </p:nvSpPr>
        <p:spPr>
          <a:xfrm>
            <a:off x="83988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/>
          </p:nvPr>
        </p:nvSpPr>
        <p:spPr>
          <a:xfrm>
            <a:off x="258372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/>
          </p:nvPr>
        </p:nvSpPr>
        <p:spPr>
          <a:xfrm>
            <a:off x="4327200" y="2111760"/>
            <a:ext cx="166032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39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654E170-4702-424C-A528-FDEEB214528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FB58AD-D8C7-4A89-B41B-FA90E81C788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82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483000" y="211176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2DA190A-71B5-4531-8E40-2AF99AB0D6A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988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483000" y="1681200"/>
            <a:ext cx="25167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9880" y="2111760"/>
            <a:ext cx="5157360" cy="392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0000"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C029ACD-6EBA-4C0A-A139-2E5F6C17614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nl-NL" sz="6000" spc="-1" strike="noStrike">
                <a:solidFill>
                  <a:srgbClr val="000000"/>
                </a:solidFill>
                <a:latin typeface="Aptos Display"/>
              </a:rPr>
              <a:t>Klik om de stijl te bewerken</a:t>
            </a:r>
            <a:endParaRPr b="0" lang="de-DE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787878"/>
                </a:solidFill>
                <a:latin typeface="Aptos"/>
              </a:rPr>
              <a:t>&lt;datum/tijd&gt;</a:t>
            </a:r>
            <a:endParaRPr b="0" lang="nl-N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nl-NL" sz="1400" spc="-1" strike="noStrike">
                <a:latin typeface="Times New Roman"/>
              </a:rPr>
              <a:t>&lt;voettekst&gt;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27BA19E-B10D-477B-BDFE-8B9BFA7A885C}" type="slidenum">
              <a:rPr b="0" lang="de-DE" sz="1200" spc="-1" strike="noStrike">
                <a:solidFill>
                  <a:srgbClr val="787878"/>
                </a:solidFill>
                <a:latin typeface="Aptos"/>
              </a:rPr>
              <a:t>&lt;nummer&gt;</a:t>
            </a:fld>
            <a:endParaRPr b="0" lang="nl-NL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Aptos"/>
              </a:rPr>
              <a:t>Klik om de opmaak van de overzichtstekst te bewerken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Tweede overzichtsniveau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Derde overzichtsniveau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Vierde overzichtsniveau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Vijfde overzichtsniveau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Zesde overzichtsniveau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Zevende overzichtsniveau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Klik om de stijl te bewerken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Aptos"/>
              </a:rPr>
              <a:t>Tweede niveau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Aptos"/>
              </a:rPr>
              <a:t>Derde 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Vierde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Vijfde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787878"/>
                </a:solidFill>
                <a:latin typeface="Aptos"/>
              </a:rPr>
              <a:t>&lt;datum/tijd&gt;</a:t>
            </a:r>
            <a:endParaRPr b="0" lang="nl-NL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nl-NL" sz="1400" spc="-1" strike="noStrike">
                <a:latin typeface="Times New Roman"/>
              </a:rPr>
              <a:t>&lt;voettekst&gt;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1038D05-C049-4EA8-A56D-C457CFD84237}" type="slidenum">
              <a:rPr b="0" lang="de-DE" sz="1200" spc="-1" strike="noStrike">
                <a:solidFill>
                  <a:srgbClr val="787878"/>
                </a:solidFill>
                <a:latin typeface="Aptos"/>
              </a:rPr>
              <a:t>&lt;nummer&gt;</a:t>
            </a:fld>
            <a:endParaRPr b="0" lang="nl-N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Klik om de stijl te bewerken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Aptos"/>
              </a:rPr>
              <a:t>Tweede niveau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Aptos"/>
              </a:rPr>
              <a:t>Derde 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Vierde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Vijfde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Aptos"/>
              </a:rPr>
              <a:t>Tweede niveau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Aptos"/>
              </a:rPr>
              <a:t>Derde 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Vierde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Vijfde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787878"/>
                </a:solidFill>
                <a:latin typeface="Aptos"/>
              </a:rPr>
              <a:t>&lt;datum/tijd&gt;</a:t>
            </a:r>
            <a:endParaRPr b="0" lang="nl-NL" sz="12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nl-NL" sz="1400" spc="-1" strike="noStrike">
                <a:latin typeface="Times New Roman"/>
              </a:rPr>
              <a:t>&lt;voettekst&gt;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AF3E303-F3BA-49A9-B07F-0894237A2A45}" type="slidenum">
              <a:rPr b="0" lang="de-DE" sz="1200" spc="-1" strike="noStrike">
                <a:solidFill>
                  <a:srgbClr val="787878"/>
                </a:solidFill>
                <a:latin typeface="Aptos"/>
              </a:rPr>
              <a:t>&lt;nummer&gt;</a:t>
            </a:fld>
            <a:endParaRPr b="0" lang="nl-N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719640" y="306000"/>
            <a:ext cx="11090880" cy="802440"/>
          </a:xfrm>
          <a:prstGeom prst="rect">
            <a:avLst/>
          </a:prstGeom>
          <a:noFill/>
          <a:ln w="0">
            <a:noFill/>
          </a:ln>
        </p:spPr>
        <p:txBody>
          <a:bodyPr tIns="126000" anchor="t">
            <a:noAutofit/>
          </a:bodyPr>
          <a:p>
            <a:pPr indent="0">
              <a:lnSpc>
                <a:spcPct val="75000"/>
              </a:lnSpc>
              <a:buNone/>
            </a:pPr>
            <a:r>
              <a:rPr b="0" lang="en-US" sz="4400" spc="-1" strike="noStrike">
                <a:solidFill>
                  <a:schemeClr val="accent4"/>
                </a:solidFill>
                <a:latin typeface="Aptos Display"/>
              </a:rPr>
              <a:t>Title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10"/>
          </p:nvPr>
        </p:nvSpPr>
        <p:spPr>
          <a:xfrm>
            <a:off x="916200" y="6403320"/>
            <a:ext cx="8635680" cy="2505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900" spc="-1" strike="noStrike">
                <a:solidFill>
                  <a:srgbClr val="a0a0a0"/>
                </a:solidFill>
                <a:latin typeface="Aptos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en-US" sz="900" spc="-1" strike="noStrike">
                <a:solidFill>
                  <a:srgbClr val="a0a0a0"/>
                </a:solidFill>
                <a:latin typeface="Aptos"/>
              </a:rPr>
              <a:t>&lt;voettekst&gt;</a:t>
            </a:r>
            <a:endParaRPr b="0" lang="nl-NL" sz="900" spc="-1" strike="noStrike">
              <a:latin typeface="Times New Roman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sldNum" idx="11"/>
          </p:nvPr>
        </p:nvSpPr>
        <p:spPr>
          <a:xfrm>
            <a:off x="717480" y="6403320"/>
            <a:ext cx="533160" cy="246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900" spc="-1" strike="noStrike">
                <a:solidFill>
                  <a:srgbClr val="a0a0a0"/>
                </a:solidFill>
                <a:latin typeface="Apto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734A8A6-AE75-466C-B10C-150CD8B88B29}" type="slidenum">
              <a:rPr b="0" lang="en-US" sz="900" spc="-1" strike="noStrike">
                <a:solidFill>
                  <a:srgbClr val="a0a0a0"/>
                </a:solidFill>
                <a:latin typeface="Aptos"/>
              </a:rPr>
              <a:t>&lt;nummer&gt;</a:t>
            </a:fld>
            <a:endParaRPr b="0" lang="nl-NL" sz="900" spc="-1" strike="noStrike">
              <a:latin typeface="Times New Roman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720000" y="738720"/>
            <a:ext cx="11081520" cy="3672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95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Aptos"/>
              </a:rPr>
              <a:t>Subtitle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698400" y="1346040"/>
            <a:ext cx="11112120" cy="4939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4ea72e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accent6"/>
                </a:solidFill>
                <a:latin typeface="Aptos"/>
              </a:rPr>
              <a:t>Click to insert text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4ea72e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accent6"/>
                </a:solidFill>
                <a:latin typeface="Aptos"/>
              </a:rPr>
              <a:t>Second level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4ea72e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accent6"/>
                </a:solidFill>
                <a:latin typeface="Aptos"/>
              </a:rPr>
              <a:t>Third level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4ea72e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accent6"/>
                </a:solidFill>
                <a:latin typeface="Aptos"/>
              </a:rPr>
              <a:t>Fourth level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4ea72e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accent6"/>
                </a:solidFill>
                <a:latin typeface="Aptos"/>
              </a:rPr>
              <a:t>Fifth level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Klik om de stijl te bewerken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nl-NL" sz="24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Aptos"/>
              </a:rPr>
              <a:t>Tweede niveau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Aptos"/>
              </a:rPr>
              <a:t>Derde 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Vierde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Vijfde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nl-NL" sz="24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ptos"/>
              </a:rPr>
              <a:t>Klik om de modelstijlen te bewerken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400" spc="-1" strike="noStrike">
                <a:solidFill>
                  <a:srgbClr val="000000"/>
                </a:solidFill>
                <a:latin typeface="Aptos"/>
              </a:rPr>
              <a:t>Tweede niveau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000" spc="-1" strike="noStrike">
                <a:solidFill>
                  <a:srgbClr val="000000"/>
                </a:solidFill>
                <a:latin typeface="Aptos"/>
              </a:rPr>
              <a:t>Derde niveau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Vierde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Vijfde niveau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0" name="PlaceHolder 6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787878"/>
                </a:solidFill>
                <a:latin typeface="Aptos"/>
              </a:rPr>
              <a:t>&lt;datum/tijd&gt;</a:t>
            </a:r>
            <a:endParaRPr b="0" lang="nl-NL" sz="1200" spc="-1" strike="noStrike">
              <a:latin typeface="Times New Roman"/>
            </a:endParaRPr>
          </a:p>
        </p:txBody>
      </p:sp>
      <p:sp>
        <p:nvSpPr>
          <p:cNvPr id="171" name="PlaceHolder 7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nl-NL" sz="1400" spc="-1" strike="noStrike"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nl-NL" sz="1400" spc="-1" strike="noStrike">
                <a:latin typeface="Times New Roman"/>
              </a:rPr>
              <a:t>&lt;voettekst&gt;</a:t>
            </a:r>
            <a:endParaRPr b="0" lang="nl-NL" sz="1400" spc="-1" strike="noStrike">
              <a:latin typeface="Times New Roman"/>
            </a:endParaRPr>
          </a:p>
        </p:txBody>
      </p:sp>
      <p:sp>
        <p:nvSpPr>
          <p:cNvPr id="172" name="PlaceHolder 8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FFEF94D-60B9-4A74-826A-642760DDB088}" type="slidenum">
              <a:rPr b="0" lang="de-DE" sz="1200" spc="-1" strike="noStrike">
                <a:solidFill>
                  <a:srgbClr val="787878"/>
                </a:solidFill>
                <a:latin typeface="Aptos"/>
              </a:rPr>
              <a:t>&lt;nummer&gt;</a:t>
            </a:fld>
            <a:endParaRPr b="0" lang="nl-N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3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Aptos Display"/>
              </a:rPr>
              <a:t>Spirometrie en de z-score </a:t>
            </a:r>
            <a:endParaRPr b="0" lang="de-DE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buNone/>
            </a:pPr>
            <a:endParaRPr b="0" lang="nl-N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Normaalwaarden spirometrie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Voorheen normaalwaarden: VC &gt;80% en Tiffeneau &gt; 70% 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Nu: z-waarde volgens GLI (Global Lungfunction Initiative)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Grote steekproef uit wereldbevolking (3-95 jaar en 5 etnische groepen)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Hierdoor verschuiving van normaalwaarden: voor jongeren hogere afkapwaarde en voor ouderen juist lager. 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1800" spc="-1" strike="noStrike">
                <a:solidFill>
                  <a:srgbClr val="000000"/>
                </a:solidFill>
                <a:latin typeface="Aptos"/>
              </a:rPr>
              <a:t>Grote impact gehad: vooral oudere patiënten bleken  ineens geen COPD meer te hebben!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9" name="Tekstvak 3"/>
          <p:cNvSpPr/>
          <p:nvPr/>
        </p:nvSpPr>
        <p:spPr>
          <a:xfrm>
            <a:off x="2158920" y="6248520"/>
            <a:ext cx="6709680" cy="3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i="1" lang="nl-NL" sz="1400" spc="-1" strike="noStrike">
                <a:solidFill>
                  <a:srgbClr val="000000"/>
                </a:solidFill>
                <a:latin typeface="Aptos"/>
              </a:rPr>
              <a:t>Quanjer et al, NTVG, 2014;158:A7529</a:t>
            </a:r>
            <a:endParaRPr b="0" lang="nl-NL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Normaalwaarden spirometrie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221" name="Picture 2" descr=""/>
          <p:cNvPicPr/>
          <p:nvPr/>
        </p:nvPicPr>
        <p:blipFill>
          <a:blip r:embed="rId1"/>
          <a:stretch/>
        </p:blipFill>
        <p:spPr>
          <a:xfrm>
            <a:off x="3711240" y="1472040"/>
            <a:ext cx="4619520" cy="5084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Spirometrie</a:t>
            </a:r>
            <a:br>
              <a:rPr sz="4400"/>
            </a:br>
            <a:r>
              <a:rPr b="0" lang="nl-NL" sz="2000" spc="-1" strike="noStrike">
                <a:solidFill>
                  <a:srgbClr val="000000"/>
                </a:solidFill>
                <a:latin typeface="Calibri"/>
              </a:rPr>
              <a:t>Welke parameters zijn belangrijk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4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1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nl-NL" sz="1800" spc="-1" strike="noStrike">
                <a:solidFill>
                  <a:srgbClr val="000000"/>
                </a:solidFill>
                <a:latin typeface="Calibri"/>
              </a:rPr>
              <a:t>FEV1 (Forced Expiratory Volume in 1 second)</a:t>
            </a:r>
            <a:r>
              <a:rPr b="0" lang="nl-NL" sz="1800" spc="-1" strike="noStrike">
                <a:solidFill>
                  <a:srgbClr val="000000"/>
                </a:solidFill>
                <a:latin typeface="Calibri"/>
              </a:rPr>
              <a:t> , De hoeveelheid lucht (in liters) die na maximale inademing in één seconde geforceerd kan worden uitgeademd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nl-NL" sz="1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1" lang="nl-NL" sz="1800" spc="-1" strike="noStrike">
                <a:solidFill>
                  <a:srgbClr val="000000"/>
                </a:solidFill>
                <a:latin typeface="Calibri"/>
              </a:rPr>
              <a:t>FVC (Forced Vital Capacity</a:t>
            </a:r>
            <a:r>
              <a:rPr b="0" lang="nl-NL" sz="1800" spc="-1" strike="noStrike">
                <a:solidFill>
                  <a:srgbClr val="000000"/>
                </a:solidFill>
                <a:latin typeface="Calibri"/>
              </a:rPr>
              <a:t>) De hoeveelheid lucht (in liters) na een volledige inademing en een maximaal geforceerde en volledige uitademing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nl-NL" sz="1800" spc="-1" strike="noStrike">
                <a:solidFill>
                  <a:srgbClr val="000000"/>
                </a:solidFill>
                <a:latin typeface="Calibri"/>
              </a:rPr>
              <a:t> • </a:t>
            </a:r>
            <a:r>
              <a:rPr b="1" lang="nl-NL" sz="1800" spc="-1" strike="noStrike">
                <a:solidFill>
                  <a:srgbClr val="000000"/>
                </a:solidFill>
                <a:latin typeface="Calibri"/>
              </a:rPr>
              <a:t>FEV1 /FVC (FER – Forced Expiratory Ratio)</a:t>
            </a:r>
            <a:r>
              <a:rPr b="0" lang="nl-NL" sz="1800" spc="-1" strike="noStrike">
                <a:solidFill>
                  <a:srgbClr val="000000"/>
                </a:solidFill>
                <a:latin typeface="Calibri"/>
              </a:rPr>
              <a:t> De verhouding tussen de FEV1 en FVC en geeft de mate van luchtwegobstructie weer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nl-NL" sz="1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1" lang="nl-NL" sz="1800" spc="-1" strike="noStrike">
                <a:solidFill>
                  <a:srgbClr val="000000"/>
                </a:solidFill>
                <a:latin typeface="Calibri"/>
              </a:rPr>
              <a:t>PEF</a:t>
            </a:r>
            <a:r>
              <a:rPr b="0" lang="nl-NL" sz="1800" spc="-1" strike="noStrike">
                <a:solidFill>
                  <a:srgbClr val="000000"/>
                </a:solidFill>
                <a:latin typeface="Calibri"/>
              </a:rPr>
              <a:t> (Peak Expiratoir flow)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24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br>
              <a:rPr sz="2800"/>
            </a:br>
            <a:br>
              <a:rPr sz="2800"/>
            </a:b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225" name="Afbeelding 4" descr="Lung Function - Bronchiectasis"/>
          <p:cNvPicPr/>
          <p:nvPr/>
        </p:nvPicPr>
        <p:blipFill>
          <a:blip r:embed="rId1"/>
          <a:stretch/>
        </p:blipFill>
        <p:spPr>
          <a:xfrm>
            <a:off x="6697800" y="2156760"/>
            <a:ext cx="4938840" cy="3212640"/>
          </a:xfrm>
          <a:prstGeom prst="rect">
            <a:avLst/>
          </a:prstGeom>
          <a:ln w="0">
            <a:noFill/>
          </a:ln>
        </p:spPr>
      </p:pic>
      <p:sp>
        <p:nvSpPr>
          <p:cNvPr id="226" name="Tekstvak 5"/>
          <p:cNvSpPr/>
          <p:nvPr/>
        </p:nvSpPr>
        <p:spPr>
          <a:xfrm>
            <a:off x="6506280" y="5237280"/>
            <a:ext cx="4723920" cy="6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horzOverflow="overflow" vertOverflow="overflow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http://bronchiectasis.com.au/bronchiectasis/lung-function</a:t>
            </a:r>
            <a:endParaRPr b="0" lang="nl-N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Waardes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9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nl-NL" sz="2400" spc="-1" strike="noStrike">
                <a:solidFill>
                  <a:srgbClr val="000000"/>
                </a:solidFill>
                <a:latin typeface="Calibri"/>
              </a:rPr>
              <a:t>Restrictief</a:t>
            </a:r>
            <a:r>
              <a:rPr b="0" lang="nl-NL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nl-NL" sz="2400" spc="-1" strike="noStrike">
                <a:solidFill>
                  <a:srgbClr val="000000"/>
                </a:solidFill>
                <a:latin typeface="Calibri"/>
              </a:rPr>
              <a:t>FVC van &lt; 80% van de ingeschatte waarde 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nl-NL" sz="2400" spc="-1" strike="noStrike">
                <a:solidFill>
                  <a:srgbClr val="000000"/>
                </a:solidFill>
                <a:latin typeface="Calibri"/>
              </a:rPr>
              <a:t>Z-score van –1.64 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marL="228600"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nl-NL" sz="2400" spc="-1" strike="noStrike">
                <a:solidFill>
                  <a:srgbClr val="000000"/>
                </a:solidFill>
                <a:latin typeface="Calibri"/>
              </a:rPr>
              <a:t>Obstructief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nl-NL" sz="2400" spc="-1" strike="noStrike">
                <a:solidFill>
                  <a:srgbClr val="000000"/>
                </a:solidFill>
                <a:latin typeface="Calibri"/>
              </a:rPr>
              <a:t>Z-score van –1,64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nl-NL" sz="2400" spc="-1" strike="noStrike">
                <a:solidFill>
                  <a:srgbClr val="000000"/>
                </a:solidFill>
                <a:latin typeface="Calibri"/>
              </a:rPr>
              <a:t>Ernst 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nl-NL" sz="2400" spc="-1" strike="noStrike">
                <a:solidFill>
                  <a:srgbClr val="000000"/>
                </a:solidFill>
                <a:latin typeface="Calibri"/>
              </a:rPr>
              <a:t>Gold klasse : Gold 4- FEV1 &lt;30%, gold 3- 30-50%, gold2-50-80%, gold 1- 80% of meer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nl-NL" sz="2400" spc="-1" strike="noStrike">
                <a:solidFill>
                  <a:srgbClr val="000000"/>
                </a:solidFill>
                <a:latin typeface="Calibri"/>
              </a:rPr>
              <a:t>Reversibiliteit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FEV1 verbeterd met &gt;12% na medicatie.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Volgens nieuwe richtlijn: </a:t>
            </a:r>
            <a:r>
              <a:rPr b="0" lang="nl-NL" sz="1400" spc="-1" strike="noStrike">
                <a:solidFill>
                  <a:srgbClr val="000000"/>
                </a:solidFill>
                <a:latin typeface="Aptos"/>
              </a:rPr>
              <a:t> </a:t>
            </a:r>
            <a:r>
              <a:rPr b="0" lang="nl-NL" sz="2100" spc="-1" strike="noStrike">
                <a:solidFill>
                  <a:srgbClr val="000000"/>
                </a:solidFill>
                <a:latin typeface="Aptos"/>
              </a:rPr>
              <a:t>&gt;10% van de voorspelde waarde in FEV1 of FVC na medicatie.</a:t>
            </a:r>
            <a:endParaRPr b="0" lang="de-DE" sz="21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nl-NL" sz="2100" spc="-1" strike="noStrike">
                <a:solidFill>
                  <a:srgbClr val="000000"/>
                </a:solidFill>
                <a:latin typeface="Aptos"/>
              </a:rPr>
              <a:t>       </a:t>
            </a:r>
            <a:endParaRPr b="0" lang="de-DE" sz="21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Interpretatie volgens ROER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nl-NL" sz="32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lang="nl-NL" sz="3200" spc="-1" strike="noStrike">
                <a:solidFill>
                  <a:srgbClr val="000000"/>
                </a:solidFill>
                <a:latin typeface="Calibri"/>
              </a:rPr>
              <a:t> = Is er mogelijk sprake van restrictie?</a:t>
            </a: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nl-NL" sz="3200" spc="-1" strike="noStrike">
                <a:solidFill>
                  <a:srgbClr val="000000"/>
                </a:solidFill>
                <a:latin typeface="Calibri"/>
              </a:rPr>
              <a:t>O </a:t>
            </a:r>
            <a:r>
              <a:rPr b="0" lang="nl-NL" sz="3200" spc="-1" strike="noStrike">
                <a:solidFill>
                  <a:srgbClr val="000000"/>
                </a:solidFill>
                <a:latin typeface="Calibri"/>
              </a:rPr>
              <a:t>= Is er een obstructie? </a:t>
            </a: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nl-NL" sz="3200" spc="-1" strike="noStrike">
                <a:solidFill>
                  <a:srgbClr val="000000"/>
                </a:solidFill>
                <a:latin typeface="Calibri"/>
              </a:rPr>
              <a:t>E </a:t>
            </a:r>
            <a:r>
              <a:rPr b="0" lang="nl-NL" sz="3200" spc="-1" strike="noStrike">
                <a:solidFill>
                  <a:srgbClr val="000000"/>
                </a:solidFill>
                <a:latin typeface="Calibri"/>
              </a:rPr>
              <a:t>= ernst van de obstructie</a:t>
            </a: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nl-NL" sz="3200" spc="-1" strike="noStrike">
                <a:solidFill>
                  <a:srgbClr val="000000"/>
                </a:solidFill>
                <a:latin typeface="Calibri"/>
              </a:rPr>
              <a:t>R</a:t>
            </a:r>
            <a:r>
              <a:rPr b="0" lang="nl-NL" sz="3200" spc="-1" strike="noStrike">
                <a:solidFill>
                  <a:srgbClr val="000000"/>
                </a:solidFill>
                <a:latin typeface="Calibri"/>
              </a:rPr>
              <a:t> = Is er sprake van reversibiliteit?</a:t>
            </a:r>
            <a:endParaRPr b="0" lang="de-DE" sz="3200" spc="-1" strike="noStrike">
              <a:solidFill>
                <a:srgbClr val="000000"/>
              </a:solidFill>
              <a:latin typeface="Aptos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719640" y="306000"/>
            <a:ext cx="11090880" cy="802440"/>
          </a:xfrm>
          <a:prstGeom prst="rect">
            <a:avLst/>
          </a:prstGeom>
          <a:noFill/>
          <a:ln w="0">
            <a:noFill/>
          </a:ln>
        </p:spPr>
        <p:txBody>
          <a:bodyPr tIns="126000" anchor="t">
            <a:noAutofit/>
          </a:bodyPr>
          <a:p>
            <a:pPr indent="0" algn="ctr">
              <a:lnSpc>
                <a:spcPct val="75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Casus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232" name="Tijdelijke aanduiding voor inhoud 4" descr=""/>
          <p:cNvPicPr/>
          <p:nvPr/>
        </p:nvPicPr>
        <p:blipFill>
          <a:blip r:embed="rId1"/>
          <a:srcRect l="0" t="35050" r="0" b="0"/>
          <a:stretch/>
        </p:blipFill>
        <p:spPr>
          <a:xfrm>
            <a:off x="2460600" y="965160"/>
            <a:ext cx="7363080" cy="2922480"/>
          </a:xfrm>
          <a:prstGeom prst="rect">
            <a:avLst/>
          </a:prstGeom>
          <a:ln w="0">
            <a:noFill/>
          </a:ln>
        </p:spPr>
      </p:pic>
      <p:pic>
        <p:nvPicPr>
          <p:cNvPr id="233" name="Tijdelijke aanduiding voor inhoud 3" descr=""/>
          <p:cNvPicPr/>
          <p:nvPr/>
        </p:nvPicPr>
        <p:blipFill>
          <a:blip r:embed="rId2"/>
          <a:stretch/>
        </p:blipFill>
        <p:spPr>
          <a:xfrm>
            <a:off x="2460600" y="3746520"/>
            <a:ext cx="7023240" cy="3883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ptos Display"/>
              </a:rPr>
              <a:t>Uitwerking casus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graphicFrame>
        <p:nvGraphicFramePr>
          <p:cNvPr id="235" name="Tijdelijke aanduiding voor inhoud 6"/>
          <p:cNvGraphicFramePr/>
          <p:nvPr/>
        </p:nvGraphicFramePr>
        <p:xfrm>
          <a:off x="686880" y="1523160"/>
          <a:ext cx="5332320" cy="4087800"/>
        </p:xfrm>
        <a:graphic>
          <a:graphicData uri="http://schemas.openxmlformats.org/drawingml/2006/table">
            <a:tbl>
              <a:tblPr/>
              <a:tblGrid>
                <a:gridCol w="1121040"/>
                <a:gridCol w="1011600"/>
                <a:gridCol w="1066320"/>
                <a:gridCol w="1086840"/>
                <a:gridCol w="1046520"/>
              </a:tblGrid>
              <a:tr h="4914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800" spc="-1" strike="noStrike">
                          <a:solidFill>
                            <a:schemeClr val="lt1"/>
                          </a:solidFill>
                          <a:latin typeface="Aptos"/>
                        </a:rPr>
                        <a:t>R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Pre/ post FVC=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400" spc="-1" strike="noStrike">
                          <a:solidFill>
                            <a:schemeClr val="lt1"/>
                          </a:solidFill>
                          <a:latin typeface="Arial"/>
                        </a:rPr>
                        <a:t>...Ltr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nl-NL" sz="1400" spc="-1" strike="noStrike">
                          <a:solidFill>
                            <a:schemeClr val="lt1"/>
                          </a:solidFill>
                          <a:latin typeface="Arial"/>
                        </a:rPr>
                        <a:t>v.voorspeld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z-score =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</a:tr>
              <a:tr h="1337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chemeClr val="dk1"/>
                          </a:solidFill>
                          <a:latin typeface="Arial"/>
                        </a:rPr>
                        <a:t>O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Pre/post FEV1/FVC=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Arial"/>
                        </a:rPr>
                        <a:t>Gemeten waarde  </a:t>
                      </a:r>
                      <a:endParaRPr b="0" lang="nl-NL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Arial"/>
                        </a:rPr>
                        <a:t> …</a:t>
                      </a: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Arial"/>
                        </a:rPr>
                        <a:t>..   </a:t>
                      </a: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Aptos"/>
                        </a:rPr>
                        <a:t>   </a:t>
                      </a: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Ariel"/>
                        </a:rPr>
                        <a:t>%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z-score = 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  <a:tr h="15163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chemeClr val="dk1"/>
                          </a:solidFill>
                          <a:latin typeface="Arial"/>
                        </a:rPr>
                        <a:t>E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Pre / post FEV1</a:t>
                      </a:r>
                      <a:endParaRPr b="0" lang="nl-NL" sz="1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Pre=        ltr        %</a:t>
                      </a:r>
                      <a:endParaRPr b="0" lang="nl-NL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Post =     ltr        %</a:t>
                      </a:r>
                      <a:endParaRPr b="0" lang="nl-NL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Pre=     %</a:t>
                      </a:r>
                      <a:endParaRPr b="0" lang="nl-NL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4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Post=     %</a:t>
                      </a:r>
                      <a:endParaRPr b="0" lang="nl-NL" sz="1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Licht  &gt;80%         Matig 80-50%</a:t>
                      </a:r>
                      <a:endParaRPr b="0" lang="nl-NL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Ernstig 50-30%</a:t>
                      </a:r>
                      <a:endParaRPr b="0" lang="nl-NL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Zeer ernstig &lt;30%</a:t>
                      </a:r>
                      <a:endParaRPr b="0" lang="nl-NL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aec"/>
                    </a:solidFill>
                  </a:tcPr>
                </a:tc>
              </a:tr>
              <a:tr h="8640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800" spc="-1" strike="noStrike">
                          <a:solidFill>
                            <a:schemeClr val="dk1"/>
                          </a:solidFill>
                          <a:latin typeface="Aptos"/>
                        </a:rPr>
                        <a:t>R</a:t>
                      </a: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Reversibiliteit</a:t>
                      </a:r>
                      <a:endParaRPr b="0" lang="nl-NL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Toename na verwijding</a:t>
                      </a:r>
                      <a:endParaRPr b="0" lang="nl-NL" sz="11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nl-NL" sz="18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Toename       %</a:t>
                      </a:r>
                      <a:endParaRPr b="0" lang="nl-NL" sz="11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Toename      ml</a:t>
                      </a:r>
                      <a:endParaRPr b="0" lang="nl-NL" sz="11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 /nee</a:t>
                      </a:r>
                      <a:endParaRPr b="0" lang="nl-NL" sz="11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2d8"/>
                    </a:solidFill>
                  </a:tcPr>
                </a:tc>
              </a:tr>
            </a:tbl>
          </a:graphicData>
        </a:graphic>
      </p:graphicFrame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6172200" y="152316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Restrictie: pre -2.82/ post -2.31  =&gt; nee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Obstructie: post - 5.41=&gt; ja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Ernst: Gold 3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Reversibel</a:t>
            </a:r>
            <a:r>
              <a:rPr b="0" lang="nl-NL" sz="2800" spc="-1" strike="noStrike">
                <a:solidFill>
                  <a:srgbClr val="000000"/>
                </a:solidFill>
                <a:latin typeface="Aptos"/>
              </a:rPr>
              <a:t>: 5% =&gt; nee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LibreOffice/7.4.1.2$Windows_X86_64 LibreOffice_project/3c58a8f3a960df8bc8fd77b461821e42c061c5f0</Application>
  <AppVersion>15.0000</AppVersion>
  <Words>458</Words>
  <Paragraphs>73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2024-04-07T17:24:58Z</dcterms:created>
  <dc:creator>Heuwekemeijer, Nicole</dc:creator>
  <dc:description/>
  <dc:language>nl-NL</dc:language>
  <cp:lastModifiedBy>Heuwekemeijer, Nicole</cp:lastModifiedBy>
  <dcterms:modified xsi:type="dcterms:W3CDTF">2025-01-14T14:31:40Z</dcterms:modified>
  <cp:revision>340</cp:revision>
  <dc:subject/>
  <dc:title>PowerPoint-presentatie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Breedbeeld</vt:lpwstr>
  </property>
  <property fmtid="{D5CDD505-2E9C-101B-9397-08002B2CF9AE}" pid="4" name="Slides">
    <vt:i4>8</vt:i4>
  </property>
</Properties>
</file>