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charts/chart7.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864" r:id="rId3"/>
    <p:sldId id="474" r:id="rId4"/>
    <p:sldId id="989" r:id="rId5"/>
    <p:sldId id="990" r:id="rId6"/>
    <p:sldId id="260" r:id="rId7"/>
    <p:sldId id="991" r:id="rId8"/>
    <p:sldId id="460" r:id="rId9"/>
    <p:sldId id="459" r:id="rId10"/>
    <p:sldId id="992" r:id="rId11"/>
    <p:sldId id="262" r:id="rId12"/>
    <p:sldId id="995" r:id="rId13"/>
    <p:sldId id="993" r:id="rId14"/>
    <p:sldId id="994" r:id="rId15"/>
    <p:sldId id="998" r:id="rId16"/>
    <p:sldId id="996" r:id="rId17"/>
    <p:sldId id="999" r:id="rId18"/>
    <p:sldId id="519" r:id="rId19"/>
    <p:sldId id="475" r:id="rId20"/>
    <p:sldId id="976" r:id="rId21"/>
    <p:sldId id="1000" r:id="rId22"/>
    <p:sldId id="1001" r:id="rId23"/>
    <p:sldId id="284" r:id="rId24"/>
    <p:sldId id="1002" r:id="rId25"/>
    <p:sldId id="1003" r:id="rId26"/>
    <p:sldId id="1004" r:id="rId27"/>
    <p:sldId id="308" r:id="rId28"/>
    <p:sldId id="1005" r:id="rId29"/>
    <p:sldId id="314" r:id="rId30"/>
    <p:sldId id="978" r:id="rId31"/>
    <p:sldId id="1007" r:id="rId32"/>
    <p:sldId id="1006" r:id="rId33"/>
    <p:sldId id="470" r:id="rId34"/>
    <p:sldId id="295" r:id="rId35"/>
    <p:sldId id="1008" r:id="rId36"/>
    <p:sldId id="473" r:id="rId37"/>
    <p:sldId id="840" r:id="rId38"/>
    <p:sldId id="353" r:id="rId39"/>
    <p:sldId id="855" r:id="rId40"/>
    <p:sldId id="975" r:id="rId41"/>
    <p:sldId id="264" r:id="rId42"/>
    <p:sldId id="267" r:id="rId43"/>
    <p:sldId id="268" r:id="rId44"/>
    <p:sldId id="1012" r:id="rId45"/>
    <p:sldId id="332" r:id="rId46"/>
    <p:sldId id="988"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eke Poor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814"/>
    <a:srgbClr val="00373E"/>
    <a:srgbClr val="E89E00"/>
    <a:srgbClr val="009CB4"/>
    <a:srgbClr val="003741"/>
    <a:srgbClr val="6AB650"/>
    <a:srgbClr val="CED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6343" autoAdjust="0"/>
  </p:normalViewPr>
  <p:slideViewPr>
    <p:cSldViewPr snapToGrid="0">
      <p:cViewPr varScale="1">
        <p:scale>
          <a:sx n="93" d="100"/>
          <a:sy n="93" d="100"/>
        </p:scale>
        <p:origin x="216" y="3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werkblad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UMCFS011\MPSdata$\NKCV\OZ%20Diabetes%20type%201\Onderzoek%20vermoeidheid%20bij%20chronische%20ziekten_Juliane%20Menting\Analyses\Berekening%20coefficienten_5-7-2016.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werkblad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p1"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Map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 Ernstig moe</c:v>
                </c:pt>
              </c:strCache>
            </c:strRef>
          </c:tx>
          <c:spPr>
            <a:solidFill>
              <a:schemeClr val="accent1"/>
            </a:solidFill>
            <a:ln>
              <a:noFill/>
            </a:ln>
            <a:effectLst/>
          </c:spPr>
          <c:invertIfNegative val="0"/>
          <c:cat>
            <c:strRef>
              <c:f>Blad1!$A$2:$A$16</c:f>
              <c:strCache>
                <c:ptCount val="15"/>
                <c:pt idx="0">
                  <c:v>Diabetes</c:v>
                </c:pt>
                <c:pt idx="1">
                  <c:v>Reuma</c:v>
                </c:pt>
                <c:pt idx="2">
                  <c:v>Mutiple sclerose</c:v>
                </c:pt>
                <c:pt idx="3">
                  <c:v>HMSN</c:v>
                </c:pt>
                <c:pt idx="4">
                  <c:v>Myotone dystrofie</c:v>
                </c:pt>
                <c:pt idx="5">
                  <c:v>FSHD</c:v>
                </c:pt>
                <c:pt idx="6">
                  <c:v>Sjogren</c:v>
                </c:pt>
                <c:pt idx="7">
                  <c:v>Chronische Pancreatitis</c:v>
                </c:pt>
                <c:pt idx="8">
                  <c:v>nierinsufficientie</c:v>
                </c:pt>
                <c:pt idx="9">
                  <c:v>status na niertranspl</c:v>
                </c:pt>
                <c:pt idx="10">
                  <c:v>Neuralgische amyotrofie</c:v>
                </c:pt>
                <c:pt idx="11">
                  <c:v>CVA</c:v>
                </c:pt>
                <c:pt idx="12">
                  <c:v>Ehler-danlos syndroom</c:v>
                </c:pt>
                <c:pt idx="13">
                  <c:v>Narcolepsie</c:v>
                </c:pt>
                <c:pt idx="14">
                  <c:v>Afweerstoornis</c:v>
                </c:pt>
              </c:strCache>
            </c:strRef>
          </c:cat>
          <c:val>
            <c:numRef>
              <c:f>Blad1!$B$2:$B$16</c:f>
              <c:numCache>
                <c:formatCode>General</c:formatCode>
                <c:ptCount val="15"/>
                <c:pt idx="0">
                  <c:v>40</c:v>
                </c:pt>
                <c:pt idx="1">
                  <c:v>42</c:v>
                </c:pt>
                <c:pt idx="2">
                  <c:v>73</c:v>
                </c:pt>
                <c:pt idx="3">
                  <c:v>66</c:v>
                </c:pt>
                <c:pt idx="4">
                  <c:v>66</c:v>
                </c:pt>
                <c:pt idx="5">
                  <c:v>62</c:v>
                </c:pt>
                <c:pt idx="6">
                  <c:v>68</c:v>
                </c:pt>
                <c:pt idx="7">
                  <c:v>72</c:v>
                </c:pt>
                <c:pt idx="8">
                  <c:v>61</c:v>
                </c:pt>
                <c:pt idx="9">
                  <c:v>39</c:v>
                </c:pt>
                <c:pt idx="10">
                  <c:v>40</c:v>
                </c:pt>
                <c:pt idx="11">
                  <c:v>58</c:v>
                </c:pt>
                <c:pt idx="12">
                  <c:v>77</c:v>
                </c:pt>
                <c:pt idx="13">
                  <c:v>63</c:v>
                </c:pt>
                <c:pt idx="14">
                  <c:v>51</c:v>
                </c:pt>
              </c:numCache>
            </c:numRef>
          </c:val>
          <c:extLst>
            <c:ext xmlns:c16="http://schemas.microsoft.com/office/drawing/2014/chart" uri="{C3380CC4-5D6E-409C-BE32-E72D297353CC}">
              <c16:uniqueId val="{00000000-6C53-5441-987B-602B84A586A8}"/>
            </c:ext>
          </c:extLst>
        </c:ser>
        <c:dLbls>
          <c:showLegendKey val="0"/>
          <c:showVal val="0"/>
          <c:showCatName val="0"/>
          <c:showSerName val="0"/>
          <c:showPercent val="0"/>
          <c:showBubbleSize val="0"/>
        </c:dLbls>
        <c:gapWidth val="219"/>
        <c:overlap val="-27"/>
        <c:axId val="-1977340624"/>
        <c:axId val="-1977338304"/>
      </c:barChart>
      <c:catAx>
        <c:axId val="-197734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977338304"/>
        <c:crosses val="autoZero"/>
        <c:auto val="1"/>
        <c:lblAlgn val="ctr"/>
        <c:lblOffset val="100"/>
        <c:noMultiLvlLbl val="0"/>
      </c:catAx>
      <c:valAx>
        <c:axId val="-1977338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977340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62021325169"/>
          <c:y val="2.8321737412294899E-2"/>
          <c:w val="0.79104477611940305"/>
          <c:h val="0.66580310880828997"/>
        </c:manualLayout>
      </c:layout>
      <c:barChart>
        <c:barDir val="col"/>
        <c:grouping val="clustered"/>
        <c:varyColors val="0"/>
        <c:ser>
          <c:idx val="0"/>
          <c:order val="0"/>
          <c:tx>
            <c:strRef>
              <c:f>Sheet1!$A$2</c:f>
              <c:strCache>
                <c:ptCount val="1"/>
                <c:pt idx="0">
                  <c:v>gezond</c:v>
                </c:pt>
              </c:strCache>
            </c:strRef>
          </c:tx>
          <c:spPr>
            <a:solidFill>
              <a:srgbClr val="FCF305"/>
            </a:solidFill>
            <a:ln w="18843">
              <a:solidFill>
                <a:srgbClr val="FFFFFF"/>
              </a:solidFill>
              <a:prstDash val="solid"/>
            </a:ln>
          </c:spPr>
          <c:invertIfNegative val="0"/>
          <c:cat>
            <c:strRef>
              <c:f>Sheet1!$B$1:$I$1</c:f>
              <c:strCache>
                <c:ptCount val="8"/>
                <c:pt idx="0">
                  <c:v>slaap</c:v>
                </c:pt>
                <c:pt idx="1">
                  <c:v>huishouden</c:v>
                </c:pt>
                <c:pt idx="2">
                  <c:v>mobiliteit</c:v>
                </c:pt>
                <c:pt idx="3">
                  <c:v>soc.interac</c:v>
                </c:pt>
                <c:pt idx="4">
                  <c:v>lopen</c:v>
                </c:pt>
                <c:pt idx="5">
                  <c:v>cognitief</c:v>
                </c:pt>
                <c:pt idx="6">
                  <c:v>werk</c:v>
                </c:pt>
                <c:pt idx="7">
                  <c:v>recreatie</c:v>
                </c:pt>
              </c:strCache>
            </c:strRef>
          </c:cat>
          <c:val>
            <c:numRef>
              <c:f>Sheet1!$B$2:$I$2</c:f>
              <c:numCache>
                <c:formatCode>General</c:formatCode>
                <c:ptCount val="8"/>
                <c:pt idx="0">
                  <c:v>2</c:v>
                </c:pt>
                <c:pt idx="1">
                  <c:v>2</c:v>
                </c:pt>
                <c:pt idx="2">
                  <c:v>0</c:v>
                </c:pt>
                <c:pt idx="3">
                  <c:v>1.4</c:v>
                </c:pt>
                <c:pt idx="4">
                  <c:v>0.4</c:v>
                </c:pt>
                <c:pt idx="5">
                  <c:v>1.9</c:v>
                </c:pt>
                <c:pt idx="6">
                  <c:v>13.1</c:v>
                </c:pt>
                <c:pt idx="7">
                  <c:v>3.5</c:v>
                </c:pt>
              </c:numCache>
            </c:numRef>
          </c:val>
          <c:extLst>
            <c:ext xmlns:c16="http://schemas.microsoft.com/office/drawing/2014/chart" uri="{C3380CC4-5D6E-409C-BE32-E72D297353CC}">
              <c16:uniqueId val="{00000000-9ECA-D145-BDDF-3FB6A3DE417E}"/>
            </c:ext>
          </c:extLst>
        </c:ser>
        <c:ser>
          <c:idx val="1"/>
          <c:order val="1"/>
          <c:tx>
            <c:strRef>
              <c:f>Sheet1!$A$3</c:f>
              <c:strCache>
                <c:ptCount val="1"/>
                <c:pt idx="0">
                  <c:v>DM 1 niet moe </c:v>
                </c:pt>
              </c:strCache>
            </c:strRef>
          </c:tx>
          <c:spPr>
            <a:solidFill>
              <a:srgbClr val="33CCCC"/>
            </a:solidFill>
            <a:ln w="18843">
              <a:solidFill>
                <a:srgbClr val="FFFFFF"/>
              </a:solidFill>
              <a:prstDash val="solid"/>
            </a:ln>
          </c:spPr>
          <c:invertIfNegative val="0"/>
          <c:cat>
            <c:strRef>
              <c:f>Sheet1!$B$1:$I$1</c:f>
              <c:strCache>
                <c:ptCount val="8"/>
                <c:pt idx="0">
                  <c:v>slaap</c:v>
                </c:pt>
                <c:pt idx="1">
                  <c:v>huishouden</c:v>
                </c:pt>
                <c:pt idx="2">
                  <c:v>mobiliteit</c:v>
                </c:pt>
                <c:pt idx="3">
                  <c:v>soc.interac</c:v>
                </c:pt>
                <c:pt idx="4">
                  <c:v>lopen</c:v>
                </c:pt>
                <c:pt idx="5">
                  <c:v>cognitief</c:v>
                </c:pt>
                <c:pt idx="6">
                  <c:v>werk</c:v>
                </c:pt>
                <c:pt idx="7">
                  <c:v>recreatie</c:v>
                </c:pt>
              </c:strCache>
            </c:strRef>
          </c:cat>
          <c:val>
            <c:numRef>
              <c:f>Sheet1!$B$3:$I$3</c:f>
              <c:numCache>
                <c:formatCode>General</c:formatCode>
                <c:ptCount val="8"/>
                <c:pt idx="0">
                  <c:v>27</c:v>
                </c:pt>
                <c:pt idx="1">
                  <c:v>24</c:v>
                </c:pt>
                <c:pt idx="2">
                  <c:v>6</c:v>
                </c:pt>
                <c:pt idx="3">
                  <c:v>50</c:v>
                </c:pt>
                <c:pt idx="4">
                  <c:v>13</c:v>
                </c:pt>
                <c:pt idx="5">
                  <c:v>28</c:v>
                </c:pt>
                <c:pt idx="6">
                  <c:v>27</c:v>
                </c:pt>
                <c:pt idx="7">
                  <c:v>21</c:v>
                </c:pt>
              </c:numCache>
            </c:numRef>
          </c:val>
          <c:extLst>
            <c:ext xmlns:c16="http://schemas.microsoft.com/office/drawing/2014/chart" uri="{C3380CC4-5D6E-409C-BE32-E72D297353CC}">
              <c16:uniqueId val="{00000001-9ECA-D145-BDDF-3FB6A3DE417E}"/>
            </c:ext>
          </c:extLst>
        </c:ser>
        <c:ser>
          <c:idx val="2"/>
          <c:order val="2"/>
          <c:tx>
            <c:strRef>
              <c:f>Sheet1!$A$4</c:f>
              <c:strCache>
                <c:ptCount val="1"/>
                <c:pt idx="0">
                  <c:v>DM 1 moe</c:v>
                </c:pt>
              </c:strCache>
            </c:strRef>
          </c:tx>
          <c:spPr>
            <a:solidFill>
              <a:srgbClr val="DD0806"/>
            </a:solidFill>
            <a:ln w="18843">
              <a:solidFill>
                <a:srgbClr val="FFFFFF"/>
              </a:solidFill>
              <a:prstDash val="solid"/>
            </a:ln>
          </c:spPr>
          <c:invertIfNegative val="0"/>
          <c:cat>
            <c:strRef>
              <c:f>Sheet1!$B$1:$I$1</c:f>
              <c:strCache>
                <c:ptCount val="8"/>
                <c:pt idx="0">
                  <c:v>slaap</c:v>
                </c:pt>
                <c:pt idx="1">
                  <c:v>huishouden</c:v>
                </c:pt>
                <c:pt idx="2">
                  <c:v>mobiliteit</c:v>
                </c:pt>
                <c:pt idx="3">
                  <c:v>soc.interac</c:v>
                </c:pt>
                <c:pt idx="4">
                  <c:v>lopen</c:v>
                </c:pt>
                <c:pt idx="5">
                  <c:v>cognitief</c:v>
                </c:pt>
                <c:pt idx="6">
                  <c:v>werk</c:v>
                </c:pt>
                <c:pt idx="7">
                  <c:v>recreatie</c:v>
                </c:pt>
              </c:strCache>
            </c:strRef>
          </c:cat>
          <c:val>
            <c:numRef>
              <c:f>Sheet1!$B$4:$I$4</c:f>
              <c:numCache>
                <c:formatCode>General</c:formatCode>
                <c:ptCount val="8"/>
                <c:pt idx="0">
                  <c:v>94</c:v>
                </c:pt>
                <c:pt idx="1">
                  <c:v>108</c:v>
                </c:pt>
                <c:pt idx="2">
                  <c:v>42</c:v>
                </c:pt>
                <c:pt idx="3">
                  <c:v>191</c:v>
                </c:pt>
                <c:pt idx="4">
                  <c:v>63</c:v>
                </c:pt>
                <c:pt idx="5">
                  <c:v>135</c:v>
                </c:pt>
                <c:pt idx="6">
                  <c:v>96</c:v>
                </c:pt>
                <c:pt idx="7">
                  <c:v>88</c:v>
                </c:pt>
              </c:numCache>
            </c:numRef>
          </c:val>
          <c:extLst>
            <c:ext xmlns:c16="http://schemas.microsoft.com/office/drawing/2014/chart" uri="{C3380CC4-5D6E-409C-BE32-E72D297353CC}">
              <c16:uniqueId val="{00000002-9ECA-D145-BDDF-3FB6A3DE417E}"/>
            </c:ext>
          </c:extLst>
        </c:ser>
        <c:dLbls>
          <c:showLegendKey val="0"/>
          <c:showVal val="0"/>
          <c:showCatName val="0"/>
          <c:showSerName val="0"/>
          <c:showPercent val="0"/>
          <c:showBubbleSize val="0"/>
        </c:dLbls>
        <c:gapWidth val="150"/>
        <c:axId val="-1991669808"/>
        <c:axId val="-1991666400"/>
      </c:barChart>
      <c:catAx>
        <c:axId val="-1991669808"/>
        <c:scaling>
          <c:orientation val="minMax"/>
        </c:scaling>
        <c:delete val="0"/>
        <c:axPos val="b"/>
        <c:numFmt formatCode="General" sourceLinked="1"/>
        <c:majorTickMark val="out"/>
        <c:minorTickMark val="none"/>
        <c:tickLblPos val="nextTo"/>
        <c:spPr>
          <a:ln w="18843">
            <a:solidFill>
              <a:srgbClr val="00373E"/>
            </a:solidFill>
            <a:prstDash val="solid"/>
          </a:ln>
        </c:spPr>
        <c:txPr>
          <a:bodyPr rot="0" vert="horz"/>
          <a:lstStyle/>
          <a:p>
            <a:pPr>
              <a:defRPr sz="1780" b="1" i="0" u="none" strike="noStrike" baseline="0">
                <a:solidFill>
                  <a:schemeClr val="tx1"/>
                </a:solidFill>
                <a:latin typeface="Arial"/>
                <a:ea typeface="Arial"/>
                <a:cs typeface="Arial"/>
              </a:defRPr>
            </a:pPr>
            <a:endParaRPr lang="nl-NL"/>
          </a:p>
        </c:txPr>
        <c:crossAx val="-1991666400"/>
        <c:crosses val="autoZero"/>
        <c:auto val="1"/>
        <c:lblAlgn val="ctr"/>
        <c:lblOffset val="100"/>
        <c:tickLblSkip val="1"/>
        <c:tickMarkSkip val="1"/>
        <c:noMultiLvlLbl val="0"/>
      </c:catAx>
      <c:valAx>
        <c:axId val="-1991666400"/>
        <c:scaling>
          <c:orientation val="minMax"/>
          <c:max val="200"/>
        </c:scaling>
        <c:delete val="0"/>
        <c:axPos val="l"/>
        <c:numFmt formatCode="General" sourceLinked="1"/>
        <c:majorTickMark val="out"/>
        <c:minorTickMark val="none"/>
        <c:tickLblPos val="nextTo"/>
        <c:spPr>
          <a:ln w="18843">
            <a:solidFill>
              <a:schemeClr val="tx1"/>
            </a:solidFill>
            <a:prstDash val="solid"/>
          </a:ln>
        </c:spPr>
        <c:txPr>
          <a:bodyPr rot="0" vert="horz"/>
          <a:lstStyle/>
          <a:p>
            <a:pPr>
              <a:defRPr sz="2040" b="1" i="0" u="none" strike="noStrike" baseline="0">
                <a:solidFill>
                  <a:schemeClr val="bg1"/>
                </a:solidFill>
                <a:latin typeface="Arial"/>
                <a:ea typeface="Arial"/>
                <a:cs typeface="Arial"/>
              </a:defRPr>
            </a:pPr>
            <a:endParaRPr lang="nl-NL"/>
          </a:p>
        </c:txPr>
        <c:crossAx val="-1991669808"/>
        <c:crosses val="autoZero"/>
        <c:crossBetween val="between"/>
        <c:majorUnit val="50"/>
        <c:minorUnit val="10"/>
      </c:valAx>
      <c:spPr>
        <a:noFill/>
        <a:ln w="37688">
          <a:solidFill>
            <a:schemeClr val="tx1"/>
          </a:solidFill>
        </a:ln>
      </c:spPr>
    </c:plotArea>
    <c:legend>
      <c:legendPos val="r"/>
      <c:layout>
        <c:manualLayout>
          <c:xMode val="edge"/>
          <c:yMode val="edge"/>
          <c:x val="0.167293113892867"/>
          <c:y val="4.7262760067431499E-2"/>
          <c:w val="0.25870649003136498"/>
          <c:h val="0.233160542432196"/>
        </c:manualLayout>
      </c:layout>
      <c:overlay val="0"/>
      <c:spPr>
        <a:noFill/>
        <a:ln w="18843">
          <a:solidFill>
            <a:srgbClr val="FFFFFF"/>
          </a:solidFill>
          <a:prstDash val="solid"/>
        </a:ln>
      </c:spPr>
      <c:txPr>
        <a:bodyPr/>
        <a:lstStyle/>
        <a:p>
          <a:pPr>
            <a:defRPr sz="1495" b="0" i="1" u="none" strike="noStrike" baseline="0">
              <a:solidFill>
                <a:srgbClr val="000000"/>
              </a:solidFill>
              <a:latin typeface="Arial"/>
              <a:ea typeface="Arial"/>
              <a:cs typeface="Arial"/>
            </a:defRPr>
          </a:pPr>
          <a:endParaRPr lang="nl-NL"/>
        </a:p>
      </c:txPr>
    </c:legend>
    <c:plotVisOnly val="1"/>
    <c:dispBlanksAs val="gap"/>
    <c:showDLblsOverMax val="0"/>
  </c:chart>
  <c:spPr>
    <a:noFill/>
    <a:ln>
      <a:noFill/>
    </a:ln>
  </c:spPr>
  <c:txPr>
    <a:bodyPr/>
    <a:lstStyle/>
    <a:p>
      <a:pPr>
        <a:defRPr sz="3300" b="1" i="0" u="none" strike="noStrike" baseline="0">
          <a:solidFill>
            <a:srgbClr val="000000"/>
          </a:solidFill>
          <a:latin typeface="Times New Roman"/>
          <a:ea typeface="Times New Roman"/>
          <a:cs typeface="Times New Roman"/>
        </a:defRPr>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Blad1!$B$1</c:f>
              <c:strCache>
                <c:ptCount val="1"/>
                <c:pt idx="0">
                  <c:v>vermoeidjeid</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C9F-6D44-A3EA-DFABEC6D669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C9F-6D44-A3EA-DFABEC6D669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C9F-6D44-A3EA-DFABEC6D669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C9F-6D44-A3EA-DFABEC6D6692}"/>
              </c:ext>
            </c:extLst>
          </c:dPt>
          <c:cat>
            <c:strRef>
              <c:f>Blad1!$A$2:$A$5</c:f>
              <c:strCache>
                <c:ptCount val="2"/>
                <c:pt idx="0">
                  <c:v>ziekte</c:v>
                </c:pt>
                <c:pt idx="1">
                  <c:v>onverklaard</c:v>
                </c:pt>
              </c:strCache>
            </c:strRef>
          </c:cat>
          <c:val>
            <c:numRef>
              <c:f>Blad1!$B$2:$B$5</c:f>
              <c:numCache>
                <c:formatCode>General</c:formatCode>
                <c:ptCount val="4"/>
                <c:pt idx="0">
                  <c:v>11</c:v>
                </c:pt>
                <c:pt idx="1">
                  <c:v>89</c:v>
                </c:pt>
              </c:numCache>
            </c:numRef>
          </c:val>
          <c:extLst>
            <c:ext xmlns:c16="http://schemas.microsoft.com/office/drawing/2014/chart" uri="{C3380CC4-5D6E-409C-BE32-E72D297353CC}">
              <c16:uniqueId val="{00000008-6C9F-6D44-A3EA-DFABEC6D6692}"/>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Blad1!$B$1</c:f>
              <c:strCache>
                <c:ptCount val="1"/>
                <c:pt idx="0">
                  <c:v>vermoeidjeid</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724-394C-A5BE-8DEDF0584B4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724-394C-A5BE-8DEDF0584B4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724-394C-A5BE-8DEDF0584B4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724-394C-A5BE-8DEDF0584B4C}"/>
              </c:ext>
            </c:extLst>
          </c:dPt>
          <c:cat>
            <c:strRef>
              <c:f>Blad1!$A$2:$A$5</c:f>
              <c:strCache>
                <c:ptCount val="3"/>
                <c:pt idx="0">
                  <c:v>ziekte</c:v>
                </c:pt>
                <c:pt idx="1">
                  <c:v>onverklaard</c:v>
                </c:pt>
                <c:pt idx="2">
                  <c:v>non specifeik</c:v>
                </c:pt>
              </c:strCache>
            </c:strRef>
          </c:cat>
          <c:val>
            <c:numRef>
              <c:f>Blad1!$B$2:$B$5</c:f>
              <c:numCache>
                <c:formatCode>General</c:formatCode>
                <c:ptCount val="4"/>
                <c:pt idx="0">
                  <c:v>11</c:v>
                </c:pt>
                <c:pt idx="1">
                  <c:v>39</c:v>
                </c:pt>
                <c:pt idx="2">
                  <c:v>50</c:v>
                </c:pt>
              </c:numCache>
            </c:numRef>
          </c:val>
          <c:extLst>
            <c:ext xmlns:c16="http://schemas.microsoft.com/office/drawing/2014/chart" uri="{C3380CC4-5D6E-409C-BE32-E72D297353CC}">
              <c16:uniqueId val="{00000008-3724-394C-A5BE-8DEDF0584B4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marker>
            <c:symbol val="diamond"/>
            <c:size val="15"/>
            <c:spPr>
              <a:solidFill>
                <a:srgbClr val="FF0000"/>
              </a:solidFill>
            </c:spPr>
          </c:marker>
          <c:dLbls>
            <c:dLbl>
              <c:idx val="0"/>
              <c:layout>
                <c:manualLayout>
                  <c:x val="-0.328200836820085"/>
                  <c:y val="0"/>
                </c:manualLayout>
              </c:layout>
              <c:tx>
                <c:rich>
                  <a:bodyPr/>
                  <a:lstStyle/>
                  <a:p>
                    <a:r>
                      <a:rPr lang="en-US"/>
                      <a:t>HMSN</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ABB-0847-ABD6-906BB1D35A75}"/>
                </c:ext>
              </c:extLst>
            </c:dLbl>
            <c:dLbl>
              <c:idx val="1"/>
              <c:layout>
                <c:manualLayout>
                  <c:x val="-0.27974917361271301"/>
                  <c:y val="0"/>
                </c:manualLayout>
              </c:layout>
              <c:tx>
                <c:rich>
                  <a:bodyPr/>
                  <a:lstStyle/>
                  <a:p>
                    <a:r>
                      <a:rPr lang="en-US"/>
                      <a:t>MS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ABB-0847-ABD6-906BB1D35A75}"/>
                </c:ext>
              </c:extLst>
            </c:dLbl>
            <c:dLbl>
              <c:idx val="2"/>
              <c:layout>
                <c:manualLayout>
                  <c:x val="-0.28170131453233499"/>
                  <c:y val="-8.0408427840127495E-17"/>
                </c:manualLayout>
              </c:layout>
              <c:tx>
                <c:rich>
                  <a:bodyPr/>
                  <a:lstStyle/>
                  <a:p>
                    <a:r>
                      <a:rPr lang="en-US"/>
                      <a:t>CP</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ABB-0847-ABD6-906BB1D35A75}"/>
                </c:ext>
              </c:extLst>
            </c:dLbl>
            <c:dLbl>
              <c:idx val="3"/>
              <c:layout>
                <c:manualLayout>
                  <c:x val="-0.30008368200836799"/>
                  <c:y val="8.0408427840127495E-17"/>
                </c:manualLayout>
              </c:layout>
              <c:tx>
                <c:rich>
                  <a:bodyPr/>
                  <a:lstStyle/>
                  <a:p>
                    <a:r>
                      <a:rPr lang="en-US"/>
                      <a:t>CVA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ABB-0847-ABD6-906BB1D35A75}"/>
                </c:ext>
              </c:extLst>
            </c:dLbl>
            <c:dLbl>
              <c:idx val="4"/>
              <c:layout>
                <c:manualLayout>
                  <c:x val="-0.26610878661088"/>
                  <c:y val="0"/>
                </c:manualLayout>
              </c:layout>
              <c:tx>
                <c:rich>
                  <a:bodyPr/>
                  <a:lstStyle/>
                  <a:p>
                    <a:r>
                      <a:rPr lang="en-US"/>
                      <a:t>MD</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ABB-0847-ABD6-906BB1D35A75}"/>
                </c:ext>
              </c:extLst>
            </c:dLbl>
            <c:dLbl>
              <c:idx val="5"/>
              <c:layout>
                <c:manualLayout>
                  <c:x val="-0.31907636287214203"/>
                  <c:y val="-3.4962064412009899E-7"/>
                </c:manualLayout>
              </c:layout>
              <c:tx>
                <c:rich>
                  <a:bodyPr/>
                  <a:lstStyle/>
                  <a:p>
                    <a:r>
                      <a:rPr lang="en-US"/>
                      <a:t>pSS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ABB-0847-ABD6-906BB1D35A75}"/>
                </c:ext>
              </c:extLst>
            </c:dLbl>
            <c:dLbl>
              <c:idx val="6"/>
              <c:layout>
                <c:manualLayout>
                  <c:x val="-0.19645724200792999"/>
                  <c:y val="0"/>
                </c:manualLayout>
              </c:layout>
              <c:tx>
                <c:rich>
                  <a:bodyPr/>
                  <a:lstStyle/>
                  <a:p>
                    <a:r>
                      <a:rPr lang="en-US"/>
                      <a:t>RA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ABB-0847-ABD6-906BB1D35A75}"/>
                </c:ext>
              </c:extLst>
            </c:dLbl>
            <c:dLbl>
              <c:idx val="7"/>
              <c:layout>
                <c:manualLayout>
                  <c:x val="-0.24426800206459601"/>
                  <c:y val="0"/>
                </c:manualLayout>
              </c:layout>
              <c:tx>
                <c:rich>
                  <a:bodyPr/>
                  <a:lstStyle/>
                  <a:p>
                    <a:r>
                      <a:rPr lang="en-US"/>
                      <a:t>NC</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ABB-0847-ABD6-906BB1D35A75}"/>
                </c:ext>
              </c:extLst>
            </c:dLbl>
            <c:dLbl>
              <c:idx val="8"/>
              <c:layout>
                <c:manualLayout>
                  <c:x val="-0.33606694560669598"/>
                  <c:y val="0"/>
                </c:manualLayout>
              </c:layout>
              <c:tx>
                <c:rich>
                  <a:bodyPr/>
                  <a:lstStyle/>
                  <a:p>
                    <a:r>
                      <a:rPr lang="en-US"/>
                      <a:t>NA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ABB-0847-ABD6-906BB1D35A75}"/>
                </c:ext>
              </c:extLst>
            </c:dLbl>
            <c:dLbl>
              <c:idx val="9"/>
              <c:layout>
                <c:manualLayout>
                  <c:x val="-0.265802172218014"/>
                  <c:y val="0"/>
                </c:manualLayout>
              </c:layout>
              <c:tx>
                <c:rich>
                  <a:bodyPr/>
                  <a:lstStyle/>
                  <a:p>
                    <a:r>
                      <a:rPr lang="en-US"/>
                      <a:t>T1DM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ABB-0847-ABD6-906BB1D35A75}"/>
                </c:ext>
              </c:extLst>
            </c:dLbl>
            <c:dLbl>
              <c:idx val="10"/>
              <c:layout>
                <c:manualLayout>
                  <c:x val="-0.209930264993027"/>
                  <c:y val="0"/>
                </c:manualLayout>
              </c:layout>
              <c:tx>
                <c:rich>
                  <a:bodyPr/>
                  <a:lstStyle/>
                  <a:p>
                    <a:r>
                      <a:rPr lang="en-US"/>
                      <a:t>EDS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ABB-0847-ABD6-906BB1D35A75}"/>
                </c:ext>
              </c:extLst>
            </c:dLbl>
            <c:dLbl>
              <c:idx val="11"/>
              <c:layout>
                <c:manualLayout>
                  <c:x val="-0.315593186834911"/>
                  <c:y val="4.0204213920063902E-17"/>
                </c:manualLayout>
              </c:layout>
              <c:tx>
                <c:rich>
                  <a:bodyPr/>
                  <a:lstStyle/>
                  <a:p>
                    <a:r>
                      <a:rPr lang="en-US"/>
                      <a:t>FSHD</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ABB-0847-ABD6-906BB1D35A75}"/>
                </c:ext>
              </c:extLst>
            </c:dLbl>
            <c:dLbl>
              <c:idx val="12"/>
              <c:layout>
                <c:manualLayout>
                  <c:x val="-0.25478382147838202"/>
                  <c:y val="0"/>
                </c:manualLayout>
              </c:layout>
              <c:tx>
                <c:rich>
                  <a:bodyPr/>
                  <a:lstStyle/>
                  <a:p>
                    <a:r>
                      <a:rPr lang="en-US"/>
                      <a:t>ID</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ABB-0847-ABD6-906BB1D35A75}"/>
                </c:ext>
              </c:extLst>
            </c:dLbl>
            <c:dLbl>
              <c:idx val="13"/>
              <c:layout>
                <c:manualLayout>
                  <c:x val="-0.18940027894002801"/>
                  <c:y val="0"/>
                </c:manualLayout>
              </c:layout>
              <c:tx>
                <c:rich>
                  <a:bodyPr/>
                  <a:lstStyle/>
                  <a:p>
                    <a:r>
                      <a:rPr lang="en-US"/>
                      <a:t>RI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ABB-0847-ABD6-906BB1D35A75}"/>
                </c:ext>
              </c:extLst>
            </c:dLbl>
            <c:dLbl>
              <c:idx val="14"/>
              <c:layout>
                <c:manualLayout>
                  <c:x val="-0.191380972775893"/>
                  <c:y val="0"/>
                </c:manualLayout>
              </c:layout>
              <c:tx>
                <c:rich>
                  <a:bodyPr/>
                  <a:lstStyle/>
                  <a:p>
                    <a:r>
                      <a:rPr lang="en-US"/>
                      <a:t>RT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4ABB-0847-ABD6-906BB1D35A75}"/>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x"/>
            <c:errBarType val="both"/>
            <c:errValType val="cust"/>
            <c:noEndCap val="0"/>
            <c:plus>
              <c:numRef>
                <c:f>activity_ziekte!$B$11:$P$11</c:f>
                <c:numCache>
                  <c:formatCode>General</c:formatCode>
                  <c:ptCount val="15"/>
                  <c:pt idx="0">
                    <c:v>-2.6105079999999998</c:v>
                  </c:pt>
                  <c:pt idx="1">
                    <c:v>-3.2759340000000008</c:v>
                  </c:pt>
                  <c:pt idx="2">
                    <c:v>-3.798489</c:v>
                  </c:pt>
                  <c:pt idx="3">
                    <c:v>-3.3323459999999652</c:v>
                  </c:pt>
                  <c:pt idx="4">
                    <c:v>-2.5232940000000039</c:v>
                  </c:pt>
                  <c:pt idx="5">
                    <c:v>-4.1375449999999736</c:v>
                  </c:pt>
                  <c:pt idx="6">
                    <c:v>-1.6310340000000001</c:v>
                  </c:pt>
                  <c:pt idx="7">
                    <c:v>-2.5003280000000001</c:v>
                  </c:pt>
                  <c:pt idx="8">
                    <c:v>-4.8079599999999836</c:v>
                  </c:pt>
                  <c:pt idx="9">
                    <c:v>-1.4205609999999971</c:v>
                  </c:pt>
                  <c:pt idx="10">
                    <c:v>-1.350106</c:v>
                  </c:pt>
                  <c:pt idx="11">
                    <c:v>-3.0962199999999931</c:v>
                  </c:pt>
                  <c:pt idx="12">
                    <c:v>-3.5662639999999981</c:v>
                  </c:pt>
                  <c:pt idx="13">
                    <c:v>-1.83666</c:v>
                  </c:pt>
                  <c:pt idx="14">
                    <c:v>-1.4839180000000001</c:v>
                  </c:pt>
                </c:numCache>
              </c:numRef>
            </c:plus>
            <c:minus>
              <c:numRef>
                <c:f>activity_ziekte!$B$12:$P$12</c:f>
                <c:numCache>
                  <c:formatCode>General</c:formatCode>
                  <c:ptCount val="15"/>
                  <c:pt idx="0">
                    <c:v>-2.6105079999999998</c:v>
                  </c:pt>
                  <c:pt idx="1">
                    <c:v>-3.2759340000000008</c:v>
                  </c:pt>
                  <c:pt idx="2">
                    <c:v>-3.798489</c:v>
                  </c:pt>
                  <c:pt idx="3">
                    <c:v>-3.3323459999999652</c:v>
                  </c:pt>
                  <c:pt idx="4">
                    <c:v>-2.5232940000000039</c:v>
                  </c:pt>
                  <c:pt idx="5">
                    <c:v>-4.1375449999999736</c:v>
                  </c:pt>
                  <c:pt idx="6">
                    <c:v>-1.6310340000000001</c:v>
                  </c:pt>
                  <c:pt idx="7">
                    <c:v>-2.5003280000000001</c:v>
                  </c:pt>
                  <c:pt idx="8">
                    <c:v>-4.8079599999999836</c:v>
                  </c:pt>
                  <c:pt idx="9">
                    <c:v>-1.4205609999999971</c:v>
                  </c:pt>
                  <c:pt idx="10">
                    <c:v>-1.350106</c:v>
                  </c:pt>
                  <c:pt idx="11">
                    <c:v>-3.0962199999999931</c:v>
                  </c:pt>
                  <c:pt idx="12">
                    <c:v>-3.5662639999999981</c:v>
                  </c:pt>
                  <c:pt idx="13">
                    <c:v>-1.83666</c:v>
                  </c:pt>
                  <c:pt idx="14">
                    <c:v>-1.4839180000000001</c:v>
                  </c:pt>
                </c:numCache>
              </c:numRef>
            </c:minus>
            <c:spPr>
              <a:ln w="12700"/>
            </c:spPr>
          </c:errBars>
          <c:xVal>
            <c:numRef>
              <c:f>activity_ziekte!$B$8:$P$8</c:f>
              <c:numCache>
                <c:formatCode>General</c:formatCode>
                <c:ptCount val="15"/>
                <c:pt idx="0">
                  <c:v>1.566624</c:v>
                </c:pt>
                <c:pt idx="1">
                  <c:v>1.7372649999999961</c:v>
                </c:pt>
                <c:pt idx="2">
                  <c:v>1.928363</c:v>
                </c:pt>
                <c:pt idx="3">
                  <c:v>2.0665779999999998</c:v>
                </c:pt>
                <c:pt idx="4">
                  <c:v>2.112911</c:v>
                </c:pt>
                <c:pt idx="5">
                  <c:v>3.082039</c:v>
                </c:pt>
                <c:pt idx="6">
                  <c:v>3.3737650000000001</c:v>
                </c:pt>
                <c:pt idx="7">
                  <c:v>3.730982</c:v>
                </c:pt>
                <c:pt idx="8">
                  <c:v>3.8657249999999999</c:v>
                </c:pt>
                <c:pt idx="9">
                  <c:v>4.2655809999999654</c:v>
                </c:pt>
                <c:pt idx="10">
                  <c:v>4.3444519999999764</c:v>
                </c:pt>
                <c:pt idx="11">
                  <c:v>4.9423149999999856</c:v>
                </c:pt>
                <c:pt idx="12">
                  <c:v>7.1164769999999846</c:v>
                </c:pt>
                <c:pt idx="13">
                  <c:v>7.8337380000000003</c:v>
                </c:pt>
                <c:pt idx="14">
                  <c:v>8.8496030000000001</c:v>
                </c:pt>
              </c:numCache>
            </c:numRef>
          </c:xVal>
          <c:yVal>
            <c:numRef>
              <c:f>activity_ziekte!$B$6:$P$6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yVal>
          <c:smooth val="0"/>
          <c:extLst>
            <c:ext xmlns:c16="http://schemas.microsoft.com/office/drawing/2014/chart" uri="{C3380CC4-5D6E-409C-BE32-E72D297353CC}">
              <c16:uniqueId val="{0000000F-4ABB-0847-ABD6-906BB1D35A75}"/>
            </c:ext>
          </c:extLst>
        </c:ser>
        <c:dLbls>
          <c:showLegendKey val="0"/>
          <c:showVal val="0"/>
          <c:showCatName val="0"/>
          <c:showSerName val="0"/>
          <c:showPercent val="0"/>
          <c:showBubbleSize val="0"/>
        </c:dLbls>
        <c:axId val="-1189275024"/>
        <c:axId val="-1189272272"/>
      </c:scatterChart>
      <c:valAx>
        <c:axId val="-1189275024"/>
        <c:scaling>
          <c:orientation val="minMax"/>
        </c:scaling>
        <c:delete val="0"/>
        <c:axPos val="b"/>
        <c:numFmt formatCode="General" sourceLinked="1"/>
        <c:majorTickMark val="out"/>
        <c:minorTickMark val="none"/>
        <c:tickLblPos val="nextTo"/>
        <c:crossAx val="-1189272272"/>
        <c:crosses val="autoZero"/>
        <c:crossBetween val="midCat"/>
      </c:valAx>
      <c:valAx>
        <c:axId val="-1189272272"/>
        <c:scaling>
          <c:orientation val="minMax"/>
        </c:scaling>
        <c:delete val="0"/>
        <c:axPos val="l"/>
        <c:numFmt formatCode="General" sourceLinked="1"/>
        <c:majorTickMark val="out"/>
        <c:minorTickMark val="none"/>
        <c:tickLblPos val="none"/>
        <c:crossAx val="-118927502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CBT</c:v>
                </c:pt>
              </c:strCache>
            </c:strRef>
          </c:tx>
          <c:spPr>
            <a:solidFill>
              <a:schemeClr val="accent1"/>
            </a:solidFill>
            <a:ln>
              <a:noFill/>
            </a:ln>
            <a:effectLst/>
          </c:spPr>
          <c:invertIfNegative val="0"/>
          <c:cat>
            <c:numRef>
              <c:f>Blad1!$A$2</c:f>
              <c:numCache>
                <c:formatCode>General</c:formatCode>
                <c:ptCount val="1"/>
              </c:numCache>
            </c:numRef>
          </c:cat>
          <c:val>
            <c:numRef>
              <c:f>Blad1!$B$2</c:f>
              <c:numCache>
                <c:formatCode>General</c:formatCode>
                <c:ptCount val="1"/>
                <c:pt idx="0">
                  <c:v>62</c:v>
                </c:pt>
              </c:numCache>
            </c:numRef>
          </c:val>
          <c:extLst>
            <c:ext xmlns:c16="http://schemas.microsoft.com/office/drawing/2014/chart" uri="{C3380CC4-5D6E-409C-BE32-E72D297353CC}">
              <c16:uniqueId val="{00000000-65B0-4E3B-8F55-19DF8511A6CE}"/>
            </c:ext>
          </c:extLst>
        </c:ser>
        <c:ser>
          <c:idx val="1"/>
          <c:order val="1"/>
          <c:tx>
            <c:strRef>
              <c:f>Blad1!$C$1</c:f>
              <c:strCache>
                <c:ptCount val="1"/>
                <c:pt idx="0">
                  <c:v>CAU</c:v>
                </c:pt>
              </c:strCache>
            </c:strRef>
          </c:tx>
          <c:spPr>
            <a:solidFill>
              <a:schemeClr val="accent2"/>
            </a:solidFill>
            <a:ln>
              <a:noFill/>
            </a:ln>
            <a:effectLst/>
          </c:spPr>
          <c:invertIfNegative val="0"/>
          <c:cat>
            <c:numRef>
              <c:f>Blad1!$A$2</c:f>
              <c:numCache>
                <c:formatCode>General</c:formatCode>
                <c:ptCount val="1"/>
              </c:numCache>
            </c:numRef>
          </c:cat>
          <c:val>
            <c:numRef>
              <c:f>Blad1!$C$2</c:f>
              <c:numCache>
                <c:formatCode>General</c:formatCode>
                <c:ptCount val="1"/>
                <c:pt idx="0">
                  <c:v>26</c:v>
                </c:pt>
              </c:numCache>
            </c:numRef>
          </c:val>
          <c:extLst>
            <c:ext xmlns:c16="http://schemas.microsoft.com/office/drawing/2014/chart" uri="{C3380CC4-5D6E-409C-BE32-E72D297353CC}">
              <c16:uniqueId val="{00000003-65B0-4E3B-8F55-19DF8511A6CE}"/>
            </c:ext>
          </c:extLst>
        </c:ser>
        <c:dLbls>
          <c:showLegendKey val="0"/>
          <c:showVal val="0"/>
          <c:showCatName val="0"/>
          <c:showSerName val="0"/>
          <c:showPercent val="0"/>
          <c:showBubbleSize val="0"/>
        </c:dLbls>
        <c:gapWidth val="219"/>
        <c:overlap val="-27"/>
        <c:axId val="435867184"/>
        <c:axId val="435868168"/>
      </c:barChart>
      <c:catAx>
        <c:axId val="43586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435868168"/>
        <c:crosses val="autoZero"/>
        <c:auto val="1"/>
        <c:lblAlgn val="ctr"/>
        <c:lblOffset val="100"/>
        <c:noMultiLvlLbl val="0"/>
      </c:catAx>
      <c:valAx>
        <c:axId val="435868168"/>
        <c:scaling>
          <c:orientation val="minMax"/>
        </c:scaling>
        <c:delete val="1"/>
        <c:axPos val="l"/>
        <c:numFmt formatCode="General" sourceLinked="1"/>
        <c:majorTickMark val="none"/>
        <c:minorTickMark val="none"/>
        <c:tickLblPos val="nextTo"/>
        <c:crossAx val="43586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l-NL" sz="1200" b="0" dirty="0">
                <a:latin typeface="Arial" pitchFamily="34" charset="0"/>
                <a:cs typeface="Arial" pitchFamily="34" charset="0"/>
              </a:rPr>
              <a:t>Ernst moeheid</a:t>
            </a:r>
          </a:p>
        </c:rich>
      </c:tx>
      <c:layout>
        <c:manualLayout>
          <c:xMode val="edge"/>
          <c:yMode val="edge"/>
          <c:x val="0.31267282030391702"/>
          <c:y val="2.6455393845128398E-2"/>
        </c:manualLayout>
      </c:layout>
      <c:overlay val="1"/>
    </c:title>
    <c:autoTitleDeleted val="0"/>
    <c:plotArea>
      <c:layout>
        <c:manualLayout>
          <c:layoutTarget val="inner"/>
          <c:xMode val="edge"/>
          <c:yMode val="edge"/>
          <c:x val="0.12976490266513599"/>
          <c:y val="0.14595669925563801"/>
          <c:w val="0.649136464261173"/>
          <c:h val="0.649387441799396"/>
        </c:manualLayout>
      </c:layout>
      <c:lineChart>
        <c:grouping val="standard"/>
        <c:varyColors val="0"/>
        <c:ser>
          <c:idx val="0"/>
          <c:order val="0"/>
          <c:tx>
            <c:strRef>
              <c:f>Blad1!$A$2</c:f>
              <c:strCache>
                <c:ptCount val="1"/>
                <c:pt idx="0">
                  <c:v>CBT</c:v>
                </c:pt>
              </c:strCache>
            </c:strRef>
          </c:tx>
          <c:spPr>
            <a:ln>
              <a:solidFill>
                <a:srgbClr val="0070C0"/>
              </a:solidFill>
            </a:ln>
          </c:spPr>
          <c:marker>
            <c:symbol val="none"/>
          </c:marker>
          <c:cat>
            <c:strRef>
              <c:f>Blad1!$B$1:$C$1</c:f>
              <c:strCache>
                <c:ptCount val="2"/>
                <c:pt idx="0">
                  <c:v>Baseline</c:v>
                </c:pt>
                <c:pt idx="1">
                  <c:v>Second assessment</c:v>
                </c:pt>
              </c:strCache>
            </c:strRef>
          </c:cat>
          <c:val>
            <c:numRef>
              <c:f>Blad1!$B$2:$C$2</c:f>
              <c:numCache>
                <c:formatCode>General</c:formatCode>
                <c:ptCount val="2"/>
                <c:pt idx="0">
                  <c:v>45.9</c:v>
                </c:pt>
                <c:pt idx="1">
                  <c:v>26.5</c:v>
                </c:pt>
              </c:numCache>
            </c:numRef>
          </c:val>
          <c:smooth val="0"/>
          <c:extLst>
            <c:ext xmlns:c16="http://schemas.microsoft.com/office/drawing/2014/chart" uri="{C3380CC4-5D6E-409C-BE32-E72D297353CC}">
              <c16:uniqueId val="{00000000-CED3-F544-A36F-C47F8DAC0F70}"/>
            </c:ext>
          </c:extLst>
        </c:ser>
        <c:ser>
          <c:idx val="1"/>
          <c:order val="1"/>
          <c:tx>
            <c:strRef>
              <c:f>Blad1!$A$3</c:f>
              <c:strCache>
                <c:ptCount val="1"/>
                <c:pt idx="0">
                  <c:v>Waiting list</c:v>
                </c:pt>
              </c:strCache>
            </c:strRef>
          </c:tx>
          <c:spPr>
            <a:ln>
              <a:solidFill>
                <a:srgbClr val="00B050"/>
              </a:solidFill>
            </a:ln>
          </c:spPr>
          <c:marker>
            <c:symbol val="none"/>
          </c:marker>
          <c:cat>
            <c:strRef>
              <c:f>Blad1!$B$1:$C$1</c:f>
              <c:strCache>
                <c:ptCount val="2"/>
                <c:pt idx="0">
                  <c:v>Baseline</c:v>
                </c:pt>
                <c:pt idx="1">
                  <c:v>Second assessment</c:v>
                </c:pt>
              </c:strCache>
            </c:strRef>
          </c:cat>
          <c:val>
            <c:numRef>
              <c:f>Blad1!$B$3:$C$3</c:f>
              <c:numCache>
                <c:formatCode>General</c:formatCode>
                <c:ptCount val="2"/>
                <c:pt idx="0">
                  <c:v>46</c:v>
                </c:pt>
                <c:pt idx="1">
                  <c:v>40.4</c:v>
                </c:pt>
              </c:numCache>
            </c:numRef>
          </c:val>
          <c:smooth val="0"/>
          <c:extLst>
            <c:ext xmlns:c16="http://schemas.microsoft.com/office/drawing/2014/chart" uri="{C3380CC4-5D6E-409C-BE32-E72D297353CC}">
              <c16:uniqueId val="{00000001-CED3-F544-A36F-C47F8DAC0F70}"/>
            </c:ext>
          </c:extLst>
        </c:ser>
        <c:dLbls>
          <c:showLegendKey val="0"/>
          <c:showVal val="0"/>
          <c:showCatName val="0"/>
          <c:showSerName val="0"/>
          <c:showPercent val="0"/>
          <c:showBubbleSize val="0"/>
        </c:dLbls>
        <c:smooth val="0"/>
        <c:axId val="1869624464"/>
        <c:axId val="-2097756160"/>
      </c:lineChart>
      <c:catAx>
        <c:axId val="1869624464"/>
        <c:scaling>
          <c:orientation val="minMax"/>
        </c:scaling>
        <c:delete val="0"/>
        <c:axPos val="b"/>
        <c:numFmt formatCode="General" sourceLinked="0"/>
        <c:majorTickMark val="out"/>
        <c:minorTickMark val="none"/>
        <c:tickLblPos val="nextTo"/>
        <c:crossAx val="-2097756160"/>
        <c:crossesAt val="8"/>
        <c:auto val="1"/>
        <c:lblAlgn val="ctr"/>
        <c:lblOffset val="100"/>
        <c:noMultiLvlLbl val="0"/>
      </c:catAx>
      <c:valAx>
        <c:axId val="-2097756160"/>
        <c:scaling>
          <c:orientation val="minMax"/>
          <c:max val="56"/>
          <c:min val="8"/>
        </c:scaling>
        <c:delete val="0"/>
        <c:axPos val="l"/>
        <c:title>
          <c:tx>
            <c:rich>
              <a:bodyPr rot="-5400000" vert="horz" anchor="t" anchorCtr="1"/>
              <a:lstStyle/>
              <a:p>
                <a:pPr>
                  <a:defRPr/>
                </a:pPr>
                <a:r>
                  <a:rPr lang="nl-NL" sz="800" b="0" dirty="0">
                    <a:latin typeface="Arial" pitchFamily="34" charset="0"/>
                    <a:cs typeface="Arial" pitchFamily="34" charset="0"/>
                  </a:rPr>
                  <a:t>CIS </a:t>
                </a:r>
                <a:r>
                  <a:rPr lang="nl-NL" sz="800" b="0" dirty="0" err="1">
                    <a:latin typeface="Arial" pitchFamily="34" charset="0"/>
                    <a:cs typeface="Arial" pitchFamily="34" charset="0"/>
                  </a:rPr>
                  <a:t>fatigue</a:t>
                </a:r>
                <a:r>
                  <a:rPr lang="nl-NL" sz="800" b="0" dirty="0">
                    <a:latin typeface="Arial" pitchFamily="34" charset="0"/>
                    <a:cs typeface="Arial" pitchFamily="34" charset="0"/>
                  </a:rPr>
                  <a:t> </a:t>
                </a:r>
                <a:r>
                  <a:rPr lang="nl-NL" sz="800" b="0" dirty="0" err="1">
                    <a:latin typeface="Arial" pitchFamily="34" charset="0"/>
                    <a:cs typeface="Arial" pitchFamily="34" charset="0"/>
                  </a:rPr>
                  <a:t>severity</a:t>
                </a:r>
                <a:r>
                  <a:rPr lang="nl-NL" sz="800" b="0" dirty="0">
                    <a:latin typeface="Arial" pitchFamily="34" charset="0"/>
                    <a:cs typeface="Arial" pitchFamily="34" charset="0"/>
                  </a:rPr>
                  <a:t> </a:t>
                </a:r>
              </a:p>
            </c:rich>
          </c:tx>
          <c:layout>
            <c:manualLayout>
              <c:xMode val="edge"/>
              <c:yMode val="edge"/>
              <c:x val="1.30643920222856E-2"/>
              <c:y val="0.30699887512498703"/>
            </c:manualLayout>
          </c:layout>
          <c:overlay val="0"/>
        </c:title>
        <c:numFmt formatCode="General" sourceLinked="1"/>
        <c:majorTickMark val="out"/>
        <c:minorTickMark val="none"/>
        <c:tickLblPos val="nextTo"/>
        <c:crossAx val="1869624464"/>
        <c:crosses val="autoZero"/>
        <c:crossBetween val="between"/>
        <c:majorUnit val="8"/>
        <c:minorUnit val="1"/>
      </c:valAx>
      <c:spPr>
        <a:noFill/>
        <a:ln w="25400">
          <a:noFill/>
        </a:ln>
      </c:spPr>
    </c:plotArea>
    <c:legend>
      <c:legendPos val="b"/>
      <c:legendEntry>
        <c:idx val="0"/>
        <c:txPr>
          <a:bodyPr/>
          <a:lstStyle/>
          <a:p>
            <a:pPr>
              <a:defRPr sz="800">
                <a:latin typeface="Arial" pitchFamily="34" charset="0"/>
                <a:cs typeface="Arial" pitchFamily="34" charset="0"/>
              </a:defRPr>
            </a:pPr>
            <a:endParaRPr lang="nl-NL"/>
          </a:p>
        </c:txPr>
      </c:legendEntry>
      <c:legendEntry>
        <c:idx val="1"/>
        <c:txPr>
          <a:bodyPr/>
          <a:lstStyle/>
          <a:p>
            <a:pPr>
              <a:defRPr sz="800">
                <a:latin typeface="Arial" pitchFamily="34" charset="0"/>
                <a:cs typeface="Arial" pitchFamily="34" charset="0"/>
              </a:defRPr>
            </a:pPr>
            <a:endParaRPr lang="nl-NL"/>
          </a:p>
        </c:txPr>
      </c:legendEntry>
      <c:layout>
        <c:manualLayout>
          <c:xMode val="edge"/>
          <c:yMode val="edge"/>
          <c:x val="0.25634240228451999"/>
          <c:y val="0.91243428760440803"/>
          <c:w val="0.40239664728610403"/>
          <c:h val="5.95069613477291E-2"/>
        </c:manualLayout>
      </c:layout>
      <c:overlay val="0"/>
    </c:legend>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l-NL" sz="1200" b="0" dirty="0">
                <a:latin typeface="Arial" pitchFamily="34" charset="0"/>
                <a:cs typeface="Arial" pitchFamily="34" charset="0"/>
              </a:rPr>
              <a:t>Beperkingen</a:t>
            </a:r>
          </a:p>
        </c:rich>
      </c:tx>
      <c:overlay val="1"/>
    </c:title>
    <c:autoTitleDeleted val="0"/>
    <c:plotArea>
      <c:layout>
        <c:manualLayout>
          <c:layoutTarget val="inner"/>
          <c:xMode val="edge"/>
          <c:yMode val="edge"/>
          <c:x val="0.16786292751097801"/>
          <c:y val="0.143205649107771"/>
          <c:w val="0.79810089327306799"/>
          <c:h val="0.66405948280879001"/>
        </c:manualLayout>
      </c:layout>
      <c:lineChart>
        <c:grouping val="standard"/>
        <c:varyColors val="0"/>
        <c:ser>
          <c:idx val="0"/>
          <c:order val="0"/>
          <c:tx>
            <c:strRef>
              <c:f>Blad1!$M$2</c:f>
              <c:strCache>
                <c:ptCount val="1"/>
                <c:pt idx="0">
                  <c:v>CBT</c:v>
                </c:pt>
              </c:strCache>
            </c:strRef>
          </c:tx>
          <c:spPr>
            <a:ln>
              <a:solidFill>
                <a:srgbClr val="0070C0"/>
              </a:solidFill>
            </a:ln>
          </c:spPr>
          <c:marker>
            <c:symbol val="none"/>
          </c:marker>
          <c:cat>
            <c:strRef>
              <c:f>Blad1!$N$1:$O$1</c:f>
              <c:strCache>
                <c:ptCount val="2"/>
                <c:pt idx="0">
                  <c:v>Baseline</c:v>
                </c:pt>
                <c:pt idx="1">
                  <c:v>Second assessment</c:v>
                </c:pt>
              </c:strCache>
            </c:strRef>
          </c:cat>
          <c:val>
            <c:numRef>
              <c:f>Blad1!$N$2:$O$2</c:f>
              <c:numCache>
                <c:formatCode>General</c:formatCode>
                <c:ptCount val="2"/>
                <c:pt idx="0">
                  <c:v>929</c:v>
                </c:pt>
                <c:pt idx="1">
                  <c:v>326</c:v>
                </c:pt>
              </c:numCache>
            </c:numRef>
          </c:val>
          <c:smooth val="0"/>
          <c:extLst>
            <c:ext xmlns:c16="http://schemas.microsoft.com/office/drawing/2014/chart" uri="{C3380CC4-5D6E-409C-BE32-E72D297353CC}">
              <c16:uniqueId val="{00000000-67EE-1747-80E2-CD53F6D74637}"/>
            </c:ext>
          </c:extLst>
        </c:ser>
        <c:ser>
          <c:idx val="1"/>
          <c:order val="1"/>
          <c:tx>
            <c:strRef>
              <c:f>Blad1!$M$3</c:f>
              <c:strCache>
                <c:ptCount val="1"/>
                <c:pt idx="0">
                  <c:v>Waiting list</c:v>
                </c:pt>
              </c:strCache>
            </c:strRef>
          </c:tx>
          <c:spPr>
            <a:ln>
              <a:solidFill>
                <a:srgbClr val="00B050"/>
              </a:solidFill>
            </a:ln>
          </c:spPr>
          <c:marker>
            <c:symbol val="none"/>
          </c:marker>
          <c:cat>
            <c:strRef>
              <c:f>Blad1!$N$1:$O$1</c:f>
              <c:strCache>
                <c:ptCount val="2"/>
                <c:pt idx="0">
                  <c:v>Baseline</c:v>
                </c:pt>
                <c:pt idx="1">
                  <c:v>Second assessment</c:v>
                </c:pt>
              </c:strCache>
            </c:strRef>
          </c:cat>
          <c:val>
            <c:numRef>
              <c:f>Blad1!$N$3:$O$3</c:f>
              <c:numCache>
                <c:formatCode>General</c:formatCode>
                <c:ptCount val="2"/>
                <c:pt idx="0">
                  <c:v>855</c:v>
                </c:pt>
                <c:pt idx="1">
                  <c:v>792</c:v>
                </c:pt>
              </c:numCache>
            </c:numRef>
          </c:val>
          <c:smooth val="0"/>
          <c:extLst>
            <c:ext xmlns:c16="http://schemas.microsoft.com/office/drawing/2014/chart" uri="{C3380CC4-5D6E-409C-BE32-E72D297353CC}">
              <c16:uniqueId val="{00000001-67EE-1747-80E2-CD53F6D74637}"/>
            </c:ext>
          </c:extLst>
        </c:ser>
        <c:dLbls>
          <c:showLegendKey val="0"/>
          <c:showVal val="0"/>
          <c:showCatName val="0"/>
          <c:showSerName val="0"/>
          <c:showPercent val="0"/>
          <c:showBubbleSize val="0"/>
        </c:dLbls>
        <c:smooth val="0"/>
        <c:axId val="1869860112"/>
        <c:axId val="1870521760"/>
      </c:lineChart>
      <c:catAx>
        <c:axId val="1869860112"/>
        <c:scaling>
          <c:orientation val="minMax"/>
        </c:scaling>
        <c:delete val="0"/>
        <c:axPos val="b"/>
        <c:numFmt formatCode="General" sourceLinked="0"/>
        <c:majorTickMark val="out"/>
        <c:minorTickMark val="none"/>
        <c:tickLblPos val="nextTo"/>
        <c:crossAx val="1870521760"/>
        <c:crosses val="autoZero"/>
        <c:auto val="1"/>
        <c:lblAlgn val="ctr"/>
        <c:lblOffset val="100"/>
        <c:noMultiLvlLbl val="0"/>
      </c:catAx>
      <c:valAx>
        <c:axId val="1870521760"/>
        <c:scaling>
          <c:orientation val="minMax"/>
        </c:scaling>
        <c:delete val="0"/>
        <c:axPos val="l"/>
        <c:title>
          <c:tx>
            <c:rich>
              <a:bodyPr rot="-5400000" vert="horz"/>
              <a:lstStyle/>
              <a:p>
                <a:pPr>
                  <a:defRPr/>
                </a:pPr>
                <a:r>
                  <a:rPr lang="nl-NL" sz="800" b="0" dirty="0">
                    <a:latin typeface="Arial" pitchFamily="34" charset="0"/>
                    <a:cs typeface="Arial" pitchFamily="34" charset="0"/>
                  </a:rPr>
                  <a:t>SIP-8 </a:t>
                </a:r>
                <a:r>
                  <a:rPr lang="nl-NL" sz="800" b="0" dirty="0" err="1">
                    <a:latin typeface="Arial" pitchFamily="34" charset="0"/>
                    <a:cs typeface="Arial" pitchFamily="34" charset="0"/>
                  </a:rPr>
                  <a:t>total</a:t>
                </a:r>
                <a:r>
                  <a:rPr lang="nl-NL" sz="800" b="0" dirty="0">
                    <a:latin typeface="Arial" pitchFamily="34" charset="0"/>
                    <a:cs typeface="Arial" pitchFamily="34" charset="0"/>
                  </a:rPr>
                  <a:t> score</a:t>
                </a:r>
              </a:p>
            </c:rich>
          </c:tx>
          <c:overlay val="0"/>
        </c:title>
        <c:numFmt formatCode="General" sourceLinked="1"/>
        <c:majorTickMark val="out"/>
        <c:minorTickMark val="none"/>
        <c:tickLblPos val="nextTo"/>
        <c:crossAx val="1869860112"/>
        <c:crosses val="autoZero"/>
        <c:crossBetween val="between"/>
      </c:valAx>
    </c:plotArea>
    <c:legend>
      <c:legendPos val="b"/>
      <c:legendEntry>
        <c:idx val="0"/>
        <c:txPr>
          <a:bodyPr/>
          <a:lstStyle/>
          <a:p>
            <a:pPr>
              <a:defRPr sz="800">
                <a:latin typeface="Arial" pitchFamily="34" charset="0"/>
                <a:cs typeface="Arial" pitchFamily="34" charset="0"/>
              </a:defRPr>
            </a:pPr>
            <a:endParaRPr lang="nl-NL"/>
          </a:p>
        </c:txPr>
      </c:legendEntry>
      <c:legendEntry>
        <c:idx val="1"/>
        <c:txPr>
          <a:bodyPr/>
          <a:lstStyle/>
          <a:p>
            <a:pPr>
              <a:defRPr sz="800">
                <a:latin typeface="Arial" pitchFamily="34" charset="0"/>
                <a:cs typeface="Arial" pitchFamily="34" charset="0"/>
              </a:defRPr>
            </a:pPr>
            <a:endParaRPr lang="nl-NL"/>
          </a:p>
        </c:txPr>
      </c:legendEntry>
      <c:layout>
        <c:manualLayout>
          <c:xMode val="edge"/>
          <c:yMode val="edge"/>
          <c:x val="0.369963794872466"/>
          <c:y val="0.90826449177604496"/>
          <c:w val="0.42606703830293402"/>
          <c:h val="6.2340626173811399E-2"/>
        </c:manualLayout>
      </c:layout>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9C967-533C-5A47-904C-D89FA1355CC6}" type="doc">
      <dgm:prSet loTypeId="urn:microsoft.com/office/officeart/2005/8/layout/pyramid3" loCatId="" qsTypeId="urn:microsoft.com/office/officeart/2005/8/quickstyle/simple4" qsCatId="simple" csTypeId="urn:microsoft.com/office/officeart/2005/8/colors/accent1_2" csCatId="accent1" phldr="1"/>
      <dgm:spPr/>
    </dgm:pt>
    <dgm:pt modelId="{BEFB1956-DB6A-FF43-B418-944E0CF13A46}">
      <dgm:prSet phldrT="[Teks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dgm:spPr>
      <dgm:t>
        <a:bodyPr/>
        <a:lstStyle/>
        <a:p>
          <a:r>
            <a:rPr lang="en-GB" dirty="0"/>
            <a:t>Patient reported outcomes </a:t>
          </a:r>
        </a:p>
      </dgm:t>
    </dgm:pt>
    <dgm:pt modelId="{BA4CF4C3-BE2A-1C48-8A6D-5BAE9CE7FDB9}" type="parTrans" cxnId="{B9ED6D07-DFEF-5C4C-8234-8AB1655C6117}">
      <dgm:prSet/>
      <dgm:spPr/>
      <dgm:t>
        <a:bodyPr/>
        <a:lstStyle/>
        <a:p>
          <a:endParaRPr lang="en-GB"/>
        </a:p>
      </dgm:t>
    </dgm:pt>
    <dgm:pt modelId="{3DEFB281-551B-7F47-B698-FCE80C83FD10}" type="sibTrans" cxnId="{B9ED6D07-DFEF-5C4C-8234-8AB1655C6117}">
      <dgm:prSet/>
      <dgm:spPr/>
      <dgm:t>
        <a:bodyPr/>
        <a:lstStyle/>
        <a:p>
          <a:endParaRPr lang="en-GB"/>
        </a:p>
      </dgm:t>
    </dgm:pt>
    <dgm:pt modelId="{134B7456-3F33-7842-BB7C-2531633C49DE}">
      <dgm:prSet phldrT="[Tekst]"/>
      <dgm:spPr>
        <a:solidFill>
          <a:srgbClr val="FFC000"/>
        </a:solidFill>
      </dgm:spPr>
      <dgm:t>
        <a:bodyPr/>
        <a:lstStyle/>
        <a:p>
          <a:endParaRPr lang="en-GB" dirty="0"/>
        </a:p>
        <a:p>
          <a:r>
            <a:rPr lang="en-GB" dirty="0" err="1"/>
            <a:t>Individu</a:t>
          </a:r>
          <a:r>
            <a:rPr lang="en-GB" dirty="0"/>
            <a:t> (</a:t>
          </a:r>
          <a:r>
            <a:rPr lang="en-GB" dirty="0" err="1"/>
            <a:t>gedrag</a:t>
          </a:r>
          <a:r>
            <a:rPr lang="en-GB" dirty="0"/>
            <a:t>, </a:t>
          </a:r>
          <a:r>
            <a:rPr lang="en-GB" dirty="0" err="1"/>
            <a:t>denken</a:t>
          </a:r>
          <a:r>
            <a:rPr lang="en-GB" dirty="0"/>
            <a:t>, </a:t>
          </a:r>
          <a:r>
            <a:rPr lang="en-GB" dirty="0" err="1"/>
            <a:t>emoties</a:t>
          </a:r>
          <a:r>
            <a:rPr lang="en-GB" dirty="0"/>
            <a:t>)</a:t>
          </a:r>
        </a:p>
        <a:p>
          <a:endParaRPr lang="en-GB" dirty="0"/>
        </a:p>
      </dgm:t>
    </dgm:pt>
    <dgm:pt modelId="{F4A0C141-72D8-3243-B35C-48A30A1FDC9D}" type="parTrans" cxnId="{CB84FCDD-9975-2D4A-868E-09AB881C60D0}">
      <dgm:prSet/>
      <dgm:spPr/>
      <dgm:t>
        <a:bodyPr/>
        <a:lstStyle/>
        <a:p>
          <a:endParaRPr lang="en-GB"/>
        </a:p>
      </dgm:t>
    </dgm:pt>
    <dgm:pt modelId="{12A5A42C-14B2-CA4B-AA95-089C6F670DD8}" type="sibTrans" cxnId="{CB84FCDD-9975-2D4A-868E-09AB881C60D0}">
      <dgm:prSet/>
      <dgm:spPr/>
      <dgm:t>
        <a:bodyPr/>
        <a:lstStyle/>
        <a:p>
          <a:endParaRPr lang="en-GB"/>
        </a:p>
      </dgm:t>
    </dgm:pt>
    <dgm:pt modelId="{0E51EECE-0679-B34C-9CD3-BDACBDAB054B}">
      <dgm:prSet phldrT="[Tekst]"/>
      <dgm:spPr>
        <a:solidFill>
          <a:srgbClr val="FF0000"/>
        </a:solidFill>
      </dgm:spPr>
      <dgm:t>
        <a:bodyPr/>
        <a:lstStyle/>
        <a:p>
          <a:r>
            <a:rPr lang="en-GB" dirty="0" err="1"/>
            <a:t>Somatische</a:t>
          </a:r>
          <a:r>
            <a:rPr lang="en-GB" dirty="0"/>
            <a:t> markers van </a:t>
          </a:r>
          <a:r>
            <a:rPr lang="en-GB" dirty="0" err="1"/>
            <a:t>ziekte</a:t>
          </a:r>
          <a:endParaRPr lang="en-GB" dirty="0"/>
        </a:p>
      </dgm:t>
    </dgm:pt>
    <dgm:pt modelId="{96B0F03E-6024-B745-89B1-2E2155EA2C8E}" type="parTrans" cxnId="{A2DF0F87-97A8-AA47-ABE5-4B3FA9DDD6FD}">
      <dgm:prSet/>
      <dgm:spPr/>
      <dgm:t>
        <a:bodyPr/>
        <a:lstStyle/>
        <a:p>
          <a:endParaRPr lang="en-GB"/>
        </a:p>
      </dgm:t>
    </dgm:pt>
    <dgm:pt modelId="{3A7B1AFF-0284-124B-882B-115C48B945EA}" type="sibTrans" cxnId="{A2DF0F87-97A8-AA47-ABE5-4B3FA9DDD6FD}">
      <dgm:prSet/>
      <dgm:spPr/>
      <dgm:t>
        <a:bodyPr/>
        <a:lstStyle/>
        <a:p>
          <a:endParaRPr lang="en-GB"/>
        </a:p>
      </dgm:t>
    </dgm:pt>
    <dgm:pt modelId="{6DD43D39-C376-6C4F-B013-30577777FCB8}" type="pres">
      <dgm:prSet presAssocID="{EA69C967-533C-5A47-904C-D89FA1355CC6}" presName="Name0" presStyleCnt="0">
        <dgm:presLayoutVars>
          <dgm:dir/>
          <dgm:animLvl val="lvl"/>
          <dgm:resizeHandles val="exact"/>
        </dgm:presLayoutVars>
      </dgm:prSet>
      <dgm:spPr/>
    </dgm:pt>
    <dgm:pt modelId="{2A4201AD-E2B8-B447-9414-9A0F338DD1BF}" type="pres">
      <dgm:prSet presAssocID="{BEFB1956-DB6A-FF43-B418-944E0CF13A46}" presName="Name8" presStyleCnt="0"/>
      <dgm:spPr/>
    </dgm:pt>
    <dgm:pt modelId="{66A95701-0368-834F-A042-DBB8DAAFDF24}" type="pres">
      <dgm:prSet presAssocID="{BEFB1956-DB6A-FF43-B418-944E0CF13A46}" presName="level" presStyleLbl="node1" presStyleIdx="0" presStyleCnt="3">
        <dgm:presLayoutVars>
          <dgm:chMax val="1"/>
          <dgm:bulletEnabled val="1"/>
        </dgm:presLayoutVars>
      </dgm:prSet>
      <dgm:spPr/>
    </dgm:pt>
    <dgm:pt modelId="{8D73E1D3-CE0A-9942-9126-4BF94322EF92}" type="pres">
      <dgm:prSet presAssocID="{BEFB1956-DB6A-FF43-B418-944E0CF13A46}" presName="levelTx" presStyleLbl="revTx" presStyleIdx="0" presStyleCnt="0">
        <dgm:presLayoutVars>
          <dgm:chMax val="1"/>
          <dgm:bulletEnabled val="1"/>
        </dgm:presLayoutVars>
      </dgm:prSet>
      <dgm:spPr/>
    </dgm:pt>
    <dgm:pt modelId="{5AD4DCDE-3439-7347-AE4A-63080196CD66}" type="pres">
      <dgm:prSet presAssocID="{134B7456-3F33-7842-BB7C-2531633C49DE}" presName="Name8" presStyleCnt="0"/>
      <dgm:spPr/>
    </dgm:pt>
    <dgm:pt modelId="{EC2C36FB-12BB-4444-ABC8-AB7126333AC1}" type="pres">
      <dgm:prSet presAssocID="{134B7456-3F33-7842-BB7C-2531633C49DE}" presName="level" presStyleLbl="node1" presStyleIdx="1" presStyleCnt="3">
        <dgm:presLayoutVars>
          <dgm:chMax val="1"/>
          <dgm:bulletEnabled val="1"/>
        </dgm:presLayoutVars>
      </dgm:prSet>
      <dgm:spPr/>
    </dgm:pt>
    <dgm:pt modelId="{9632C620-AB14-3045-85DA-EC75DE8C67D0}" type="pres">
      <dgm:prSet presAssocID="{134B7456-3F33-7842-BB7C-2531633C49DE}" presName="levelTx" presStyleLbl="revTx" presStyleIdx="0" presStyleCnt="0">
        <dgm:presLayoutVars>
          <dgm:chMax val="1"/>
          <dgm:bulletEnabled val="1"/>
        </dgm:presLayoutVars>
      </dgm:prSet>
      <dgm:spPr/>
    </dgm:pt>
    <dgm:pt modelId="{EA047B92-BE34-CF46-987B-C6125F81DD62}" type="pres">
      <dgm:prSet presAssocID="{0E51EECE-0679-B34C-9CD3-BDACBDAB054B}" presName="Name8" presStyleCnt="0"/>
      <dgm:spPr/>
    </dgm:pt>
    <dgm:pt modelId="{F18F9915-88C3-6D47-8DFB-825258E97308}" type="pres">
      <dgm:prSet presAssocID="{0E51EECE-0679-B34C-9CD3-BDACBDAB054B}" presName="level" presStyleLbl="node1" presStyleIdx="2" presStyleCnt="3">
        <dgm:presLayoutVars>
          <dgm:chMax val="1"/>
          <dgm:bulletEnabled val="1"/>
        </dgm:presLayoutVars>
      </dgm:prSet>
      <dgm:spPr/>
    </dgm:pt>
    <dgm:pt modelId="{37E4CE08-1F70-AC4C-9ED9-FD747D6850A8}" type="pres">
      <dgm:prSet presAssocID="{0E51EECE-0679-B34C-9CD3-BDACBDAB054B}" presName="levelTx" presStyleLbl="revTx" presStyleIdx="0" presStyleCnt="0">
        <dgm:presLayoutVars>
          <dgm:chMax val="1"/>
          <dgm:bulletEnabled val="1"/>
        </dgm:presLayoutVars>
      </dgm:prSet>
      <dgm:spPr/>
    </dgm:pt>
  </dgm:ptLst>
  <dgm:cxnLst>
    <dgm:cxn modelId="{87480501-89AA-5647-82AB-870A957DDB22}" type="presOf" srcId="{134B7456-3F33-7842-BB7C-2531633C49DE}" destId="{9632C620-AB14-3045-85DA-EC75DE8C67D0}" srcOrd="1" destOrd="0" presId="urn:microsoft.com/office/officeart/2005/8/layout/pyramid3"/>
    <dgm:cxn modelId="{B9ED6D07-DFEF-5C4C-8234-8AB1655C6117}" srcId="{EA69C967-533C-5A47-904C-D89FA1355CC6}" destId="{BEFB1956-DB6A-FF43-B418-944E0CF13A46}" srcOrd="0" destOrd="0" parTransId="{BA4CF4C3-BE2A-1C48-8A6D-5BAE9CE7FDB9}" sibTransId="{3DEFB281-551B-7F47-B698-FCE80C83FD10}"/>
    <dgm:cxn modelId="{7D26020D-AB5F-8143-A70C-C3EA6DB5A076}" type="presOf" srcId="{0E51EECE-0679-B34C-9CD3-BDACBDAB054B}" destId="{F18F9915-88C3-6D47-8DFB-825258E97308}" srcOrd="0" destOrd="0" presId="urn:microsoft.com/office/officeart/2005/8/layout/pyramid3"/>
    <dgm:cxn modelId="{B293A341-AE11-2C46-9447-C7AB4FB26F6E}" type="presOf" srcId="{BEFB1956-DB6A-FF43-B418-944E0CF13A46}" destId="{66A95701-0368-834F-A042-DBB8DAAFDF24}" srcOrd="0" destOrd="0" presId="urn:microsoft.com/office/officeart/2005/8/layout/pyramid3"/>
    <dgm:cxn modelId="{A2DF0F87-97A8-AA47-ABE5-4B3FA9DDD6FD}" srcId="{EA69C967-533C-5A47-904C-D89FA1355CC6}" destId="{0E51EECE-0679-B34C-9CD3-BDACBDAB054B}" srcOrd="2" destOrd="0" parTransId="{96B0F03E-6024-B745-89B1-2E2155EA2C8E}" sibTransId="{3A7B1AFF-0284-124B-882B-115C48B945EA}"/>
    <dgm:cxn modelId="{70DDE087-E9F6-CF4E-BBCA-FC72200349FA}" type="presOf" srcId="{0E51EECE-0679-B34C-9CD3-BDACBDAB054B}" destId="{37E4CE08-1F70-AC4C-9ED9-FD747D6850A8}" srcOrd="1" destOrd="0" presId="urn:microsoft.com/office/officeart/2005/8/layout/pyramid3"/>
    <dgm:cxn modelId="{ED15A6A5-9E76-9145-A014-8607E7FC1449}" type="presOf" srcId="{EA69C967-533C-5A47-904C-D89FA1355CC6}" destId="{6DD43D39-C376-6C4F-B013-30577777FCB8}" srcOrd="0" destOrd="0" presId="urn:microsoft.com/office/officeart/2005/8/layout/pyramid3"/>
    <dgm:cxn modelId="{CB84FCDD-9975-2D4A-868E-09AB881C60D0}" srcId="{EA69C967-533C-5A47-904C-D89FA1355CC6}" destId="{134B7456-3F33-7842-BB7C-2531633C49DE}" srcOrd="1" destOrd="0" parTransId="{F4A0C141-72D8-3243-B35C-48A30A1FDC9D}" sibTransId="{12A5A42C-14B2-CA4B-AA95-089C6F670DD8}"/>
    <dgm:cxn modelId="{64103DEB-3692-E848-853D-E6D70EAD265E}" type="presOf" srcId="{BEFB1956-DB6A-FF43-B418-944E0CF13A46}" destId="{8D73E1D3-CE0A-9942-9126-4BF94322EF92}" srcOrd="1" destOrd="0" presId="urn:microsoft.com/office/officeart/2005/8/layout/pyramid3"/>
    <dgm:cxn modelId="{2AAABCF2-34FD-3C4E-A776-94B2B1929DFD}" type="presOf" srcId="{134B7456-3F33-7842-BB7C-2531633C49DE}" destId="{EC2C36FB-12BB-4444-ABC8-AB7126333AC1}" srcOrd="0" destOrd="0" presId="urn:microsoft.com/office/officeart/2005/8/layout/pyramid3"/>
    <dgm:cxn modelId="{FAF591C9-6EAB-924B-A966-F4B66D5CB128}" type="presParOf" srcId="{6DD43D39-C376-6C4F-B013-30577777FCB8}" destId="{2A4201AD-E2B8-B447-9414-9A0F338DD1BF}" srcOrd="0" destOrd="0" presId="urn:microsoft.com/office/officeart/2005/8/layout/pyramid3"/>
    <dgm:cxn modelId="{94CF2C03-20C8-C243-B323-5756F95B3AD7}" type="presParOf" srcId="{2A4201AD-E2B8-B447-9414-9A0F338DD1BF}" destId="{66A95701-0368-834F-A042-DBB8DAAFDF24}" srcOrd="0" destOrd="0" presId="urn:microsoft.com/office/officeart/2005/8/layout/pyramid3"/>
    <dgm:cxn modelId="{A47DC53D-FB79-1D4F-B3A7-9DF17D8BEBE6}" type="presParOf" srcId="{2A4201AD-E2B8-B447-9414-9A0F338DD1BF}" destId="{8D73E1D3-CE0A-9942-9126-4BF94322EF92}" srcOrd="1" destOrd="0" presId="urn:microsoft.com/office/officeart/2005/8/layout/pyramid3"/>
    <dgm:cxn modelId="{B65A9026-508F-114B-B9B7-30DB6D91BB1C}" type="presParOf" srcId="{6DD43D39-C376-6C4F-B013-30577777FCB8}" destId="{5AD4DCDE-3439-7347-AE4A-63080196CD66}" srcOrd="1" destOrd="0" presId="urn:microsoft.com/office/officeart/2005/8/layout/pyramid3"/>
    <dgm:cxn modelId="{65BC3887-0FDA-D44F-9783-9FE6996C13D5}" type="presParOf" srcId="{5AD4DCDE-3439-7347-AE4A-63080196CD66}" destId="{EC2C36FB-12BB-4444-ABC8-AB7126333AC1}" srcOrd="0" destOrd="0" presId="urn:microsoft.com/office/officeart/2005/8/layout/pyramid3"/>
    <dgm:cxn modelId="{21A327B5-01E6-2B48-896A-CF3140DDBE51}" type="presParOf" srcId="{5AD4DCDE-3439-7347-AE4A-63080196CD66}" destId="{9632C620-AB14-3045-85DA-EC75DE8C67D0}" srcOrd="1" destOrd="0" presId="urn:microsoft.com/office/officeart/2005/8/layout/pyramid3"/>
    <dgm:cxn modelId="{6F76988E-C8AB-164B-A050-D52E2B961C64}" type="presParOf" srcId="{6DD43D39-C376-6C4F-B013-30577777FCB8}" destId="{EA047B92-BE34-CF46-987B-C6125F81DD62}" srcOrd="2" destOrd="0" presId="urn:microsoft.com/office/officeart/2005/8/layout/pyramid3"/>
    <dgm:cxn modelId="{B0AACE48-A1B0-FA40-B60A-56D12F197C02}" type="presParOf" srcId="{EA047B92-BE34-CF46-987B-C6125F81DD62}" destId="{F18F9915-88C3-6D47-8DFB-825258E97308}" srcOrd="0" destOrd="0" presId="urn:microsoft.com/office/officeart/2005/8/layout/pyramid3"/>
    <dgm:cxn modelId="{7D7499B8-8918-7D43-B923-A16AAC9CA9EE}" type="presParOf" srcId="{EA047B92-BE34-CF46-987B-C6125F81DD62}" destId="{37E4CE08-1F70-AC4C-9ED9-FD747D6850A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B1FD5-B20D-4B60-9135-C008CA275757}"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nl-NL"/>
        </a:p>
      </dgm:t>
    </dgm:pt>
    <dgm:pt modelId="{BD7C92FF-6DE7-4266-BC04-4A88B4ECD0FE}">
      <dgm:prSet phldrT="[Tekst]" custT="1"/>
      <dgm:spPr>
        <a:solidFill>
          <a:schemeClr val="accent1"/>
        </a:solidFill>
        <a:ln>
          <a:solidFill>
            <a:schemeClr val="tx1"/>
          </a:solidFill>
        </a:ln>
      </dgm:spPr>
      <dgm:t>
        <a:bodyPr/>
        <a:lstStyle/>
        <a:p>
          <a:r>
            <a:rPr lang="nl-NL" sz="2400" b="1" noProof="0" dirty="0">
              <a:solidFill>
                <a:srgbClr val="FFC000"/>
              </a:solidFill>
              <a:latin typeface="Arial" pitchFamily="34" charset="0"/>
              <a:cs typeface="Arial" pitchFamily="34" charset="0"/>
            </a:rPr>
            <a:t>Moeheid</a:t>
          </a:r>
        </a:p>
      </dgm:t>
    </dgm:pt>
    <dgm:pt modelId="{5E5FF368-7A90-4689-9AC7-820B8DBD77D0}" type="parTrans" cxnId="{FA2704E9-E88B-49BC-8D1C-2B64918A70BE}">
      <dgm:prSet/>
      <dgm:spPr/>
      <dgm:t>
        <a:bodyPr/>
        <a:lstStyle/>
        <a:p>
          <a:endParaRPr lang="nl-NL"/>
        </a:p>
      </dgm:t>
    </dgm:pt>
    <dgm:pt modelId="{1B8160BE-F79D-424D-81B0-F1CE75C51C8A}" type="sibTrans" cxnId="{FA2704E9-E88B-49BC-8D1C-2B64918A70BE}">
      <dgm:prSet/>
      <dgm:spPr/>
      <dgm:t>
        <a:bodyPr/>
        <a:lstStyle/>
        <a:p>
          <a:endParaRPr lang="nl-NL"/>
        </a:p>
      </dgm:t>
    </dgm:pt>
    <dgm:pt modelId="{78F6B174-7DBE-47B9-86D2-C30EC0F3A788}">
      <dgm:prSet phldrT="[Tekst]" custT="1"/>
      <dgm:spPr>
        <a:solidFill>
          <a:schemeClr val="accent1"/>
        </a:solidFill>
        <a:ln>
          <a:solidFill>
            <a:schemeClr val="tx1"/>
          </a:solidFill>
        </a:ln>
      </dgm:spPr>
      <dgm:t>
        <a:bodyPr/>
        <a:lstStyle/>
        <a:p>
          <a:pPr marL="108000" algn="l"/>
          <a:r>
            <a:rPr lang="nl-NL" sz="1800" b="1" i="1" noProof="0" dirty="0">
              <a:solidFill>
                <a:schemeClr val="bg1"/>
              </a:solidFill>
              <a:latin typeface="Arial" pitchFamily="34" charset="0"/>
              <a:cs typeface="Arial" pitchFamily="34" charset="0"/>
            </a:rPr>
            <a:t>Gedrag</a:t>
          </a:r>
        </a:p>
        <a:p>
          <a:pPr marL="108000" algn="l"/>
          <a:r>
            <a:rPr lang="nl-NL" sz="1300" noProof="0" dirty="0">
              <a:solidFill>
                <a:schemeClr val="tx1"/>
              </a:solidFill>
              <a:latin typeface="Arial" pitchFamily="34" charset="0"/>
              <a:cs typeface="Arial" pitchFamily="34" charset="0"/>
            </a:rPr>
            <a:t>- </a:t>
          </a:r>
          <a:r>
            <a:rPr lang="nl-NL" sz="1300" b="1" noProof="0" dirty="0">
              <a:solidFill>
                <a:schemeClr val="bg1"/>
              </a:solidFill>
              <a:latin typeface="Arial" pitchFamily="34" charset="0"/>
              <a:cs typeface="Arial" pitchFamily="34" charset="0"/>
            </a:rPr>
            <a:t>Laag activiteiten-</a:t>
          </a:r>
          <a:r>
            <a:rPr lang="nl-NL" sz="1300" b="1" noProof="0" dirty="0" err="1">
              <a:solidFill>
                <a:schemeClr val="bg1"/>
              </a:solidFill>
              <a:latin typeface="Arial" pitchFamily="34" charset="0"/>
              <a:cs typeface="Arial" pitchFamily="34" charset="0"/>
            </a:rPr>
            <a:t>nviveau</a:t>
          </a:r>
          <a:endParaRPr lang="nl-NL" sz="1300" b="1" noProof="0" dirty="0">
            <a:solidFill>
              <a:schemeClr val="bg1"/>
            </a:solidFill>
            <a:latin typeface="Arial" pitchFamily="34" charset="0"/>
            <a:cs typeface="Arial" pitchFamily="34" charset="0"/>
          </a:endParaRPr>
        </a:p>
        <a:p>
          <a:pPr marL="108000" algn="l"/>
          <a:r>
            <a:rPr lang="nl-NL" sz="1300" b="1" noProof="0" dirty="0">
              <a:solidFill>
                <a:schemeClr val="bg1"/>
              </a:solidFill>
              <a:latin typeface="Arial" pitchFamily="34" charset="0"/>
              <a:cs typeface="Arial" pitchFamily="34" charset="0"/>
            </a:rPr>
            <a:t>- Slaap problemen</a:t>
          </a:r>
        </a:p>
        <a:p>
          <a:pPr marL="108000" algn="l"/>
          <a:r>
            <a:rPr lang="nl-NL" sz="1300" b="1" noProof="0" dirty="0">
              <a:solidFill>
                <a:schemeClr val="bg1"/>
              </a:solidFill>
              <a:latin typeface="Arial" pitchFamily="34" charset="0"/>
              <a:cs typeface="Arial" pitchFamily="34" charset="0"/>
            </a:rPr>
            <a:t>- Sociale interacties</a:t>
          </a:r>
        </a:p>
      </dgm:t>
    </dgm:pt>
    <dgm:pt modelId="{38D3653D-A736-4074-9CF4-C9174EBA62BE}" type="parTrans" cxnId="{111BD506-221E-4477-8EA6-F7223998320A}">
      <dgm:prSet/>
      <dgm:spPr/>
      <dgm:t>
        <a:bodyPr/>
        <a:lstStyle/>
        <a:p>
          <a:endParaRPr lang="nl-NL"/>
        </a:p>
      </dgm:t>
    </dgm:pt>
    <dgm:pt modelId="{0D37FDC4-4242-4497-9785-05A3925C0A09}" type="sibTrans" cxnId="{111BD506-221E-4477-8EA6-F7223998320A}">
      <dgm:prSet/>
      <dgm:spPr/>
      <dgm:t>
        <a:bodyPr/>
        <a:lstStyle/>
        <a:p>
          <a:endParaRPr lang="nl-NL"/>
        </a:p>
      </dgm:t>
    </dgm:pt>
    <dgm:pt modelId="{334CC82A-8345-4628-9726-8AD4AEC14D75}">
      <dgm:prSet phldrT="[Tekst]" custT="1"/>
      <dgm:spPr>
        <a:solidFill>
          <a:schemeClr val="accent1"/>
        </a:solidFill>
        <a:ln>
          <a:solidFill>
            <a:schemeClr val="tx1"/>
          </a:solidFill>
        </a:ln>
      </dgm:spPr>
      <dgm:t>
        <a:bodyPr/>
        <a:lstStyle/>
        <a:p>
          <a:pPr marL="108000" algn="l"/>
          <a:r>
            <a:rPr lang="nl-NL" sz="1800" b="1" i="1" noProof="0" dirty="0">
              <a:solidFill>
                <a:schemeClr val="bg1"/>
              </a:solidFill>
              <a:latin typeface="Arial" pitchFamily="34" charset="0"/>
              <a:cs typeface="Arial" pitchFamily="34" charset="0"/>
            </a:rPr>
            <a:t>Opvattingen rondom moeheid</a:t>
          </a:r>
        </a:p>
        <a:p>
          <a:pPr marL="108000" algn="l"/>
          <a:r>
            <a:rPr lang="nl-NL" sz="1300" noProof="0" dirty="0">
              <a:solidFill>
                <a:schemeClr val="bg1"/>
              </a:solidFill>
              <a:latin typeface="Arial" pitchFamily="34" charset="0"/>
              <a:cs typeface="Arial" pitchFamily="34" charset="0"/>
            </a:rPr>
            <a:t>- </a:t>
          </a:r>
          <a:r>
            <a:rPr lang="nl-NL" sz="1400" noProof="0" dirty="0" err="1">
              <a:solidFill>
                <a:schemeClr val="bg1"/>
              </a:solidFill>
              <a:latin typeface="Arial" pitchFamily="34" charset="0"/>
              <a:cs typeface="Arial" pitchFamily="34" charset="0"/>
            </a:rPr>
            <a:t>Self-efficacy</a:t>
          </a:r>
          <a:r>
            <a:rPr lang="nl-NL" sz="1400" noProof="0" dirty="0">
              <a:solidFill>
                <a:schemeClr val="bg1"/>
              </a:solidFill>
              <a:latin typeface="Arial" pitchFamily="34" charset="0"/>
              <a:cs typeface="Arial" pitchFamily="34" charset="0"/>
            </a:rPr>
            <a:t> </a:t>
          </a:r>
        </a:p>
        <a:p>
          <a:pPr marL="108000" algn="l"/>
          <a:r>
            <a:rPr lang="nl-NL" sz="1400" noProof="0" dirty="0">
              <a:solidFill>
                <a:schemeClr val="bg1"/>
              </a:solidFill>
              <a:latin typeface="Arial" pitchFamily="34" charset="0"/>
              <a:cs typeface="Arial" pitchFamily="34" charset="0"/>
            </a:rPr>
            <a:t>- </a:t>
          </a:r>
          <a:r>
            <a:rPr lang="nl-NL" sz="1400" noProof="0" dirty="0" err="1">
              <a:solidFill>
                <a:schemeClr val="bg1"/>
              </a:solidFill>
              <a:latin typeface="Arial" pitchFamily="34" charset="0"/>
              <a:cs typeface="Arial" pitchFamily="34" charset="0"/>
            </a:rPr>
            <a:t>Catastroferen</a:t>
          </a:r>
          <a:endParaRPr lang="nl-NL" sz="1400" noProof="0" dirty="0">
            <a:solidFill>
              <a:schemeClr val="bg1"/>
            </a:solidFill>
            <a:latin typeface="Arial" pitchFamily="34" charset="0"/>
            <a:cs typeface="Arial" pitchFamily="34" charset="0"/>
          </a:endParaRPr>
        </a:p>
      </dgm:t>
    </dgm:pt>
    <dgm:pt modelId="{D333DF29-3169-4150-9056-04384AF83366}" type="parTrans" cxnId="{A24A4400-5D32-4812-AE21-80A4524B703F}">
      <dgm:prSet/>
      <dgm:spPr/>
      <dgm:t>
        <a:bodyPr/>
        <a:lstStyle/>
        <a:p>
          <a:endParaRPr lang="nl-NL"/>
        </a:p>
      </dgm:t>
    </dgm:pt>
    <dgm:pt modelId="{F1855B4E-EA6A-4EF1-9E56-78CB0DF33C2F}" type="sibTrans" cxnId="{A24A4400-5D32-4812-AE21-80A4524B703F}">
      <dgm:prSet/>
      <dgm:spPr/>
      <dgm:t>
        <a:bodyPr/>
        <a:lstStyle/>
        <a:p>
          <a:endParaRPr lang="nl-NL"/>
        </a:p>
      </dgm:t>
    </dgm:pt>
    <dgm:pt modelId="{DFF62721-EF03-4A72-BC3C-2CF7C650F2B7}">
      <dgm:prSet phldrT="[Tekst]" custT="1"/>
      <dgm:spPr>
        <a:solidFill>
          <a:schemeClr val="accent1"/>
        </a:solidFill>
        <a:ln>
          <a:solidFill>
            <a:schemeClr val="tx1"/>
          </a:solidFill>
        </a:ln>
      </dgm:spPr>
      <dgm:t>
        <a:bodyPr/>
        <a:lstStyle/>
        <a:p>
          <a:pPr algn="l"/>
          <a:endParaRPr lang="nl-NL" sz="1300" b="1" i="1" noProof="0" dirty="0">
            <a:latin typeface="Arial" pitchFamily="34" charset="0"/>
            <a:cs typeface="Arial" pitchFamily="34" charset="0"/>
          </a:endParaRPr>
        </a:p>
        <a:p>
          <a:pPr marL="108000" algn="l"/>
          <a:r>
            <a:rPr lang="nl-NL" sz="1800" b="1" i="1" noProof="0" dirty="0">
              <a:solidFill>
                <a:schemeClr val="bg1"/>
              </a:solidFill>
              <a:latin typeface="Arial" pitchFamily="34" charset="0"/>
              <a:cs typeface="Arial" pitchFamily="34" charset="0"/>
            </a:rPr>
            <a:t>Diabetes management</a:t>
          </a:r>
          <a:endParaRPr lang="nl-NL" sz="1800" b="1" noProof="0" dirty="0">
            <a:solidFill>
              <a:schemeClr val="bg1"/>
            </a:solidFill>
            <a:latin typeface="Arial" pitchFamily="34" charset="0"/>
            <a:cs typeface="Arial" pitchFamily="34" charset="0"/>
          </a:endParaRPr>
        </a:p>
        <a:p>
          <a:pPr marL="108000" algn="l"/>
          <a:r>
            <a:rPr lang="nl-NL" sz="1300" b="0" noProof="0" dirty="0">
              <a:solidFill>
                <a:srgbClr val="000000"/>
              </a:solidFill>
              <a:latin typeface="Arial" pitchFamily="34" charset="0"/>
              <a:cs typeface="Arial" pitchFamily="34" charset="0"/>
            </a:rPr>
            <a:t>- </a:t>
          </a:r>
          <a:r>
            <a:rPr lang="nl-NL" sz="1400" b="1" noProof="0" dirty="0" err="1">
              <a:solidFill>
                <a:schemeClr val="bg1"/>
              </a:solidFill>
              <a:latin typeface="Arial" pitchFamily="34" charset="0"/>
              <a:cs typeface="Arial" pitchFamily="34" charset="0"/>
            </a:rPr>
            <a:t>Self-efficacy</a:t>
          </a:r>
          <a:endParaRPr lang="nl-NL" sz="1400" b="1" noProof="0" dirty="0">
            <a:solidFill>
              <a:schemeClr val="bg1"/>
            </a:solidFill>
            <a:latin typeface="Arial" pitchFamily="34" charset="0"/>
            <a:cs typeface="Arial" pitchFamily="34" charset="0"/>
          </a:endParaRPr>
        </a:p>
        <a:p>
          <a:pPr algn="ctr"/>
          <a:endParaRPr lang="nl-NL" sz="900" dirty="0"/>
        </a:p>
      </dgm:t>
    </dgm:pt>
    <dgm:pt modelId="{FA37FFC1-E8DA-486F-8DC7-4D880CAEEF50}" type="parTrans" cxnId="{22B8ED57-6DBA-467D-AEEB-5BBB59E7803A}">
      <dgm:prSet/>
      <dgm:spPr/>
      <dgm:t>
        <a:bodyPr/>
        <a:lstStyle/>
        <a:p>
          <a:endParaRPr lang="nl-NL"/>
        </a:p>
      </dgm:t>
    </dgm:pt>
    <dgm:pt modelId="{0AB55A8A-B68A-4FF3-97E0-1716C595A47D}" type="sibTrans" cxnId="{22B8ED57-6DBA-467D-AEEB-5BBB59E7803A}">
      <dgm:prSet/>
      <dgm:spPr/>
      <dgm:t>
        <a:bodyPr/>
        <a:lstStyle/>
        <a:p>
          <a:endParaRPr lang="nl-NL"/>
        </a:p>
      </dgm:t>
    </dgm:pt>
    <dgm:pt modelId="{6AFD5894-D3BA-4A2D-A50D-2DBCCF84844B}">
      <dgm:prSet custT="1"/>
      <dgm:spPr>
        <a:solidFill>
          <a:schemeClr val="accent1"/>
        </a:solidFill>
        <a:ln>
          <a:solidFill>
            <a:schemeClr val="tx1"/>
          </a:solidFill>
        </a:ln>
      </dgm:spPr>
      <dgm:t>
        <a:bodyPr/>
        <a:lstStyle/>
        <a:p>
          <a:pPr marL="108000" algn="ctr"/>
          <a:r>
            <a:rPr lang="nl-NL" sz="1800" b="1" noProof="0" dirty="0">
              <a:solidFill>
                <a:schemeClr val="bg1"/>
              </a:solidFill>
              <a:latin typeface="Arial" pitchFamily="34" charset="0"/>
              <a:cs typeface="Arial" pitchFamily="34" charset="0"/>
            </a:rPr>
            <a:t>Pijn </a:t>
          </a:r>
        </a:p>
      </dgm:t>
    </dgm:pt>
    <dgm:pt modelId="{60CD7894-7BA7-47A8-9A0B-509D46A86153}" type="parTrans" cxnId="{F2DF7CF9-6853-445E-A78A-25FC7EBC856A}">
      <dgm:prSet/>
      <dgm:spPr/>
      <dgm:t>
        <a:bodyPr/>
        <a:lstStyle/>
        <a:p>
          <a:endParaRPr lang="nl-NL"/>
        </a:p>
      </dgm:t>
    </dgm:pt>
    <dgm:pt modelId="{2F1539BA-B95F-4CFA-BA30-18C2D6F2EFCD}" type="sibTrans" cxnId="{F2DF7CF9-6853-445E-A78A-25FC7EBC856A}">
      <dgm:prSet/>
      <dgm:spPr/>
      <dgm:t>
        <a:bodyPr/>
        <a:lstStyle/>
        <a:p>
          <a:endParaRPr lang="nl-NL"/>
        </a:p>
      </dgm:t>
    </dgm:pt>
    <dgm:pt modelId="{86A2BB1A-78B7-4E69-9B05-A2E44111491A}" type="pres">
      <dgm:prSet presAssocID="{1CBB1FD5-B20D-4B60-9135-C008CA275757}" presName="cycle" presStyleCnt="0">
        <dgm:presLayoutVars>
          <dgm:chMax val="1"/>
          <dgm:dir/>
          <dgm:animLvl val="ctr"/>
          <dgm:resizeHandles val="exact"/>
        </dgm:presLayoutVars>
      </dgm:prSet>
      <dgm:spPr/>
    </dgm:pt>
    <dgm:pt modelId="{C3C44743-F28D-490E-8D0F-53BF9CDA9185}" type="pres">
      <dgm:prSet presAssocID="{BD7C92FF-6DE7-4266-BC04-4A88B4ECD0FE}" presName="centerShape" presStyleLbl="node0" presStyleIdx="0" presStyleCnt="1" custScaleX="126511" custScaleY="102178" custLinFactNeighborX="680"/>
      <dgm:spPr>
        <a:prstGeom prst="rect">
          <a:avLst/>
        </a:prstGeom>
      </dgm:spPr>
    </dgm:pt>
    <dgm:pt modelId="{D8E7577B-9E98-4477-923B-12C0F620EA4B}" type="pres">
      <dgm:prSet presAssocID="{38D3653D-A736-4074-9CF4-C9174EBA62BE}" presName="Name9" presStyleLbl="parChTrans1D2" presStyleIdx="0" presStyleCnt="4"/>
      <dgm:spPr/>
    </dgm:pt>
    <dgm:pt modelId="{BF1D8F38-E70D-4ECB-B8C5-8E26778B1190}" type="pres">
      <dgm:prSet presAssocID="{38D3653D-A736-4074-9CF4-C9174EBA62BE}" presName="connTx" presStyleLbl="parChTrans1D2" presStyleIdx="0" presStyleCnt="4"/>
      <dgm:spPr/>
    </dgm:pt>
    <dgm:pt modelId="{CDD9F00B-B47D-4CCA-BE90-F8F0B65871E8}" type="pres">
      <dgm:prSet presAssocID="{78F6B174-7DBE-47B9-86D2-C30EC0F3A788}" presName="node" presStyleLbl="node1" presStyleIdx="0" presStyleCnt="4" custScaleX="150661" custScaleY="99565" custRadScaleRad="93499" custRadScaleInc="394589">
        <dgm:presLayoutVars>
          <dgm:bulletEnabled val="1"/>
        </dgm:presLayoutVars>
      </dgm:prSet>
      <dgm:spPr>
        <a:prstGeom prst="rect">
          <a:avLst/>
        </a:prstGeom>
      </dgm:spPr>
    </dgm:pt>
    <dgm:pt modelId="{8C705B86-DC95-4B75-9749-FECCB14CC65D}" type="pres">
      <dgm:prSet presAssocID="{D333DF29-3169-4150-9056-04384AF83366}" presName="Name9" presStyleLbl="parChTrans1D2" presStyleIdx="1" presStyleCnt="4"/>
      <dgm:spPr/>
    </dgm:pt>
    <dgm:pt modelId="{F0000F4A-BC2B-48F0-9C31-1E594DA850C0}" type="pres">
      <dgm:prSet presAssocID="{D333DF29-3169-4150-9056-04384AF83366}" presName="connTx" presStyleLbl="parChTrans1D2" presStyleIdx="1" presStyleCnt="4"/>
      <dgm:spPr/>
    </dgm:pt>
    <dgm:pt modelId="{62EBB683-C9FF-4F5A-83BF-213F965A4666}" type="pres">
      <dgm:prSet presAssocID="{334CC82A-8345-4628-9726-8AD4AEC14D75}" presName="node" presStyleLbl="node1" presStyleIdx="1" presStyleCnt="4" custScaleX="182773" custScaleY="113474" custRadScaleRad="141648" custRadScaleInc="1709">
        <dgm:presLayoutVars>
          <dgm:bulletEnabled val="1"/>
        </dgm:presLayoutVars>
      </dgm:prSet>
      <dgm:spPr>
        <a:prstGeom prst="rect">
          <a:avLst/>
        </a:prstGeom>
      </dgm:spPr>
    </dgm:pt>
    <dgm:pt modelId="{2FE65127-8CAC-40BD-88DC-513BD232018A}" type="pres">
      <dgm:prSet presAssocID="{FA37FFC1-E8DA-486F-8DC7-4D880CAEEF50}" presName="Name9" presStyleLbl="parChTrans1D2" presStyleIdx="2" presStyleCnt="4"/>
      <dgm:spPr/>
    </dgm:pt>
    <dgm:pt modelId="{7D96EA20-29BC-4C05-8FC7-A87947D37959}" type="pres">
      <dgm:prSet presAssocID="{FA37FFC1-E8DA-486F-8DC7-4D880CAEEF50}" presName="connTx" presStyleLbl="parChTrans1D2" presStyleIdx="2" presStyleCnt="4"/>
      <dgm:spPr/>
    </dgm:pt>
    <dgm:pt modelId="{8B1DD448-F382-43F3-9D24-0174E9249903}" type="pres">
      <dgm:prSet presAssocID="{DFF62721-EF03-4A72-BC3C-2CF7C650F2B7}" presName="node" presStyleLbl="node1" presStyleIdx="2" presStyleCnt="4" custScaleX="167787" custScaleY="139907" custRadScaleRad="134553" custRadScaleInc="200311">
        <dgm:presLayoutVars>
          <dgm:bulletEnabled val="1"/>
        </dgm:presLayoutVars>
      </dgm:prSet>
      <dgm:spPr>
        <a:prstGeom prst="rect">
          <a:avLst/>
        </a:prstGeom>
      </dgm:spPr>
    </dgm:pt>
    <dgm:pt modelId="{7570A2EA-2A9C-48ED-BF49-B3CE32805028}" type="pres">
      <dgm:prSet presAssocID="{60CD7894-7BA7-47A8-9A0B-509D46A86153}" presName="Name9" presStyleLbl="parChTrans1D2" presStyleIdx="3" presStyleCnt="4"/>
      <dgm:spPr/>
    </dgm:pt>
    <dgm:pt modelId="{1109F07F-0075-4780-9967-535D9574720C}" type="pres">
      <dgm:prSet presAssocID="{60CD7894-7BA7-47A8-9A0B-509D46A86153}" presName="connTx" presStyleLbl="parChTrans1D2" presStyleIdx="3" presStyleCnt="4"/>
      <dgm:spPr/>
    </dgm:pt>
    <dgm:pt modelId="{7C75F637-1B33-4E2C-88CA-5AC00DE0E152}" type="pres">
      <dgm:prSet presAssocID="{6AFD5894-D3BA-4A2D-A50D-2DBCCF84844B}" presName="node" presStyleLbl="node1" presStyleIdx="3" presStyleCnt="4" custScaleX="122481" custScaleY="69470" custRadScaleRad="92671" custRadScaleInc="201705">
        <dgm:presLayoutVars>
          <dgm:bulletEnabled val="1"/>
        </dgm:presLayoutVars>
      </dgm:prSet>
      <dgm:spPr>
        <a:prstGeom prst="rect">
          <a:avLst/>
        </a:prstGeom>
      </dgm:spPr>
    </dgm:pt>
  </dgm:ptLst>
  <dgm:cxnLst>
    <dgm:cxn modelId="{A24A4400-5D32-4812-AE21-80A4524B703F}" srcId="{BD7C92FF-6DE7-4266-BC04-4A88B4ECD0FE}" destId="{334CC82A-8345-4628-9726-8AD4AEC14D75}" srcOrd="1" destOrd="0" parTransId="{D333DF29-3169-4150-9056-04384AF83366}" sibTransId="{F1855B4E-EA6A-4EF1-9E56-78CB0DF33C2F}"/>
    <dgm:cxn modelId="{111BD506-221E-4477-8EA6-F7223998320A}" srcId="{BD7C92FF-6DE7-4266-BC04-4A88B4ECD0FE}" destId="{78F6B174-7DBE-47B9-86D2-C30EC0F3A788}" srcOrd="0" destOrd="0" parTransId="{38D3653D-A736-4074-9CF4-C9174EBA62BE}" sibTransId="{0D37FDC4-4242-4497-9785-05A3925C0A09}"/>
    <dgm:cxn modelId="{751EA90B-0CD2-D149-A457-573DC562A52D}" type="presOf" srcId="{38D3653D-A736-4074-9CF4-C9174EBA62BE}" destId="{D8E7577B-9E98-4477-923B-12C0F620EA4B}" srcOrd="0" destOrd="0" presId="urn:microsoft.com/office/officeart/2005/8/layout/radial1"/>
    <dgm:cxn modelId="{2D933320-211C-E140-8ED1-C151773A3354}" type="presOf" srcId="{BD7C92FF-6DE7-4266-BC04-4A88B4ECD0FE}" destId="{C3C44743-F28D-490E-8D0F-53BF9CDA9185}" srcOrd="0" destOrd="0" presId="urn:microsoft.com/office/officeart/2005/8/layout/radial1"/>
    <dgm:cxn modelId="{9D04D128-F4E3-0947-AF70-886A5B5E3859}" type="presOf" srcId="{38D3653D-A736-4074-9CF4-C9174EBA62BE}" destId="{BF1D8F38-E70D-4ECB-B8C5-8E26778B1190}" srcOrd="1" destOrd="0" presId="urn:microsoft.com/office/officeart/2005/8/layout/radial1"/>
    <dgm:cxn modelId="{75DD1C38-E148-554F-9490-CDD4378D756B}" type="presOf" srcId="{60CD7894-7BA7-47A8-9A0B-509D46A86153}" destId="{7570A2EA-2A9C-48ED-BF49-B3CE32805028}" srcOrd="0" destOrd="0" presId="urn:microsoft.com/office/officeart/2005/8/layout/radial1"/>
    <dgm:cxn modelId="{49E8DB38-0849-274B-8CD4-E41B1BDA45F8}" type="presOf" srcId="{FA37FFC1-E8DA-486F-8DC7-4D880CAEEF50}" destId="{2FE65127-8CAC-40BD-88DC-513BD232018A}" srcOrd="0" destOrd="0" presId="urn:microsoft.com/office/officeart/2005/8/layout/radial1"/>
    <dgm:cxn modelId="{2CC36156-083C-E644-ACB5-4C829FEEC7EB}" type="presOf" srcId="{334CC82A-8345-4628-9726-8AD4AEC14D75}" destId="{62EBB683-C9FF-4F5A-83BF-213F965A4666}" srcOrd="0" destOrd="0" presId="urn:microsoft.com/office/officeart/2005/8/layout/radial1"/>
    <dgm:cxn modelId="{22B8ED57-6DBA-467D-AEEB-5BBB59E7803A}" srcId="{BD7C92FF-6DE7-4266-BC04-4A88B4ECD0FE}" destId="{DFF62721-EF03-4A72-BC3C-2CF7C650F2B7}" srcOrd="2" destOrd="0" parTransId="{FA37FFC1-E8DA-486F-8DC7-4D880CAEEF50}" sibTransId="{0AB55A8A-B68A-4FF3-97E0-1716C595A47D}"/>
    <dgm:cxn modelId="{113FB182-9535-F54D-8017-1EDC6CB66CD6}" type="presOf" srcId="{78F6B174-7DBE-47B9-86D2-C30EC0F3A788}" destId="{CDD9F00B-B47D-4CCA-BE90-F8F0B65871E8}" srcOrd="0" destOrd="0" presId="urn:microsoft.com/office/officeart/2005/8/layout/radial1"/>
    <dgm:cxn modelId="{055DB488-AEDF-864C-8F95-E05A879E57E6}" type="presOf" srcId="{6AFD5894-D3BA-4A2D-A50D-2DBCCF84844B}" destId="{7C75F637-1B33-4E2C-88CA-5AC00DE0E152}" srcOrd="0" destOrd="0" presId="urn:microsoft.com/office/officeart/2005/8/layout/radial1"/>
    <dgm:cxn modelId="{B688E688-45C5-E249-B531-C4304A22E138}" type="presOf" srcId="{60CD7894-7BA7-47A8-9A0B-509D46A86153}" destId="{1109F07F-0075-4780-9967-535D9574720C}" srcOrd="1" destOrd="0" presId="urn:microsoft.com/office/officeart/2005/8/layout/radial1"/>
    <dgm:cxn modelId="{A8B49DA5-1BC6-DE4A-A00B-9CB10A621268}" type="presOf" srcId="{D333DF29-3169-4150-9056-04384AF83366}" destId="{F0000F4A-BC2B-48F0-9C31-1E594DA850C0}" srcOrd="1" destOrd="0" presId="urn:microsoft.com/office/officeart/2005/8/layout/radial1"/>
    <dgm:cxn modelId="{2BE219B0-4909-944E-B7B0-501A2A8D3563}" type="presOf" srcId="{1CBB1FD5-B20D-4B60-9135-C008CA275757}" destId="{86A2BB1A-78B7-4E69-9B05-A2E44111491A}" srcOrd="0" destOrd="0" presId="urn:microsoft.com/office/officeart/2005/8/layout/radial1"/>
    <dgm:cxn modelId="{B1E26EC4-5B16-5141-B60C-011077A9D440}" type="presOf" srcId="{DFF62721-EF03-4A72-BC3C-2CF7C650F2B7}" destId="{8B1DD448-F382-43F3-9D24-0174E9249903}" srcOrd="0" destOrd="0" presId="urn:microsoft.com/office/officeart/2005/8/layout/radial1"/>
    <dgm:cxn modelId="{FA2704E9-E88B-49BC-8D1C-2B64918A70BE}" srcId="{1CBB1FD5-B20D-4B60-9135-C008CA275757}" destId="{BD7C92FF-6DE7-4266-BC04-4A88B4ECD0FE}" srcOrd="0" destOrd="0" parTransId="{5E5FF368-7A90-4689-9AC7-820B8DBD77D0}" sibTransId="{1B8160BE-F79D-424D-81B0-F1CE75C51C8A}"/>
    <dgm:cxn modelId="{02E3CBEA-ED1C-2F49-B2AD-8EDE94AC6B0F}" type="presOf" srcId="{FA37FFC1-E8DA-486F-8DC7-4D880CAEEF50}" destId="{7D96EA20-29BC-4C05-8FC7-A87947D37959}" srcOrd="1" destOrd="0" presId="urn:microsoft.com/office/officeart/2005/8/layout/radial1"/>
    <dgm:cxn modelId="{F2DF7CF9-6853-445E-A78A-25FC7EBC856A}" srcId="{BD7C92FF-6DE7-4266-BC04-4A88B4ECD0FE}" destId="{6AFD5894-D3BA-4A2D-A50D-2DBCCF84844B}" srcOrd="3" destOrd="0" parTransId="{60CD7894-7BA7-47A8-9A0B-509D46A86153}" sibTransId="{2F1539BA-B95F-4CFA-BA30-18C2D6F2EFCD}"/>
    <dgm:cxn modelId="{7CC311FE-BA86-6649-B9EF-E692E4D528C0}" type="presOf" srcId="{D333DF29-3169-4150-9056-04384AF83366}" destId="{8C705B86-DC95-4B75-9749-FECCB14CC65D}" srcOrd="0" destOrd="0" presId="urn:microsoft.com/office/officeart/2005/8/layout/radial1"/>
    <dgm:cxn modelId="{A835799D-10AC-AF45-8C55-40F9F7F4F0EC}" type="presParOf" srcId="{86A2BB1A-78B7-4E69-9B05-A2E44111491A}" destId="{C3C44743-F28D-490E-8D0F-53BF9CDA9185}" srcOrd="0" destOrd="0" presId="urn:microsoft.com/office/officeart/2005/8/layout/radial1"/>
    <dgm:cxn modelId="{55198278-D7A2-4042-877C-B818C05E0B66}" type="presParOf" srcId="{86A2BB1A-78B7-4E69-9B05-A2E44111491A}" destId="{D8E7577B-9E98-4477-923B-12C0F620EA4B}" srcOrd="1" destOrd="0" presId="urn:microsoft.com/office/officeart/2005/8/layout/radial1"/>
    <dgm:cxn modelId="{906598AB-EB1B-9F49-8E66-93ED66C21C69}" type="presParOf" srcId="{D8E7577B-9E98-4477-923B-12C0F620EA4B}" destId="{BF1D8F38-E70D-4ECB-B8C5-8E26778B1190}" srcOrd="0" destOrd="0" presId="urn:microsoft.com/office/officeart/2005/8/layout/radial1"/>
    <dgm:cxn modelId="{71C49B25-9BCD-734B-8BFE-40975BD92856}" type="presParOf" srcId="{86A2BB1A-78B7-4E69-9B05-A2E44111491A}" destId="{CDD9F00B-B47D-4CCA-BE90-F8F0B65871E8}" srcOrd="2" destOrd="0" presId="urn:microsoft.com/office/officeart/2005/8/layout/radial1"/>
    <dgm:cxn modelId="{5AEA2666-6355-E44F-961D-3735D05ECAA8}" type="presParOf" srcId="{86A2BB1A-78B7-4E69-9B05-A2E44111491A}" destId="{8C705B86-DC95-4B75-9749-FECCB14CC65D}" srcOrd="3" destOrd="0" presId="urn:microsoft.com/office/officeart/2005/8/layout/radial1"/>
    <dgm:cxn modelId="{EA533E73-5F9B-AC4A-9821-80970E03CD19}" type="presParOf" srcId="{8C705B86-DC95-4B75-9749-FECCB14CC65D}" destId="{F0000F4A-BC2B-48F0-9C31-1E594DA850C0}" srcOrd="0" destOrd="0" presId="urn:microsoft.com/office/officeart/2005/8/layout/radial1"/>
    <dgm:cxn modelId="{D75BFD91-750C-4342-B696-3BD216E651FB}" type="presParOf" srcId="{86A2BB1A-78B7-4E69-9B05-A2E44111491A}" destId="{62EBB683-C9FF-4F5A-83BF-213F965A4666}" srcOrd="4" destOrd="0" presId="urn:microsoft.com/office/officeart/2005/8/layout/radial1"/>
    <dgm:cxn modelId="{DC6E7F78-2691-AD4B-83E0-7DD963E48812}" type="presParOf" srcId="{86A2BB1A-78B7-4E69-9B05-A2E44111491A}" destId="{2FE65127-8CAC-40BD-88DC-513BD232018A}" srcOrd="5" destOrd="0" presId="urn:microsoft.com/office/officeart/2005/8/layout/radial1"/>
    <dgm:cxn modelId="{1D4F627D-2DDB-EB4A-8C30-FE289EEE877E}" type="presParOf" srcId="{2FE65127-8CAC-40BD-88DC-513BD232018A}" destId="{7D96EA20-29BC-4C05-8FC7-A87947D37959}" srcOrd="0" destOrd="0" presId="urn:microsoft.com/office/officeart/2005/8/layout/radial1"/>
    <dgm:cxn modelId="{F5E777B8-47D6-884D-93DF-FA95DB73C7ED}" type="presParOf" srcId="{86A2BB1A-78B7-4E69-9B05-A2E44111491A}" destId="{8B1DD448-F382-43F3-9D24-0174E9249903}" srcOrd="6" destOrd="0" presId="urn:microsoft.com/office/officeart/2005/8/layout/radial1"/>
    <dgm:cxn modelId="{B815E3E4-B828-D042-8AA6-BC3D32D81045}" type="presParOf" srcId="{86A2BB1A-78B7-4E69-9B05-A2E44111491A}" destId="{7570A2EA-2A9C-48ED-BF49-B3CE32805028}" srcOrd="7" destOrd="0" presId="urn:microsoft.com/office/officeart/2005/8/layout/radial1"/>
    <dgm:cxn modelId="{CE50254A-282E-BD42-92E5-026407249A7E}" type="presParOf" srcId="{7570A2EA-2A9C-48ED-BF49-B3CE32805028}" destId="{1109F07F-0075-4780-9967-535D9574720C}" srcOrd="0" destOrd="0" presId="urn:microsoft.com/office/officeart/2005/8/layout/radial1"/>
    <dgm:cxn modelId="{597834C1-2ABF-F447-93A8-2085672A9FB0}" type="presParOf" srcId="{86A2BB1A-78B7-4E69-9B05-A2E44111491A}" destId="{7C75F637-1B33-4E2C-88CA-5AC00DE0E152}"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95701-0368-834F-A042-DBB8DAAFDF24}">
      <dsp:nvSpPr>
        <dsp:cNvPr id="0" name=""/>
        <dsp:cNvSpPr/>
      </dsp:nvSpPr>
      <dsp:spPr>
        <a:xfrm rot="10800000">
          <a:off x="0" y="0"/>
          <a:ext cx="10363200" cy="1371600"/>
        </a:xfrm>
        <a:prstGeom prst="trapezoid">
          <a:avLst>
            <a:gd name="adj" fmla="val 125926"/>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Patient reported outcomes </a:t>
          </a:r>
        </a:p>
      </dsp:txBody>
      <dsp:txXfrm rot="-10800000">
        <a:off x="1813559" y="0"/>
        <a:ext cx="6736080" cy="1371600"/>
      </dsp:txXfrm>
    </dsp:sp>
    <dsp:sp modelId="{EC2C36FB-12BB-4444-ABC8-AB7126333AC1}">
      <dsp:nvSpPr>
        <dsp:cNvPr id="0" name=""/>
        <dsp:cNvSpPr/>
      </dsp:nvSpPr>
      <dsp:spPr>
        <a:xfrm rot="10800000">
          <a:off x="1727200" y="1371599"/>
          <a:ext cx="6908800" cy="1371600"/>
        </a:xfrm>
        <a:prstGeom prst="trapezoid">
          <a:avLst>
            <a:gd name="adj" fmla="val 125926"/>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GB" sz="2200" kern="1200" dirty="0"/>
        </a:p>
        <a:p>
          <a:pPr marL="0" lvl="0" indent="0" algn="ctr" defTabSz="977900">
            <a:lnSpc>
              <a:spcPct val="90000"/>
            </a:lnSpc>
            <a:spcBef>
              <a:spcPct val="0"/>
            </a:spcBef>
            <a:spcAft>
              <a:spcPct val="35000"/>
            </a:spcAft>
            <a:buNone/>
          </a:pPr>
          <a:r>
            <a:rPr lang="en-GB" sz="2200" kern="1200" dirty="0" err="1"/>
            <a:t>Individu</a:t>
          </a:r>
          <a:r>
            <a:rPr lang="en-GB" sz="2200" kern="1200" dirty="0"/>
            <a:t> (</a:t>
          </a:r>
          <a:r>
            <a:rPr lang="en-GB" sz="2200" kern="1200" dirty="0" err="1"/>
            <a:t>gedrag</a:t>
          </a:r>
          <a:r>
            <a:rPr lang="en-GB" sz="2200" kern="1200" dirty="0"/>
            <a:t>, </a:t>
          </a:r>
          <a:r>
            <a:rPr lang="en-GB" sz="2200" kern="1200" dirty="0" err="1"/>
            <a:t>denken</a:t>
          </a:r>
          <a:r>
            <a:rPr lang="en-GB" sz="2200" kern="1200" dirty="0"/>
            <a:t>, </a:t>
          </a:r>
          <a:r>
            <a:rPr lang="en-GB" sz="2200" kern="1200" dirty="0" err="1"/>
            <a:t>emoties</a:t>
          </a:r>
          <a:r>
            <a:rPr lang="en-GB" sz="2200" kern="1200" dirty="0"/>
            <a:t>)</a:t>
          </a:r>
        </a:p>
        <a:p>
          <a:pPr marL="0" lvl="0" indent="0" algn="ctr" defTabSz="977900">
            <a:lnSpc>
              <a:spcPct val="90000"/>
            </a:lnSpc>
            <a:spcBef>
              <a:spcPct val="0"/>
            </a:spcBef>
            <a:spcAft>
              <a:spcPct val="35000"/>
            </a:spcAft>
            <a:buNone/>
          </a:pPr>
          <a:endParaRPr lang="en-GB" sz="2200" kern="1200" dirty="0"/>
        </a:p>
      </dsp:txBody>
      <dsp:txXfrm rot="-10800000">
        <a:off x="2936240" y="1371599"/>
        <a:ext cx="4490720" cy="1371600"/>
      </dsp:txXfrm>
    </dsp:sp>
    <dsp:sp modelId="{F18F9915-88C3-6D47-8DFB-825258E97308}">
      <dsp:nvSpPr>
        <dsp:cNvPr id="0" name=""/>
        <dsp:cNvSpPr/>
      </dsp:nvSpPr>
      <dsp:spPr>
        <a:xfrm rot="10800000">
          <a:off x="3454400" y="2743200"/>
          <a:ext cx="3454400" cy="1371600"/>
        </a:xfrm>
        <a:prstGeom prst="trapezoid">
          <a:avLst>
            <a:gd name="adj" fmla="val 125926"/>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err="1"/>
            <a:t>Somatische</a:t>
          </a:r>
          <a:r>
            <a:rPr lang="en-GB" sz="2200" kern="1200" dirty="0"/>
            <a:t> markers van </a:t>
          </a:r>
          <a:r>
            <a:rPr lang="en-GB" sz="2200" kern="1200" dirty="0" err="1"/>
            <a:t>ziekte</a:t>
          </a:r>
          <a:endParaRPr lang="en-GB" sz="2200" kern="1200" dirty="0"/>
        </a:p>
      </dsp:txBody>
      <dsp:txXfrm rot="-10800000">
        <a:off x="3454400" y="2743200"/>
        <a:ext cx="3454400" cy="1371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44743-F28D-490E-8D0F-53BF9CDA9185}">
      <dsp:nvSpPr>
        <dsp:cNvPr id="0" name=""/>
        <dsp:cNvSpPr/>
      </dsp:nvSpPr>
      <dsp:spPr>
        <a:xfrm>
          <a:off x="2877878" y="1648017"/>
          <a:ext cx="1729411" cy="1396777"/>
        </a:xfrm>
        <a:prstGeom prst="rect">
          <a:avLst/>
        </a:prstGeom>
        <a:solidFill>
          <a:schemeClr val="accent1"/>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b="1" kern="1200" noProof="0" dirty="0">
              <a:solidFill>
                <a:srgbClr val="FFC000"/>
              </a:solidFill>
              <a:latin typeface="Arial" pitchFamily="34" charset="0"/>
              <a:cs typeface="Arial" pitchFamily="34" charset="0"/>
            </a:rPr>
            <a:t>Moeheid</a:t>
          </a:r>
        </a:p>
      </dsp:txBody>
      <dsp:txXfrm>
        <a:off x="2877878" y="1648017"/>
        <a:ext cx="1729411" cy="1396777"/>
      </dsp:txXfrm>
    </dsp:sp>
    <dsp:sp modelId="{D8E7577B-9E98-4477-923B-12C0F620EA4B}">
      <dsp:nvSpPr>
        <dsp:cNvPr id="0" name=""/>
        <dsp:cNvSpPr/>
      </dsp:nvSpPr>
      <dsp:spPr>
        <a:xfrm rot="5303889">
          <a:off x="3624316" y="3170643"/>
          <a:ext cx="283512" cy="31349"/>
        </a:xfrm>
        <a:custGeom>
          <a:avLst/>
          <a:gdLst/>
          <a:ahLst/>
          <a:cxnLst/>
          <a:rect l="0" t="0" r="0" b="0"/>
          <a:pathLst>
            <a:path>
              <a:moveTo>
                <a:pt x="0" y="15674"/>
              </a:moveTo>
              <a:lnTo>
                <a:pt x="283512" y="15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58984" y="3179230"/>
        <a:ext cx="14175" cy="14175"/>
      </dsp:txXfrm>
    </dsp:sp>
    <dsp:sp modelId="{CDD9F00B-B47D-4CCA-BE90-F8F0B65871E8}">
      <dsp:nvSpPr>
        <dsp:cNvPr id="0" name=""/>
        <dsp:cNvSpPr/>
      </dsp:nvSpPr>
      <dsp:spPr>
        <a:xfrm>
          <a:off x="2759291" y="3327902"/>
          <a:ext cx="2059542" cy="1361058"/>
        </a:xfrm>
        <a:prstGeom prst="rect">
          <a:avLst/>
        </a:prstGeom>
        <a:solidFill>
          <a:schemeClr val="accent1"/>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108000" lvl="0" indent="0" algn="l" defTabSz="800100">
            <a:lnSpc>
              <a:spcPct val="90000"/>
            </a:lnSpc>
            <a:spcBef>
              <a:spcPct val="0"/>
            </a:spcBef>
            <a:spcAft>
              <a:spcPct val="35000"/>
            </a:spcAft>
            <a:buNone/>
          </a:pPr>
          <a:r>
            <a:rPr lang="nl-NL" sz="1800" b="1" i="1" kern="1200" noProof="0" dirty="0">
              <a:solidFill>
                <a:schemeClr val="bg1"/>
              </a:solidFill>
              <a:latin typeface="Arial" pitchFamily="34" charset="0"/>
              <a:cs typeface="Arial" pitchFamily="34" charset="0"/>
            </a:rPr>
            <a:t>Gedrag</a:t>
          </a:r>
        </a:p>
        <a:p>
          <a:pPr marL="108000" lvl="0" indent="0" algn="l" defTabSz="800100">
            <a:lnSpc>
              <a:spcPct val="90000"/>
            </a:lnSpc>
            <a:spcBef>
              <a:spcPct val="0"/>
            </a:spcBef>
            <a:spcAft>
              <a:spcPct val="35000"/>
            </a:spcAft>
            <a:buNone/>
          </a:pPr>
          <a:r>
            <a:rPr lang="nl-NL" sz="1300" kern="1200" noProof="0" dirty="0">
              <a:solidFill>
                <a:schemeClr val="tx1"/>
              </a:solidFill>
              <a:latin typeface="Arial" pitchFamily="34" charset="0"/>
              <a:cs typeface="Arial" pitchFamily="34" charset="0"/>
            </a:rPr>
            <a:t>- </a:t>
          </a:r>
          <a:r>
            <a:rPr lang="nl-NL" sz="1300" b="1" kern="1200" noProof="0" dirty="0">
              <a:solidFill>
                <a:schemeClr val="bg1"/>
              </a:solidFill>
              <a:latin typeface="Arial" pitchFamily="34" charset="0"/>
              <a:cs typeface="Arial" pitchFamily="34" charset="0"/>
            </a:rPr>
            <a:t>Laag activiteiten-</a:t>
          </a:r>
          <a:r>
            <a:rPr lang="nl-NL" sz="1300" b="1" kern="1200" noProof="0" dirty="0" err="1">
              <a:solidFill>
                <a:schemeClr val="bg1"/>
              </a:solidFill>
              <a:latin typeface="Arial" pitchFamily="34" charset="0"/>
              <a:cs typeface="Arial" pitchFamily="34" charset="0"/>
            </a:rPr>
            <a:t>nviveau</a:t>
          </a:r>
          <a:endParaRPr lang="nl-NL" sz="1300" b="1" kern="1200" noProof="0" dirty="0">
            <a:solidFill>
              <a:schemeClr val="bg1"/>
            </a:solidFill>
            <a:latin typeface="Arial" pitchFamily="34" charset="0"/>
            <a:cs typeface="Arial" pitchFamily="34" charset="0"/>
          </a:endParaRPr>
        </a:p>
        <a:p>
          <a:pPr marL="108000" lvl="0" indent="0" algn="l" defTabSz="800100">
            <a:lnSpc>
              <a:spcPct val="90000"/>
            </a:lnSpc>
            <a:spcBef>
              <a:spcPct val="0"/>
            </a:spcBef>
            <a:spcAft>
              <a:spcPct val="35000"/>
            </a:spcAft>
            <a:buNone/>
          </a:pPr>
          <a:r>
            <a:rPr lang="nl-NL" sz="1300" b="1" kern="1200" noProof="0" dirty="0">
              <a:solidFill>
                <a:schemeClr val="bg1"/>
              </a:solidFill>
              <a:latin typeface="Arial" pitchFamily="34" charset="0"/>
              <a:cs typeface="Arial" pitchFamily="34" charset="0"/>
            </a:rPr>
            <a:t>- Slaap problemen</a:t>
          </a:r>
        </a:p>
        <a:p>
          <a:pPr marL="108000" lvl="0" indent="0" algn="l" defTabSz="800100">
            <a:lnSpc>
              <a:spcPct val="90000"/>
            </a:lnSpc>
            <a:spcBef>
              <a:spcPct val="0"/>
            </a:spcBef>
            <a:spcAft>
              <a:spcPct val="35000"/>
            </a:spcAft>
            <a:buNone/>
          </a:pPr>
          <a:r>
            <a:rPr lang="nl-NL" sz="1300" b="1" kern="1200" noProof="0" dirty="0">
              <a:solidFill>
                <a:schemeClr val="bg1"/>
              </a:solidFill>
              <a:latin typeface="Arial" pitchFamily="34" charset="0"/>
              <a:cs typeface="Arial" pitchFamily="34" charset="0"/>
            </a:rPr>
            <a:t>- Sociale interacties</a:t>
          </a:r>
        </a:p>
      </dsp:txBody>
      <dsp:txXfrm>
        <a:off x="2759291" y="3327902"/>
        <a:ext cx="2059542" cy="1361058"/>
      </dsp:txXfrm>
    </dsp:sp>
    <dsp:sp modelId="{8C705B86-DC95-4B75-9749-FECCB14CC65D}">
      <dsp:nvSpPr>
        <dsp:cNvPr id="0" name=""/>
        <dsp:cNvSpPr/>
      </dsp:nvSpPr>
      <dsp:spPr>
        <a:xfrm rot="46590">
          <a:off x="4607150" y="2345040"/>
          <a:ext cx="382257" cy="31349"/>
        </a:xfrm>
        <a:custGeom>
          <a:avLst/>
          <a:gdLst/>
          <a:ahLst/>
          <a:cxnLst/>
          <a:rect l="0" t="0" r="0" b="0"/>
          <a:pathLst>
            <a:path>
              <a:moveTo>
                <a:pt x="0" y="15674"/>
              </a:moveTo>
              <a:lnTo>
                <a:pt x="382257" y="15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788723" y="2351158"/>
        <a:ext cx="19112" cy="19112"/>
      </dsp:txXfrm>
    </dsp:sp>
    <dsp:sp modelId="{62EBB683-C9FF-4F5A-83BF-213F965A4666}">
      <dsp:nvSpPr>
        <dsp:cNvPr id="0" name=""/>
        <dsp:cNvSpPr/>
      </dsp:nvSpPr>
      <dsp:spPr>
        <a:xfrm>
          <a:off x="4989093" y="1604635"/>
          <a:ext cx="2498515" cy="1551194"/>
        </a:xfrm>
        <a:prstGeom prst="rect">
          <a:avLst/>
        </a:prstGeom>
        <a:solidFill>
          <a:schemeClr val="accent1"/>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108000" lvl="0" indent="0" algn="l" defTabSz="800100">
            <a:lnSpc>
              <a:spcPct val="90000"/>
            </a:lnSpc>
            <a:spcBef>
              <a:spcPct val="0"/>
            </a:spcBef>
            <a:spcAft>
              <a:spcPct val="35000"/>
            </a:spcAft>
            <a:buNone/>
          </a:pPr>
          <a:r>
            <a:rPr lang="nl-NL" sz="1800" b="1" i="1" kern="1200" noProof="0" dirty="0">
              <a:solidFill>
                <a:schemeClr val="bg1"/>
              </a:solidFill>
              <a:latin typeface="Arial" pitchFamily="34" charset="0"/>
              <a:cs typeface="Arial" pitchFamily="34" charset="0"/>
            </a:rPr>
            <a:t>Opvattingen rondom moeheid</a:t>
          </a:r>
        </a:p>
        <a:p>
          <a:pPr marL="108000" lvl="0" indent="0" algn="l" defTabSz="800100">
            <a:lnSpc>
              <a:spcPct val="90000"/>
            </a:lnSpc>
            <a:spcBef>
              <a:spcPct val="0"/>
            </a:spcBef>
            <a:spcAft>
              <a:spcPct val="35000"/>
            </a:spcAft>
            <a:buNone/>
          </a:pPr>
          <a:r>
            <a:rPr lang="nl-NL" sz="1300" kern="1200" noProof="0" dirty="0">
              <a:solidFill>
                <a:schemeClr val="bg1"/>
              </a:solidFill>
              <a:latin typeface="Arial" pitchFamily="34" charset="0"/>
              <a:cs typeface="Arial" pitchFamily="34" charset="0"/>
            </a:rPr>
            <a:t>- </a:t>
          </a:r>
          <a:r>
            <a:rPr lang="nl-NL" sz="1400" kern="1200" noProof="0" dirty="0" err="1">
              <a:solidFill>
                <a:schemeClr val="bg1"/>
              </a:solidFill>
              <a:latin typeface="Arial" pitchFamily="34" charset="0"/>
              <a:cs typeface="Arial" pitchFamily="34" charset="0"/>
            </a:rPr>
            <a:t>Self-efficacy</a:t>
          </a:r>
          <a:r>
            <a:rPr lang="nl-NL" sz="1400" kern="1200" noProof="0" dirty="0">
              <a:solidFill>
                <a:schemeClr val="bg1"/>
              </a:solidFill>
              <a:latin typeface="Arial" pitchFamily="34" charset="0"/>
              <a:cs typeface="Arial" pitchFamily="34" charset="0"/>
            </a:rPr>
            <a:t> </a:t>
          </a:r>
        </a:p>
        <a:p>
          <a:pPr marL="108000" lvl="0" indent="0" algn="l" defTabSz="800100">
            <a:lnSpc>
              <a:spcPct val="90000"/>
            </a:lnSpc>
            <a:spcBef>
              <a:spcPct val="0"/>
            </a:spcBef>
            <a:spcAft>
              <a:spcPct val="35000"/>
            </a:spcAft>
            <a:buNone/>
          </a:pPr>
          <a:r>
            <a:rPr lang="nl-NL" sz="1400" kern="1200" noProof="0" dirty="0">
              <a:solidFill>
                <a:schemeClr val="bg1"/>
              </a:solidFill>
              <a:latin typeface="Arial" pitchFamily="34" charset="0"/>
              <a:cs typeface="Arial" pitchFamily="34" charset="0"/>
            </a:rPr>
            <a:t>- </a:t>
          </a:r>
          <a:r>
            <a:rPr lang="nl-NL" sz="1400" kern="1200" noProof="0" dirty="0" err="1">
              <a:solidFill>
                <a:schemeClr val="bg1"/>
              </a:solidFill>
              <a:latin typeface="Arial" pitchFamily="34" charset="0"/>
              <a:cs typeface="Arial" pitchFamily="34" charset="0"/>
            </a:rPr>
            <a:t>Catastroferen</a:t>
          </a:r>
          <a:endParaRPr lang="nl-NL" sz="1400" kern="1200" noProof="0" dirty="0">
            <a:solidFill>
              <a:schemeClr val="bg1"/>
            </a:solidFill>
            <a:latin typeface="Arial" pitchFamily="34" charset="0"/>
            <a:cs typeface="Arial" pitchFamily="34" charset="0"/>
          </a:endParaRPr>
        </a:p>
      </dsp:txBody>
      <dsp:txXfrm>
        <a:off x="4989093" y="1604635"/>
        <a:ext cx="2498515" cy="1551194"/>
      </dsp:txXfrm>
    </dsp:sp>
    <dsp:sp modelId="{2FE65127-8CAC-40BD-88DC-513BD232018A}">
      <dsp:nvSpPr>
        <dsp:cNvPr id="0" name=""/>
        <dsp:cNvSpPr/>
      </dsp:nvSpPr>
      <dsp:spPr>
        <a:xfrm rot="10808313">
          <a:off x="2471260" y="2328149"/>
          <a:ext cx="406623" cy="31349"/>
        </a:xfrm>
        <a:custGeom>
          <a:avLst/>
          <a:gdLst/>
          <a:ahLst/>
          <a:cxnLst/>
          <a:rect l="0" t="0" r="0" b="0"/>
          <a:pathLst>
            <a:path>
              <a:moveTo>
                <a:pt x="0" y="15674"/>
              </a:moveTo>
              <a:lnTo>
                <a:pt x="406623" y="15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2664406" y="2333658"/>
        <a:ext cx="20331" cy="20331"/>
      </dsp:txXfrm>
    </dsp:sp>
    <dsp:sp modelId="{8B1DD448-F382-43F3-9D24-0174E9249903}">
      <dsp:nvSpPr>
        <dsp:cNvPr id="0" name=""/>
        <dsp:cNvSpPr/>
      </dsp:nvSpPr>
      <dsp:spPr>
        <a:xfrm>
          <a:off x="177609" y="1384291"/>
          <a:ext cx="2293655" cy="1912534"/>
        </a:xfrm>
        <a:prstGeom prst="rect">
          <a:avLst/>
        </a:prstGeom>
        <a:solidFill>
          <a:schemeClr val="accent1"/>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indent="0" algn="l" defTabSz="577850">
            <a:lnSpc>
              <a:spcPct val="90000"/>
            </a:lnSpc>
            <a:spcBef>
              <a:spcPct val="0"/>
            </a:spcBef>
            <a:spcAft>
              <a:spcPct val="35000"/>
            </a:spcAft>
            <a:buNone/>
          </a:pPr>
          <a:endParaRPr lang="nl-NL" sz="1300" b="1" i="1" kern="1200" noProof="0" dirty="0">
            <a:latin typeface="Arial" pitchFamily="34" charset="0"/>
            <a:cs typeface="Arial" pitchFamily="34" charset="0"/>
          </a:endParaRPr>
        </a:p>
        <a:p>
          <a:pPr marL="108000" lvl="0" indent="0" algn="l" defTabSz="577850">
            <a:lnSpc>
              <a:spcPct val="90000"/>
            </a:lnSpc>
            <a:spcBef>
              <a:spcPct val="0"/>
            </a:spcBef>
            <a:spcAft>
              <a:spcPct val="35000"/>
            </a:spcAft>
            <a:buNone/>
          </a:pPr>
          <a:r>
            <a:rPr lang="nl-NL" sz="1800" b="1" i="1" kern="1200" noProof="0" dirty="0">
              <a:solidFill>
                <a:schemeClr val="bg1"/>
              </a:solidFill>
              <a:latin typeface="Arial" pitchFamily="34" charset="0"/>
              <a:cs typeface="Arial" pitchFamily="34" charset="0"/>
            </a:rPr>
            <a:t>Diabetes management</a:t>
          </a:r>
          <a:endParaRPr lang="nl-NL" sz="1800" b="1" kern="1200" noProof="0" dirty="0">
            <a:solidFill>
              <a:schemeClr val="bg1"/>
            </a:solidFill>
            <a:latin typeface="Arial" pitchFamily="34" charset="0"/>
            <a:cs typeface="Arial" pitchFamily="34" charset="0"/>
          </a:endParaRPr>
        </a:p>
        <a:p>
          <a:pPr marL="108000" lvl="0" indent="0" algn="l" defTabSz="577850">
            <a:lnSpc>
              <a:spcPct val="90000"/>
            </a:lnSpc>
            <a:spcBef>
              <a:spcPct val="0"/>
            </a:spcBef>
            <a:spcAft>
              <a:spcPct val="35000"/>
            </a:spcAft>
            <a:buNone/>
          </a:pPr>
          <a:r>
            <a:rPr lang="nl-NL" sz="1300" b="0" kern="1200" noProof="0" dirty="0">
              <a:solidFill>
                <a:srgbClr val="000000"/>
              </a:solidFill>
              <a:latin typeface="Arial" pitchFamily="34" charset="0"/>
              <a:cs typeface="Arial" pitchFamily="34" charset="0"/>
            </a:rPr>
            <a:t>- </a:t>
          </a:r>
          <a:r>
            <a:rPr lang="nl-NL" sz="1400" b="1" kern="1200" noProof="0" dirty="0" err="1">
              <a:solidFill>
                <a:schemeClr val="bg1"/>
              </a:solidFill>
              <a:latin typeface="Arial" pitchFamily="34" charset="0"/>
              <a:cs typeface="Arial" pitchFamily="34" charset="0"/>
            </a:rPr>
            <a:t>Self-efficacy</a:t>
          </a:r>
          <a:endParaRPr lang="nl-NL" sz="1400" b="1" kern="1200" noProof="0" dirty="0">
            <a:solidFill>
              <a:schemeClr val="bg1"/>
            </a:solidFill>
            <a:latin typeface="Arial" pitchFamily="34" charset="0"/>
            <a:cs typeface="Arial" pitchFamily="34" charset="0"/>
          </a:endParaRPr>
        </a:p>
        <a:p>
          <a:pPr lvl="0" indent="0" algn="ctr" defTabSz="577850">
            <a:lnSpc>
              <a:spcPct val="90000"/>
            </a:lnSpc>
            <a:spcBef>
              <a:spcPct val="0"/>
            </a:spcBef>
            <a:spcAft>
              <a:spcPct val="35000"/>
            </a:spcAft>
            <a:buNone/>
          </a:pPr>
          <a:endParaRPr lang="nl-NL" sz="900" kern="1200" dirty="0"/>
        </a:p>
      </dsp:txBody>
      <dsp:txXfrm>
        <a:off x="177609" y="1384291"/>
        <a:ext cx="2293655" cy="1912534"/>
      </dsp:txXfrm>
    </dsp:sp>
    <dsp:sp modelId="{7570A2EA-2A9C-48ED-BF49-B3CE32805028}">
      <dsp:nvSpPr>
        <dsp:cNvPr id="0" name=""/>
        <dsp:cNvSpPr/>
      </dsp:nvSpPr>
      <dsp:spPr>
        <a:xfrm rot="16195582">
          <a:off x="3503666" y="1394628"/>
          <a:ext cx="475430" cy="31349"/>
        </a:xfrm>
        <a:custGeom>
          <a:avLst/>
          <a:gdLst/>
          <a:ahLst/>
          <a:cxnLst/>
          <a:rect l="0" t="0" r="0" b="0"/>
          <a:pathLst>
            <a:path>
              <a:moveTo>
                <a:pt x="0" y="15674"/>
              </a:moveTo>
              <a:lnTo>
                <a:pt x="475430" y="15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729495" y="1398417"/>
        <a:ext cx="23771" cy="23771"/>
      </dsp:txXfrm>
    </dsp:sp>
    <dsp:sp modelId="{7C75F637-1B33-4E2C-88CA-5AC00DE0E152}">
      <dsp:nvSpPr>
        <dsp:cNvPr id="0" name=""/>
        <dsp:cNvSpPr/>
      </dsp:nvSpPr>
      <dsp:spPr>
        <a:xfrm>
          <a:off x="2903305" y="222930"/>
          <a:ext cx="1674320" cy="949658"/>
        </a:xfrm>
        <a:prstGeom prst="rect">
          <a:avLst/>
        </a:prstGeom>
        <a:solidFill>
          <a:schemeClr val="accent1"/>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108000" lvl="0" indent="0" algn="ctr" defTabSz="800100">
            <a:lnSpc>
              <a:spcPct val="90000"/>
            </a:lnSpc>
            <a:spcBef>
              <a:spcPct val="0"/>
            </a:spcBef>
            <a:spcAft>
              <a:spcPct val="35000"/>
            </a:spcAft>
            <a:buNone/>
          </a:pPr>
          <a:r>
            <a:rPr lang="nl-NL" sz="1800" b="1" kern="1200" noProof="0" dirty="0">
              <a:solidFill>
                <a:schemeClr val="bg1"/>
              </a:solidFill>
              <a:latin typeface="Arial" pitchFamily="34" charset="0"/>
              <a:cs typeface="Arial" pitchFamily="34" charset="0"/>
            </a:rPr>
            <a:t>Pijn </a:t>
          </a:r>
        </a:p>
      </dsp:txBody>
      <dsp:txXfrm>
        <a:off x="2903305" y="222930"/>
        <a:ext cx="1674320" cy="9496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Rechte verbindingslijn 4"/>
        <cdr:cNvSpPr/>
      </cdr:nvSpPr>
      <cdr:spPr>
        <a:xfrm xmlns:a="http://schemas.openxmlformats.org/drawingml/2006/main">
          <a:off x="-2049379" y="-1933575"/>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nl-NL"/>
        </a:p>
      </cdr:txBody>
    </cdr:sp>
  </cdr:relSizeAnchor>
  <cdr:relSizeAnchor xmlns:cdr="http://schemas.openxmlformats.org/drawingml/2006/chartDrawing">
    <cdr:from>
      <cdr:x>0.12963</cdr:x>
      <cdr:y>0.43182</cdr:y>
    </cdr:from>
    <cdr:to>
      <cdr:x>0.77778</cdr:x>
      <cdr:y>0.43182</cdr:y>
    </cdr:to>
    <cdr:sp macro="" textlink="">
      <cdr:nvSpPr>
        <cdr:cNvPr id="19" name="Rechte verbindingslijn 18"/>
        <cdr:cNvSpPr/>
      </cdr:nvSpPr>
      <cdr:spPr>
        <a:xfrm xmlns:a="http://schemas.openxmlformats.org/drawingml/2006/main">
          <a:off x="504056" y="1368152"/>
          <a:ext cx="2520280" cy="0"/>
        </a:xfrm>
        <a:prstGeom xmlns:a="http://schemas.openxmlformats.org/drawingml/2006/main" prst="line">
          <a:avLst/>
        </a:prstGeom>
        <a:ln xmlns:a="http://schemas.openxmlformats.org/drawingml/2006/main">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nl-NL"/>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08-10-2024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15156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3063" y="1233488"/>
            <a:ext cx="5922962" cy="3332162"/>
          </a:xfrm>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endParaRPr lang="nl-NL" baseline="0" dirty="0"/>
          </a:p>
        </p:txBody>
      </p:sp>
      <p:sp>
        <p:nvSpPr>
          <p:cNvPr id="4" name="Tijdelijke aanduiding voor dianummer 3"/>
          <p:cNvSpPr>
            <a:spLocks noGrp="1"/>
          </p:cNvSpPr>
          <p:nvPr>
            <p:ph type="sldNum" sz="quarter" idx="10"/>
          </p:nvPr>
        </p:nvSpPr>
        <p:spPr/>
        <p:txBody>
          <a:bodyPr/>
          <a:lstStyle/>
          <a:p>
            <a:fld id="{E9ADD519-23D8-4487-A09E-E4E27E95D50D}" type="slidenum">
              <a:rPr lang="nl-NL" smtClean="0"/>
              <a:pPr/>
              <a:t>12</a:t>
            </a:fld>
            <a:endParaRPr lang="nl-NL"/>
          </a:p>
        </p:txBody>
      </p:sp>
    </p:spTree>
    <p:extLst>
      <p:ext uri="{BB962C8B-B14F-4D97-AF65-F5344CB8AC3E}">
        <p14:creationId xmlns:p14="http://schemas.microsoft.com/office/powerpoint/2010/main" val="4168135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Tahoma" charset="0"/>
                <a:ea typeface="ＭＳ Ｐゴシック" charset="0"/>
                <a:cs typeface="ＭＳ Ｐゴシック" charset="0"/>
              </a:defRPr>
            </a:lvl1pPr>
            <a:lvl2pPr marL="742950" indent="-285750" eaLnBrk="0" hangingPunct="0">
              <a:defRPr sz="2800">
                <a:solidFill>
                  <a:schemeClr val="bg1"/>
                </a:solidFill>
                <a:latin typeface="Tahoma" charset="0"/>
                <a:ea typeface="ＭＳ Ｐゴシック" charset="0"/>
              </a:defRPr>
            </a:lvl2pPr>
            <a:lvl3pPr marL="1143000" indent="-228600" eaLnBrk="0" hangingPunct="0">
              <a:defRPr sz="2800">
                <a:solidFill>
                  <a:schemeClr val="bg1"/>
                </a:solidFill>
                <a:latin typeface="Tahoma" charset="0"/>
                <a:ea typeface="ＭＳ Ｐゴシック" charset="0"/>
              </a:defRPr>
            </a:lvl3pPr>
            <a:lvl4pPr marL="1600200" indent="-228600" eaLnBrk="0" hangingPunct="0">
              <a:defRPr sz="2800">
                <a:solidFill>
                  <a:schemeClr val="bg1"/>
                </a:solidFill>
                <a:latin typeface="Tahoma" charset="0"/>
                <a:ea typeface="ＭＳ Ｐゴシック" charset="0"/>
              </a:defRPr>
            </a:lvl4pPr>
            <a:lvl5pPr marL="2057400" indent="-228600" eaLnBrk="0" hangingPunct="0">
              <a:defRPr sz="2800">
                <a:solidFill>
                  <a:schemeClr val="bg1"/>
                </a:solidFill>
                <a:latin typeface="Tahoma" charset="0"/>
                <a:ea typeface="ＭＳ Ｐゴシック" charset="0"/>
              </a:defRPr>
            </a:lvl5pPr>
            <a:lvl6pPr marL="2514600" indent="-228600" eaLnBrk="0" fontAlgn="base" hangingPunct="0">
              <a:spcBef>
                <a:spcPct val="0"/>
              </a:spcBef>
              <a:spcAft>
                <a:spcPct val="0"/>
              </a:spcAft>
              <a:defRPr sz="2800">
                <a:solidFill>
                  <a:schemeClr val="bg1"/>
                </a:solidFill>
                <a:latin typeface="Tahoma" charset="0"/>
                <a:ea typeface="ＭＳ Ｐゴシック" charset="0"/>
              </a:defRPr>
            </a:lvl6pPr>
            <a:lvl7pPr marL="2971800" indent="-228600" eaLnBrk="0" fontAlgn="base" hangingPunct="0">
              <a:spcBef>
                <a:spcPct val="0"/>
              </a:spcBef>
              <a:spcAft>
                <a:spcPct val="0"/>
              </a:spcAft>
              <a:defRPr sz="2800">
                <a:solidFill>
                  <a:schemeClr val="bg1"/>
                </a:solidFill>
                <a:latin typeface="Tahoma" charset="0"/>
                <a:ea typeface="ＭＳ Ｐゴシック" charset="0"/>
              </a:defRPr>
            </a:lvl7pPr>
            <a:lvl8pPr marL="3429000" indent="-228600" eaLnBrk="0" fontAlgn="base" hangingPunct="0">
              <a:spcBef>
                <a:spcPct val="0"/>
              </a:spcBef>
              <a:spcAft>
                <a:spcPct val="0"/>
              </a:spcAft>
              <a:defRPr sz="2800">
                <a:solidFill>
                  <a:schemeClr val="bg1"/>
                </a:solidFill>
                <a:latin typeface="Tahoma" charset="0"/>
                <a:ea typeface="ＭＳ Ｐゴシック" charset="0"/>
              </a:defRPr>
            </a:lvl8pPr>
            <a:lvl9pPr marL="3886200" indent="-228600" eaLnBrk="0" fontAlgn="base" hangingPunct="0">
              <a:spcBef>
                <a:spcPct val="0"/>
              </a:spcBef>
              <a:spcAft>
                <a:spcPct val="0"/>
              </a:spcAft>
              <a:defRPr sz="2800">
                <a:solidFill>
                  <a:schemeClr val="bg1"/>
                </a:solidFill>
                <a:latin typeface="Tahoma" charset="0"/>
                <a:ea typeface="ＭＳ Ｐゴシック" charset="0"/>
              </a:defRPr>
            </a:lvl9pPr>
          </a:lstStyle>
          <a:p>
            <a:pPr eaLnBrk="1" hangingPunct="1"/>
            <a:fld id="{EBD6B3B2-93D0-7042-8615-0AA16B49E94B}" type="slidenum">
              <a:rPr lang="en-GB" sz="1200">
                <a:solidFill>
                  <a:srgbClr val="000000"/>
                </a:solidFill>
                <a:latin typeface="Times New Roman" charset="0"/>
              </a:rPr>
              <a:pPr eaLnBrk="1" hangingPunct="1"/>
              <a:t>18</a:t>
            </a:fld>
            <a:endParaRPr lang="en-GB" sz="1200">
              <a:solidFill>
                <a:srgbClr val="000000"/>
              </a:solidFill>
              <a:latin typeface="Times New Roman" charset="0"/>
            </a:endParaRPr>
          </a:p>
        </p:txBody>
      </p:sp>
      <p:sp>
        <p:nvSpPr>
          <p:cNvPr id="113666" name="Rectangle 2"/>
          <p:cNvSpPr>
            <a:spLocks noGrp="1" noRot="1" noChangeAspect="1" noChangeArrowheads="1" noTextEdit="1"/>
          </p:cNvSpPr>
          <p:nvPr>
            <p:ph type="sldImg"/>
          </p:nvPr>
        </p:nvSpPr>
        <p:spPr>
          <a:xfrm>
            <a:off x="90488" y="746125"/>
            <a:ext cx="6629400" cy="3729038"/>
          </a:xfrm>
          <a:ln/>
        </p:spPr>
      </p:sp>
      <p:sp>
        <p:nvSpPr>
          <p:cNvPr id="113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Calibri" charset="0"/>
            </a:endParaRPr>
          </a:p>
          <a:p>
            <a:pPr eaLnBrk="1" hangingPunct="1"/>
            <a:r>
              <a:rPr lang="en-US">
                <a:latin typeface="Calibri" charset="0"/>
              </a:rPr>
              <a:t>Here you see a comprehensive model of MS fatigue formulated by Skerret and Moss-Morris. In this model disease activity triggers the fatigue.  Once triggered other factors step in that maintain the fatigue. The model formulates three types of  factors that can maintain the fatigue, most of the are supported by research showing a relationship between fatigue and these factors. </a:t>
            </a:r>
          </a:p>
          <a:p>
            <a:pPr eaLnBrk="1" hangingPunct="1"/>
            <a:r>
              <a:rPr lang="en-US">
                <a:latin typeface="Calibri" charset="0"/>
              </a:rPr>
              <a:t>The first I behaviour, the tendency to reduce activity or the fluctutions in activity that are caused by the all or nothing behaviour.</a:t>
            </a:r>
          </a:p>
          <a:p>
            <a:pPr eaLnBrk="1" hangingPunct="1"/>
            <a:r>
              <a:rPr lang="en-US">
                <a:latin typeface="Calibri" charset="0"/>
              </a:rPr>
              <a:t>The second factor are cognitiont about MS and its symptoms like focusing on symptom and specific beliefs about fatigue. An example of such an belief, is a low-self efficacy, the belief that one cannot influence the fatigue. </a:t>
            </a:r>
          </a:p>
          <a:p>
            <a:pPr eaLnBrk="1" hangingPunct="1"/>
            <a:r>
              <a:rPr lang="en-US">
                <a:latin typeface="Calibri" charset="0"/>
              </a:rPr>
              <a:t>The third perpetuating factor were emtionional reactions, like depression and anxiety, responses wich occur often in MS and are als associated with the fatigue. </a:t>
            </a:r>
          </a:p>
          <a:p>
            <a:pPr eaLnBrk="1" hangingPunct="1"/>
            <a:r>
              <a:rPr lang="en-US">
                <a:latin typeface="Calibri" charset="0"/>
              </a:rPr>
              <a:t>This model formed the basis for the development of a cognitive behaviural intervention. In this CBT for MS fatigue al these elements were adresses in order to reduce the fatigue. </a:t>
            </a:r>
            <a:endParaRPr lang="nl-NL">
              <a:latin typeface="Calibri" charset="0"/>
            </a:endParaRPr>
          </a:p>
        </p:txBody>
      </p:sp>
    </p:spTree>
    <p:extLst>
      <p:ext uri="{BB962C8B-B14F-4D97-AF65-F5344CB8AC3E}">
        <p14:creationId xmlns:p14="http://schemas.microsoft.com/office/powerpoint/2010/main" val="1826134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245154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236651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25</a:t>
            </a:fld>
            <a:endParaRPr lang="nl-NL"/>
          </a:p>
        </p:txBody>
      </p:sp>
    </p:spTree>
    <p:extLst>
      <p:ext uri="{BB962C8B-B14F-4D97-AF65-F5344CB8AC3E}">
        <p14:creationId xmlns:p14="http://schemas.microsoft.com/office/powerpoint/2010/main" val="4141711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26</a:t>
            </a:fld>
            <a:endParaRPr lang="nl-NL"/>
          </a:p>
        </p:txBody>
      </p:sp>
    </p:spTree>
    <p:extLst>
      <p:ext uri="{BB962C8B-B14F-4D97-AF65-F5344CB8AC3E}">
        <p14:creationId xmlns:p14="http://schemas.microsoft.com/office/powerpoint/2010/main" val="129126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27</a:t>
            </a:fld>
            <a:endParaRPr lang="nl-NL"/>
          </a:p>
        </p:txBody>
      </p:sp>
    </p:spTree>
    <p:extLst>
      <p:ext uri="{BB962C8B-B14F-4D97-AF65-F5344CB8AC3E}">
        <p14:creationId xmlns:p14="http://schemas.microsoft.com/office/powerpoint/2010/main" val="2762239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28</a:t>
            </a:fld>
            <a:endParaRPr lang="nl-NL"/>
          </a:p>
        </p:txBody>
      </p:sp>
    </p:spTree>
    <p:extLst>
      <p:ext uri="{BB962C8B-B14F-4D97-AF65-F5344CB8AC3E}">
        <p14:creationId xmlns:p14="http://schemas.microsoft.com/office/powerpoint/2010/main" val="1557005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x-none" altLang="x-none"/>
          </a:p>
        </p:txBody>
      </p:sp>
      <p:sp>
        <p:nvSpPr>
          <p:cNvPr id="18435"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F1CC9C36-3C20-1546-AE14-98F72DFDAB80}" type="slidenum">
              <a:rPr lang="nl-NL" altLang="x-none">
                <a:latin typeface="Arial" charset="0"/>
                <a:ea typeface="ＭＳ Ｐゴシック" charset="-128"/>
                <a:cs typeface="ＭＳ Ｐゴシック" charset="-128"/>
              </a:rPr>
              <a:pPr>
                <a:spcBef>
                  <a:spcPct val="0"/>
                </a:spcBef>
              </a:pPr>
              <a:t>31</a:t>
            </a:fld>
            <a:endParaRPr lang="nl-NL" altLang="x-none">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43475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36</a:t>
            </a:fld>
            <a:endParaRPr lang="nl-NL"/>
          </a:p>
        </p:txBody>
      </p:sp>
    </p:spTree>
    <p:extLst>
      <p:ext uri="{BB962C8B-B14F-4D97-AF65-F5344CB8AC3E}">
        <p14:creationId xmlns:p14="http://schemas.microsoft.com/office/powerpoint/2010/main" val="258256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F3622A8B-EA0B-A987-074F-3DD32B776B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6500BE63-A9F4-E041-99C1-7D58C2E941D3}" type="slidenum">
              <a:rPr lang="nl-NL" altLang="nl-NL">
                <a:solidFill>
                  <a:srgbClr val="000000"/>
                </a:solidFill>
                <a:latin typeface="Calibri" panose="020F0502020204030204" pitchFamily="34" charset="0"/>
              </a:rPr>
              <a:pPr>
                <a:spcBef>
                  <a:spcPct val="0"/>
                </a:spcBef>
              </a:pPr>
              <a:t>2</a:t>
            </a:fld>
            <a:endParaRPr lang="nl-NL" altLang="nl-NL">
              <a:solidFill>
                <a:srgbClr val="000000"/>
              </a:solidFill>
              <a:latin typeface="Calibri" panose="020F0502020204030204" pitchFamily="34" charset="0"/>
            </a:endParaRPr>
          </a:p>
        </p:txBody>
      </p:sp>
      <p:sp>
        <p:nvSpPr>
          <p:cNvPr id="48130" name="Rectangle 2">
            <a:extLst>
              <a:ext uri="{FF2B5EF4-FFF2-40B4-BE49-F238E27FC236}">
                <a16:creationId xmlns:a16="http://schemas.microsoft.com/office/drawing/2014/main" id="{49D05015-0DA2-9557-669C-0C19E0A080D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F5F065E3-8E21-D0E5-B9E9-9DDFB2C628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Calibri" panose="020F0502020204030204" pitchFamily="34" charset="0"/>
              <a:ea typeface="ＭＳ Ｐゴシック" panose="020B0600070205080204" pitchFamily="34" charset="-128"/>
              <a:cs typeface="ＭＳ Ｐゴシック" panose="020B0600070205080204" pitchFamily="34" charset="-128"/>
            </a:endParaRPr>
          </a:p>
          <a:p>
            <a:pPr eaLnBrk="1" hangingPunct="1"/>
            <a:endParaRPr lang="nl-NL" altLang="nl-NL">
              <a:latin typeface="Calibri" panose="020F0502020204030204" pitchFamily="34" charset="0"/>
              <a:ea typeface="ＭＳ Ｐゴシック" panose="020B0600070205080204" pitchFamily="34" charset="-128"/>
              <a:cs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38</a:t>
            </a:fld>
            <a:endParaRPr lang="nl-NL"/>
          </a:p>
        </p:txBody>
      </p:sp>
    </p:spTree>
    <p:extLst>
      <p:ext uri="{BB962C8B-B14F-4D97-AF65-F5344CB8AC3E}">
        <p14:creationId xmlns:p14="http://schemas.microsoft.com/office/powerpoint/2010/main" val="1466109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39</a:t>
            </a:fld>
            <a:endParaRPr lang="nl-NL"/>
          </a:p>
        </p:txBody>
      </p:sp>
    </p:spTree>
    <p:extLst>
      <p:ext uri="{BB962C8B-B14F-4D97-AF65-F5344CB8AC3E}">
        <p14:creationId xmlns:p14="http://schemas.microsoft.com/office/powerpoint/2010/main" val="2390654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42</a:t>
            </a:fld>
            <a:endParaRPr lang="nl-NL"/>
          </a:p>
        </p:txBody>
      </p:sp>
    </p:spTree>
    <p:extLst>
      <p:ext uri="{BB962C8B-B14F-4D97-AF65-F5344CB8AC3E}">
        <p14:creationId xmlns:p14="http://schemas.microsoft.com/office/powerpoint/2010/main" val="198406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a:extLst>
              <a:ext uri="{FF2B5EF4-FFF2-40B4-BE49-F238E27FC236}">
                <a16:creationId xmlns:a16="http://schemas.microsoft.com/office/drawing/2014/main" id="{54F0C100-23E7-420E-BF29-27B62A60EC40}"/>
              </a:ext>
            </a:extLst>
          </p:cNvPr>
          <p:cNvSpPr>
            <a:spLocks noGrp="1" noRot="1" noChangeAspect="1" noChangeArrowheads="1" noTextEdit="1"/>
          </p:cNvSpPr>
          <p:nvPr>
            <p:ph type="sldImg"/>
          </p:nvPr>
        </p:nvSpPr>
        <p:spPr>
          <a:ln/>
        </p:spPr>
      </p:sp>
      <p:sp>
        <p:nvSpPr>
          <p:cNvPr id="23555" name="Tijdelijke aanduiding voor notities 2">
            <a:extLst>
              <a:ext uri="{FF2B5EF4-FFF2-40B4-BE49-F238E27FC236}">
                <a16:creationId xmlns:a16="http://schemas.microsoft.com/office/drawing/2014/main" id="{6DD15552-67D2-427C-AC35-4F286D2CDE0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latin typeface="Arial" panose="020B0604020202020204" pitchFamily="34" charset="0"/>
            </a:endParaRPr>
          </a:p>
        </p:txBody>
      </p:sp>
      <p:sp>
        <p:nvSpPr>
          <p:cNvPr id="23556" name="Tijdelijke aanduiding voor dianummer 3">
            <a:extLst>
              <a:ext uri="{FF2B5EF4-FFF2-40B4-BE49-F238E27FC236}">
                <a16:creationId xmlns:a16="http://schemas.microsoft.com/office/drawing/2014/main" id="{DCD95564-6F26-42A0-8B80-98078E0AA0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36DEBA-84DA-4B90-9F86-96E722A6376A}" type="slidenum">
              <a:rPr lang="nl-NL" altLang="nl-NL" sz="900" smtClean="0"/>
              <a:pPr/>
              <a:t>3</a:t>
            </a:fld>
            <a:endParaRPr lang="nl-NL" altLang="nl-NL" sz="900"/>
          </a:p>
        </p:txBody>
      </p:sp>
    </p:spTree>
    <p:extLst>
      <p:ext uri="{BB962C8B-B14F-4D97-AF65-F5344CB8AC3E}">
        <p14:creationId xmlns:p14="http://schemas.microsoft.com/office/powerpoint/2010/main" val="168658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EC914AB2-5F12-CA46-9524-68BD00D5DB98}" type="slidenum">
              <a:rPr lang="nl-NL" smtClean="0"/>
              <a:t>4</a:t>
            </a:fld>
            <a:endParaRPr lang="nl-NL"/>
          </a:p>
        </p:txBody>
      </p:sp>
    </p:spTree>
    <p:extLst>
      <p:ext uri="{BB962C8B-B14F-4D97-AF65-F5344CB8AC3E}">
        <p14:creationId xmlns:p14="http://schemas.microsoft.com/office/powerpoint/2010/main" val="212815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3063" y="1233488"/>
            <a:ext cx="5922962" cy="3332162"/>
          </a:xfrm>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endParaRPr lang="nl-NL" baseline="0" dirty="0"/>
          </a:p>
        </p:txBody>
      </p:sp>
      <p:sp>
        <p:nvSpPr>
          <p:cNvPr id="4" name="Tijdelijke aanduiding voor dianummer 3"/>
          <p:cNvSpPr>
            <a:spLocks noGrp="1"/>
          </p:cNvSpPr>
          <p:nvPr>
            <p:ph type="sldNum" sz="quarter" idx="10"/>
          </p:nvPr>
        </p:nvSpPr>
        <p:spPr/>
        <p:txBody>
          <a:bodyPr/>
          <a:lstStyle/>
          <a:p>
            <a:fld id="{E9ADD519-23D8-4487-A09E-E4E27E95D50D}" type="slidenum">
              <a:rPr lang="nl-NL" smtClean="0"/>
              <a:pPr/>
              <a:t>5</a:t>
            </a:fld>
            <a:endParaRPr lang="nl-NL"/>
          </a:p>
        </p:txBody>
      </p:sp>
    </p:spTree>
    <p:extLst>
      <p:ext uri="{BB962C8B-B14F-4D97-AF65-F5344CB8AC3E}">
        <p14:creationId xmlns:p14="http://schemas.microsoft.com/office/powerpoint/2010/main" val="399350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3063" y="1233488"/>
            <a:ext cx="5922962" cy="3332162"/>
          </a:xfrm>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endParaRPr lang="nl-NL" baseline="0" dirty="0"/>
          </a:p>
        </p:txBody>
      </p:sp>
      <p:sp>
        <p:nvSpPr>
          <p:cNvPr id="4" name="Tijdelijke aanduiding voor dianummer 3"/>
          <p:cNvSpPr>
            <a:spLocks noGrp="1"/>
          </p:cNvSpPr>
          <p:nvPr>
            <p:ph type="sldNum" sz="quarter" idx="10"/>
          </p:nvPr>
        </p:nvSpPr>
        <p:spPr/>
        <p:txBody>
          <a:bodyPr/>
          <a:lstStyle/>
          <a:p>
            <a:fld id="{E9ADD519-23D8-4487-A09E-E4E27E95D50D}" type="slidenum">
              <a:rPr lang="nl-NL" smtClean="0"/>
              <a:pPr/>
              <a:t>6</a:t>
            </a:fld>
            <a:endParaRPr lang="nl-NL"/>
          </a:p>
        </p:txBody>
      </p:sp>
    </p:spTree>
    <p:extLst>
      <p:ext uri="{BB962C8B-B14F-4D97-AF65-F5344CB8AC3E}">
        <p14:creationId xmlns:p14="http://schemas.microsoft.com/office/powerpoint/2010/main" val="246486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Tahoma" charset="0"/>
                <a:ea typeface="ＭＳ Ｐゴシック" charset="0"/>
                <a:cs typeface="ＭＳ Ｐゴシック" charset="0"/>
              </a:defRPr>
            </a:lvl1pPr>
            <a:lvl2pPr marL="742950" indent="-285750" eaLnBrk="0" hangingPunct="0">
              <a:defRPr sz="2800">
                <a:solidFill>
                  <a:schemeClr val="bg1"/>
                </a:solidFill>
                <a:latin typeface="Tahoma" charset="0"/>
                <a:ea typeface="ＭＳ Ｐゴシック" charset="0"/>
              </a:defRPr>
            </a:lvl2pPr>
            <a:lvl3pPr marL="1143000" indent="-228600" eaLnBrk="0" hangingPunct="0">
              <a:defRPr sz="2800">
                <a:solidFill>
                  <a:schemeClr val="bg1"/>
                </a:solidFill>
                <a:latin typeface="Tahoma" charset="0"/>
                <a:ea typeface="ＭＳ Ｐゴシック" charset="0"/>
              </a:defRPr>
            </a:lvl3pPr>
            <a:lvl4pPr marL="1600200" indent="-228600" eaLnBrk="0" hangingPunct="0">
              <a:defRPr sz="2800">
                <a:solidFill>
                  <a:schemeClr val="bg1"/>
                </a:solidFill>
                <a:latin typeface="Tahoma" charset="0"/>
                <a:ea typeface="ＭＳ Ｐゴシック" charset="0"/>
              </a:defRPr>
            </a:lvl4pPr>
            <a:lvl5pPr marL="2057400" indent="-228600" eaLnBrk="0" hangingPunct="0">
              <a:defRPr sz="2800">
                <a:solidFill>
                  <a:schemeClr val="bg1"/>
                </a:solidFill>
                <a:latin typeface="Tahoma" charset="0"/>
                <a:ea typeface="ＭＳ Ｐゴシック" charset="0"/>
              </a:defRPr>
            </a:lvl5pPr>
            <a:lvl6pPr marL="2514600" indent="-228600" eaLnBrk="0" fontAlgn="base" hangingPunct="0">
              <a:spcBef>
                <a:spcPct val="0"/>
              </a:spcBef>
              <a:spcAft>
                <a:spcPct val="0"/>
              </a:spcAft>
              <a:defRPr sz="2800">
                <a:solidFill>
                  <a:schemeClr val="bg1"/>
                </a:solidFill>
                <a:latin typeface="Tahoma" charset="0"/>
                <a:ea typeface="ＭＳ Ｐゴシック" charset="0"/>
              </a:defRPr>
            </a:lvl6pPr>
            <a:lvl7pPr marL="2971800" indent="-228600" eaLnBrk="0" fontAlgn="base" hangingPunct="0">
              <a:spcBef>
                <a:spcPct val="0"/>
              </a:spcBef>
              <a:spcAft>
                <a:spcPct val="0"/>
              </a:spcAft>
              <a:defRPr sz="2800">
                <a:solidFill>
                  <a:schemeClr val="bg1"/>
                </a:solidFill>
                <a:latin typeface="Tahoma" charset="0"/>
                <a:ea typeface="ＭＳ Ｐゴシック" charset="0"/>
              </a:defRPr>
            </a:lvl7pPr>
            <a:lvl8pPr marL="3429000" indent="-228600" eaLnBrk="0" fontAlgn="base" hangingPunct="0">
              <a:spcBef>
                <a:spcPct val="0"/>
              </a:spcBef>
              <a:spcAft>
                <a:spcPct val="0"/>
              </a:spcAft>
              <a:defRPr sz="2800">
                <a:solidFill>
                  <a:schemeClr val="bg1"/>
                </a:solidFill>
                <a:latin typeface="Tahoma" charset="0"/>
                <a:ea typeface="ＭＳ Ｐゴシック" charset="0"/>
              </a:defRPr>
            </a:lvl8pPr>
            <a:lvl9pPr marL="3886200" indent="-228600" eaLnBrk="0" fontAlgn="base" hangingPunct="0">
              <a:spcBef>
                <a:spcPct val="0"/>
              </a:spcBef>
              <a:spcAft>
                <a:spcPct val="0"/>
              </a:spcAft>
              <a:defRPr sz="2800">
                <a:solidFill>
                  <a:schemeClr val="bg1"/>
                </a:solidFill>
                <a:latin typeface="Tahoma" charset="0"/>
                <a:ea typeface="ＭＳ Ｐゴシック" charset="0"/>
              </a:defRPr>
            </a:lvl9pPr>
          </a:lstStyle>
          <a:p>
            <a:pPr eaLnBrk="1" hangingPunct="1"/>
            <a:fld id="{85014FA0-840C-E446-85BB-2C5E2695B2FC}" type="slidenum">
              <a:rPr lang="nl-NL" sz="1200">
                <a:solidFill>
                  <a:srgbClr val="000000"/>
                </a:solidFill>
                <a:latin typeface="Arial" charset="0"/>
              </a:rPr>
              <a:pPr eaLnBrk="1" hangingPunct="1"/>
              <a:t>8</a:t>
            </a:fld>
            <a:endParaRPr lang="nl-NL" sz="1200">
              <a:solidFill>
                <a:srgbClr val="000000"/>
              </a:solidFill>
              <a:latin typeface="Arial" charset="0"/>
            </a:endParaRPr>
          </a:p>
        </p:txBody>
      </p:sp>
      <p:sp>
        <p:nvSpPr>
          <p:cNvPr id="66562" name="Rectangle 2"/>
          <p:cNvSpPr>
            <a:spLocks noGrp="1" noRot="1" noChangeAspect="1" noChangeArrowheads="1" noTextEdit="1"/>
          </p:cNvSpPr>
          <p:nvPr>
            <p:ph type="sldImg"/>
          </p:nvPr>
        </p:nvSpPr>
        <p:spPr>
          <a:xfrm>
            <a:off x="96838" y="747713"/>
            <a:ext cx="6621462" cy="3725862"/>
          </a:xfrm>
          <a:ln/>
        </p:spPr>
      </p:sp>
      <p:sp>
        <p:nvSpPr>
          <p:cNvPr id="66563" name="Rectangle 3"/>
          <p:cNvSpPr>
            <a:spLocks noGrp="1" noChangeArrowheads="1"/>
          </p:cNvSpPr>
          <p:nvPr>
            <p:ph type="body" idx="1"/>
          </p:nvPr>
        </p:nvSpPr>
        <p:spPr>
          <a:xfrm>
            <a:off x="908359" y="4723374"/>
            <a:ext cx="4993658" cy="44720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nl-NL" dirty="0">
              <a:latin typeface="Arial" charset="0"/>
            </a:endParaRPr>
          </a:p>
          <a:p>
            <a:pPr eaLnBrk="1" hangingPunct="1">
              <a:spcBef>
                <a:spcPct val="0"/>
              </a:spcBef>
            </a:pPr>
            <a:endParaRPr lang="nl-NL" dirty="0">
              <a:latin typeface="Arial" charset="0"/>
            </a:endParaRPr>
          </a:p>
        </p:txBody>
      </p:sp>
    </p:spTree>
    <p:extLst>
      <p:ext uri="{BB962C8B-B14F-4D97-AF65-F5344CB8AC3E}">
        <p14:creationId xmlns:p14="http://schemas.microsoft.com/office/powerpoint/2010/main" val="1942226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a:t>
            </a:r>
            <a:r>
              <a:rPr lang="nl-NL" baseline="0" dirty="0"/>
              <a:t> past meer aandacht voor  interventies gericht op gedragsfactoren en opvattingen van </a:t>
            </a:r>
            <a:r>
              <a:rPr lang="nl-NL" baseline="0" dirty="0" err="1"/>
              <a:t>patienten</a:t>
            </a:r>
            <a:r>
              <a:rPr lang="nl-NL" baseline="0" dirty="0"/>
              <a:t> in een bredere context van de ontwikkelingen binnen de gezondheidszorg. </a:t>
            </a:r>
          </a:p>
          <a:p>
            <a:endParaRPr lang="nl-NL" baseline="0" dirty="0"/>
          </a:p>
          <a:p>
            <a:r>
              <a:rPr lang="nl-NL" baseline="0" dirty="0"/>
              <a:t>1.  Er is de laatste jaren steeds meer aandacht voor </a:t>
            </a:r>
            <a:r>
              <a:rPr lang="nl-NL" baseline="0" dirty="0" err="1"/>
              <a:t>patient</a:t>
            </a:r>
            <a:r>
              <a:rPr lang="nl-NL" baseline="0" dirty="0"/>
              <a:t> </a:t>
            </a:r>
            <a:r>
              <a:rPr lang="nl-NL" baseline="0" dirty="0" err="1"/>
              <a:t>reported</a:t>
            </a:r>
            <a:r>
              <a:rPr lang="nl-NL" baseline="0" dirty="0"/>
              <a:t> </a:t>
            </a:r>
            <a:r>
              <a:rPr lang="nl-NL" baseline="0" dirty="0" err="1"/>
              <a:t>outcomes</a:t>
            </a:r>
            <a:r>
              <a:rPr lang="nl-NL" baseline="0" dirty="0"/>
              <a:t> – de </a:t>
            </a:r>
            <a:r>
              <a:rPr lang="nl-NL" baseline="0" dirty="0" err="1"/>
              <a:t>gezondsheidstoestand</a:t>
            </a:r>
            <a:r>
              <a:rPr lang="nl-NL" baseline="0" dirty="0"/>
              <a:t> zoals de </a:t>
            </a:r>
            <a:r>
              <a:rPr lang="nl-NL" baseline="0" dirty="0" err="1"/>
              <a:t>patient</a:t>
            </a:r>
            <a:r>
              <a:rPr lang="nl-NL" baseline="0" dirty="0"/>
              <a:t> die ervaart, de beperkingen die hij of zij in het dagelijkse leven ondervindt worden steeds meer als toetssteen gebruikt voor de de zorg. Juist gedragsfactoren en opvattingen van de </a:t>
            </a:r>
            <a:r>
              <a:rPr lang="nl-NL" baseline="0" dirty="0" err="1"/>
              <a:t>patient</a:t>
            </a:r>
            <a:r>
              <a:rPr lang="nl-NL" baseline="0" dirty="0"/>
              <a:t> hangen sterk samen met deze maten, meer dan somatische variabelen. Dit maakt het mogelijk </a:t>
            </a:r>
            <a:r>
              <a:rPr lang="nl-NL" baseline="0" dirty="0" err="1"/>
              <a:t>patient-reported</a:t>
            </a:r>
            <a:r>
              <a:rPr lang="nl-NL" baseline="0" dirty="0"/>
              <a:t> </a:t>
            </a:r>
            <a:r>
              <a:rPr lang="nl-NL" baseline="0" dirty="0" err="1"/>
              <a:t>outcomes</a:t>
            </a:r>
            <a:r>
              <a:rPr lang="nl-NL" baseline="0" dirty="0"/>
              <a:t> te </a:t>
            </a:r>
            <a:r>
              <a:rPr lang="nl-NL" baseline="0" dirty="0" err="1"/>
              <a:t>beinvloeden</a:t>
            </a:r>
            <a:r>
              <a:rPr lang="nl-NL" baseline="0" dirty="0"/>
              <a:t> door gedragsinterventies. </a:t>
            </a:r>
          </a:p>
          <a:p>
            <a:endParaRPr lang="nl-NL" baseline="0" dirty="0"/>
          </a:p>
          <a:p>
            <a:r>
              <a:rPr lang="nl-NL" baseline="0" dirty="0"/>
              <a:t>2. Interventies moet toegesneden zijn op de </a:t>
            </a:r>
            <a:r>
              <a:rPr lang="nl-NL" baseline="0" dirty="0" err="1"/>
              <a:t>patient</a:t>
            </a:r>
            <a:r>
              <a:rPr lang="nl-NL" baseline="0" dirty="0"/>
              <a:t>, bij het personaliseren van de behandeling  gaat het niet alleen om somatische variabelen, maar ook om gedragsfactoren die variatie geeft tussen </a:t>
            </a:r>
            <a:r>
              <a:rPr lang="nl-NL" baseline="0" dirty="0" err="1"/>
              <a:t>patient</a:t>
            </a:r>
            <a:r>
              <a:rPr lang="nl-NL" baseline="0" dirty="0"/>
              <a:t> in bijvoorbeeld therapietrouw, het kunnen hanteren van de negatieve gevolgen van behandelingen en blijven beperkingen. </a:t>
            </a:r>
            <a:r>
              <a:rPr lang="nl-NL" baseline="0" dirty="0" err="1"/>
              <a:t>Personlized</a:t>
            </a:r>
            <a:r>
              <a:rPr lang="nl-NL" baseline="0" dirty="0"/>
              <a:t> </a:t>
            </a:r>
            <a:r>
              <a:rPr lang="nl-NL" baseline="0" dirty="0" err="1"/>
              <a:t>medicine</a:t>
            </a:r>
            <a:r>
              <a:rPr lang="nl-NL" baseline="0" dirty="0"/>
              <a:t> betekent ook op de de persoon toegesneden gedragsinterventies om de effecten van somatische behandeling te optimaliseren of aanpassing aan chronische ziekte te bevorderen. </a:t>
            </a:r>
          </a:p>
          <a:p>
            <a:endParaRPr lang="nl-NL" baseline="0" dirty="0"/>
          </a:p>
          <a:p>
            <a:r>
              <a:rPr lang="nl-NL" baseline="0" dirty="0"/>
              <a:t>3. preventie, het merendeel van de aandoeningen die wij behandelen hebben belangrijke gedragscomponenten, denk aan diabetes, vasculaire neurologische aandoeningen, </a:t>
            </a:r>
            <a:r>
              <a:rPr lang="nl-NL" baseline="0" dirty="0" err="1"/>
              <a:t>copd</a:t>
            </a:r>
            <a:r>
              <a:rPr lang="nl-NL" baseline="0" dirty="0"/>
              <a:t> et, gedragsinterventies kunnen hieraan een belangrijke bijdrage leveren. </a:t>
            </a:r>
          </a:p>
          <a:p>
            <a:endParaRPr lang="nl-NL" baseline="0" dirty="0"/>
          </a:p>
        </p:txBody>
      </p:sp>
      <p:sp>
        <p:nvSpPr>
          <p:cNvPr id="4" name="Tijdelijke aanduiding voor dianummer 3"/>
          <p:cNvSpPr>
            <a:spLocks noGrp="1"/>
          </p:cNvSpPr>
          <p:nvPr>
            <p:ph type="sldNum" sz="quarter" idx="10"/>
          </p:nvPr>
        </p:nvSpPr>
        <p:spPr/>
        <p:txBody>
          <a:bodyPr/>
          <a:lstStyle/>
          <a:p>
            <a:pPr>
              <a:defRPr/>
            </a:pPr>
            <a:fld id="{083CD1E4-35A7-4632-A2A3-F1A5FFED2E97}" type="slidenum">
              <a:rPr lang="en-US" smtClean="0"/>
              <a:pPr>
                <a:defRPr/>
              </a:pPr>
              <a:t>10</a:t>
            </a:fld>
            <a:endParaRPr lang="en-US"/>
          </a:p>
        </p:txBody>
      </p:sp>
    </p:spTree>
    <p:extLst>
      <p:ext uri="{BB962C8B-B14F-4D97-AF65-F5344CB8AC3E}">
        <p14:creationId xmlns:p14="http://schemas.microsoft.com/office/powerpoint/2010/main" val="161066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14425" y="1233488"/>
            <a:ext cx="4440238" cy="3332162"/>
          </a:xfrm>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endParaRPr lang="nl-NL" baseline="0" dirty="0"/>
          </a:p>
        </p:txBody>
      </p:sp>
      <p:sp>
        <p:nvSpPr>
          <p:cNvPr id="4" name="Tijdelijke aanduiding voor dianummer 3"/>
          <p:cNvSpPr>
            <a:spLocks noGrp="1"/>
          </p:cNvSpPr>
          <p:nvPr>
            <p:ph type="sldNum" sz="quarter" idx="10"/>
          </p:nvPr>
        </p:nvSpPr>
        <p:spPr/>
        <p:txBody>
          <a:bodyPr/>
          <a:lstStyle/>
          <a:p>
            <a:fld id="{E9ADD519-23D8-4487-A09E-E4E27E95D50D}" type="slidenum">
              <a:rPr lang="nl-NL" smtClean="0"/>
              <a:pPr/>
              <a:t>11</a:t>
            </a:fld>
            <a:endParaRPr lang="nl-NL"/>
          </a:p>
        </p:txBody>
      </p:sp>
    </p:spTree>
    <p:extLst>
      <p:ext uri="{BB962C8B-B14F-4D97-AF65-F5344CB8AC3E}">
        <p14:creationId xmlns:p14="http://schemas.microsoft.com/office/powerpoint/2010/main" val="1072579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patient car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598714"/>
            <a:ext cx="12192000" cy="2943610"/>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Enter sub </a:t>
            </a:r>
            <a:r>
              <a:rPr lang="nl-NL" dirty="0" err="1"/>
              <a:t>title</a:t>
            </a:r>
            <a:r>
              <a:rPr lang="nl-NL" dirty="0"/>
              <a:t> here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grpSp>
        <p:nvGrpSpPr>
          <p:cNvPr id="60" name="Groep 59">
            <a:extLst>
              <a:ext uri="{FF2B5EF4-FFF2-40B4-BE49-F238E27FC236}">
                <a16:creationId xmlns:a16="http://schemas.microsoft.com/office/drawing/2014/main" id="{23432A2F-9573-4D30-A457-51313B3F8441}"/>
              </a:ext>
            </a:extLst>
          </p:cNvPr>
          <p:cNvGrpSpPr/>
          <p:nvPr userDrawn="1"/>
        </p:nvGrpSpPr>
        <p:grpSpPr>
          <a:xfrm>
            <a:off x="4309680" y="-733"/>
            <a:ext cx="3565908" cy="992921"/>
            <a:chOff x="4309680" y="-733"/>
            <a:chExt cx="3565908" cy="992921"/>
          </a:xfrm>
        </p:grpSpPr>
        <p:sp>
          <p:nvSpPr>
            <p:cNvPr id="5" name="AutoShape 3">
              <a:extLst>
                <a:ext uri="{FF2B5EF4-FFF2-40B4-BE49-F238E27FC236}">
                  <a16:creationId xmlns:a16="http://schemas.microsoft.com/office/drawing/2014/main" id="{78C8C806-1C8D-4CAE-B87E-C4933CC01D6B}"/>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93F361E0-61C0-45A7-B38F-0F04302A487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58" name="Afbeelding 57">
              <a:extLst>
                <a:ext uri="{FF2B5EF4-FFF2-40B4-BE49-F238E27FC236}">
                  <a16:creationId xmlns:a16="http://schemas.microsoft.com/office/drawing/2014/main" id="{7FA52067-A26A-4DC2-9C65-6AA60AED6E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ait colored bg - research">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a:t>
            </a:r>
            <a:r>
              <a:rPr lang="nl-NL" dirty="0" err="1"/>
              <a:t>goes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dscape colored bg - research">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tekst or </a:t>
            </a:r>
            <a:r>
              <a:rPr lang="nl-NL" dirty="0" err="1"/>
              <a:t>bullet</a:t>
            </a:r>
            <a:r>
              <a:rPr lang="nl-NL" dirty="0"/>
              <a:t> tekst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 educatio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grpSp>
        <p:nvGrpSpPr>
          <p:cNvPr id="13" name="Groep 12">
            <a:extLst>
              <a:ext uri="{FF2B5EF4-FFF2-40B4-BE49-F238E27FC236}">
                <a16:creationId xmlns:a16="http://schemas.microsoft.com/office/drawing/2014/main" id="{8744D87F-F65F-4818-B6A9-319B33602989}"/>
              </a:ext>
            </a:extLst>
          </p:cNvPr>
          <p:cNvGrpSpPr/>
          <p:nvPr userDrawn="1"/>
        </p:nvGrpSpPr>
        <p:grpSpPr>
          <a:xfrm>
            <a:off x="4309680" y="-733"/>
            <a:ext cx="3565908" cy="992921"/>
            <a:chOff x="4309680" y="-733"/>
            <a:chExt cx="3565908" cy="992921"/>
          </a:xfrm>
        </p:grpSpPr>
        <p:sp>
          <p:nvSpPr>
            <p:cNvPr id="14" name="AutoShape 3">
              <a:extLst>
                <a:ext uri="{FF2B5EF4-FFF2-40B4-BE49-F238E27FC236}">
                  <a16:creationId xmlns:a16="http://schemas.microsoft.com/office/drawing/2014/main" id="{255AD987-97B1-46C2-B7B7-AFED11E03D18}"/>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8C0AF222-F84B-4A7F-989F-B00781BA91C5}"/>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242ABA24-DA60-4A2C-B5AD-3FD2D6AC5A0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rait colored bg - educatio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colored bg - educatio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age - corporat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grpSp>
        <p:nvGrpSpPr>
          <p:cNvPr id="7" name="Groep 6">
            <a:extLst>
              <a:ext uri="{FF2B5EF4-FFF2-40B4-BE49-F238E27FC236}">
                <a16:creationId xmlns:a16="http://schemas.microsoft.com/office/drawing/2014/main" id="{23C544A4-2E78-48AB-AE0E-D3A4C53372B3}"/>
              </a:ext>
            </a:extLst>
          </p:cNvPr>
          <p:cNvGrpSpPr/>
          <p:nvPr userDrawn="1"/>
        </p:nvGrpSpPr>
        <p:grpSpPr>
          <a:xfrm>
            <a:off x="4309680" y="-733"/>
            <a:ext cx="3565908" cy="992921"/>
            <a:chOff x="4309680" y="-733"/>
            <a:chExt cx="3565908" cy="992921"/>
          </a:xfrm>
        </p:grpSpPr>
        <p:sp>
          <p:nvSpPr>
            <p:cNvPr id="8" name="AutoShape 3">
              <a:extLst>
                <a:ext uri="{FF2B5EF4-FFF2-40B4-BE49-F238E27FC236}">
                  <a16:creationId xmlns:a16="http://schemas.microsoft.com/office/drawing/2014/main" id="{8D339B49-063C-47AB-8D1E-FF2E6986F1BA}"/>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5">
              <a:extLst>
                <a:ext uri="{FF2B5EF4-FFF2-40B4-BE49-F238E27FC236}">
                  <a16:creationId xmlns:a16="http://schemas.microsoft.com/office/drawing/2014/main" id="{3F26F29A-AFED-4F5D-A512-F938D5C34FAB}"/>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a:extLst>
                <a:ext uri="{FF2B5EF4-FFF2-40B4-BE49-F238E27FC236}">
                  <a16:creationId xmlns:a16="http://schemas.microsoft.com/office/drawing/2014/main" id="{347BE6D8-7723-4362-BBF6-20F5AE089B3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Regular</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 </a:t>
            </a:r>
            <a:r>
              <a:rPr lang="nl-NL" dirty="0" err="1"/>
              <a:t>bullet</a:t>
            </a:r>
            <a:r>
              <a:rPr lang="nl-NL" dirty="0"/>
              <a:t> list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rait colored bg - corporat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dscape colored bg - corporat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grpSp>
        <p:nvGrpSpPr>
          <p:cNvPr id="4" name="Groep 3">
            <a:extLst>
              <a:ext uri="{FF2B5EF4-FFF2-40B4-BE49-F238E27FC236}">
                <a16:creationId xmlns:a16="http://schemas.microsoft.com/office/drawing/2014/main" id="{968198D8-F9D5-466F-B081-D48DCE325626}"/>
              </a:ext>
            </a:extLst>
          </p:cNvPr>
          <p:cNvGrpSpPr/>
          <p:nvPr userDrawn="1"/>
        </p:nvGrpSpPr>
        <p:grpSpPr>
          <a:xfrm>
            <a:off x="4309680" y="-733"/>
            <a:ext cx="3565908" cy="992921"/>
            <a:chOff x="4309680" y="-733"/>
            <a:chExt cx="3565908" cy="992921"/>
          </a:xfrm>
        </p:grpSpPr>
        <p:sp>
          <p:nvSpPr>
            <p:cNvPr id="5" name="AutoShape 3">
              <a:extLst>
                <a:ext uri="{FF2B5EF4-FFF2-40B4-BE49-F238E27FC236}">
                  <a16:creationId xmlns:a16="http://schemas.microsoft.com/office/drawing/2014/main" id="{7F68AFAE-ACDE-45F8-9005-12041EE103F6}"/>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BDBC6344-822B-41DC-A605-CFB48858EEA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extLst>
                <a:ext uri="{FF2B5EF4-FFF2-40B4-BE49-F238E27FC236}">
                  <a16:creationId xmlns:a16="http://schemas.microsoft.com/office/drawing/2014/main" id="{588EF8EA-60D8-4FF4-9BF9-DEBB3A6B0CB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a:xfrm>
            <a:off x="696385" y="1814513"/>
            <a:ext cx="10799233" cy="4125912"/>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1991784" y="6415088"/>
            <a:ext cx="1439333" cy="152400"/>
          </a:xfrm>
          <a:prstGeom prst="rect">
            <a:avLst/>
          </a:prstGeom>
        </p:spPr>
        <p:txBody>
          <a:bodyPr/>
          <a:lstStyle>
            <a:lvl1pPr>
              <a:defRPr/>
            </a:lvl1pPr>
          </a:lstStyle>
          <a:p>
            <a:pPr>
              <a:defRPr/>
            </a:pPr>
            <a:r>
              <a:rPr lang="nl-NL"/>
              <a:t>&lt;datum&gt;</a:t>
            </a:r>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&lt;Titel van de presentatie&gt;</a:t>
            </a:r>
            <a:endParaRPr lang="nl-NL" dirty="0"/>
          </a:p>
        </p:txBody>
      </p:sp>
      <p:sp>
        <p:nvSpPr>
          <p:cNvPr id="6" name="Tijdelijke aanduiding voor dianummer 5"/>
          <p:cNvSpPr>
            <a:spLocks noGrp="1"/>
          </p:cNvSpPr>
          <p:nvPr>
            <p:ph type="sldNum" sz="quarter" idx="12"/>
          </p:nvPr>
        </p:nvSpPr>
        <p:spPr>
          <a:xfrm>
            <a:off x="696385" y="6415088"/>
            <a:ext cx="1079500" cy="152400"/>
          </a:xfrm>
          <a:prstGeom prst="rect">
            <a:avLst/>
          </a:prstGeom>
        </p:spPr>
        <p:txBody>
          <a:bodyPr/>
          <a:lstStyle>
            <a:lvl1pPr>
              <a:defRPr/>
            </a:lvl1pPr>
          </a:lstStyle>
          <a:p>
            <a:r>
              <a:rPr lang="nl-NL" altLang="x-none"/>
              <a:t>Pagina </a:t>
            </a:r>
            <a:fld id="{83FE4A72-0D4C-9745-87D9-19673DDAF155}" type="slidenum">
              <a:rPr lang="nl-NL" altLang="x-none"/>
              <a:pPr/>
              <a:t>‹nr.›</a:t>
            </a:fld>
            <a:endParaRPr lang="nl-NL" altLang="x-none"/>
          </a:p>
        </p:txBody>
      </p:sp>
    </p:spTree>
    <p:extLst>
      <p:ext uri="{BB962C8B-B14F-4D97-AF65-F5344CB8AC3E}">
        <p14:creationId xmlns:p14="http://schemas.microsoft.com/office/powerpoint/2010/main" val="5936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4" name="Tekstvak 3"/>
          <p:cNvSpPr txBox="1"/>
          <p:nvPr userDrawn="1"/>
        </p:nvSpPr>
        <p:spPr>
          <a:xfrm>
            <a:off x="7727951" y="6381751"/>
            <a:ext cx="3551767" cy="379413"/>
          </a:xfrm>
          <a:prstGeom prst="rect">
            <a:avLst/>
          </a:prstGeom>
          <a:solidFill>
            <a:schemeClr val="bg1"/>
          </a:solidFill>
        </p:spPr>
        <p:txBody>
          <a:bodyPr>
            <a:spAutoFit/>
          </a:bodyPr>
          <a:lstStyle/>
          <a:p>
            <a:pPr>
              <a:defRPr/>
            </a:pPr>
            <a:endParaRPr lang="nl-NL" sz="1800" dirty="0">
              <a:ln>
                <a:solidFill>
                  <a:schemeClr val="bg1"/>
                </a:solidFill>
              </a:ln>
              <a:latin typeface="Tahoma" pitchFamily="34" charset="0"/>
              <a:ea typeface="MS PGothic" pitchFamily="34" charset="-128"/>
            </a:endParaRPr>
          </a:p>
        </p:txBody>
      </p:sp>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Tree>
    <p:extLst>
      <p:ext uri="{BB962C8B-B14F-4D97-AF65-F5344CB8AC3E}">
        <p14:creationId xmlns:p14="http://schemas.microsoft.com/office/powerpoint/2010/main" val="1686621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6" name="Ondertitel 2"/>
          <p:cNvSpPr>
            <a:spLocks noGrp="1"/>
          </p:cNvSpPr>
          <p:nvPr>
            <p:ph type="subTitle" idx="1"/>
          </p:nvPr>
        </p:nvSpPr>
        <p:spPr>
          <a:xfrm>
            <a:off x="696000" y="1650209"/>
            <a:ext cx="10800000" cy="533400"/>
          </a:xfrm>
          <a:prstGeom prst="rect">
            <a:avLst/>
          </a:prstGeo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4" name="Tijdelijke aanduiding voor datum 3"/>
          <p:cNvSpPr>
            <a:spLocks noGrp="1"/>
          </p:cNvSpPr>
          <p:nvPr>
            <p:ph type="dt" sz="half" idx="10"/>
          </p:nvPr>
        </p:nvSpPr>
        <p:spPr>
          <a:xfrm>
            <a:off x="1991784" y="6415088"/>
            <a:ext cx="1439333" cy="152400"/>
          </a:xfrm>
          <a:prstGeom prst="rect">
            <a:avLst/>
          </a:prstGeom>
        </p:spPr>
        <p:txBody>
          <a:bodyPr/>
          <a:lstStyle>
            <a:lvl1pPr>
              <a:defRPr/>
            </a:lvl1pPr>
          </a:lstStyle>
          <a:p>
            <a:pPr>
              <a:defRPr/>
            </a:pPr>
            <a:fld id="{BCB8C15D-0D40-6248-B563-9C7A036368BF}" type="datetime1">
              <a:rPr lang="en-US"/>
              <a:pPr>
                <a:defRPr/>
              </a:pPr>
              <a:t>10/8/24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a:xfrm>
            <a:off x="696385" y="6415088"/>
            <a:ext cx="1079500" cy="152400"/>
          </a:xfrm>
          <a:prstGeom prst="rect">
            <a:avLst/>
          </a:prstGeom>
        </p:spPr>
        <p:txBody>
          <a:bodyPr/>
          <a:lstStyle>
            <a:lvl1pPr>
              <a:defRPr/>
            </a:lvl1pPr>
          </a:lstStyle>
          <a:p>
            <a:pPr>
              <a:defRPr/>
            </a:pPr>
            <a:r>
              <a:rPr lang="nl-NL" altLang="en-US"/>
              <a:t>Pagina </a:t>
            </a:r>
            <a:fld id="{28585BA0-AA0B-534A-B6AB-94D2CD5ED1E9}" type="slidenum">
              <a:rPr lang="nl-NL" altLang="en-US"/>
              <a:pPr>
                <a:defRPr/>
              </a:pPr>
              <a:t>‹nr.›</a:t>
            </a:fld>
            <a:endParaRPr lang="nl-NL" altLang="en-US"/>
          </a:p>
        </p:txBody>
      </p:sp>
    </p:spTree>
    <p:extLst>
      <p:ext uri="{BB962C8B-B14F-4D97-AF65-F5344CB8AC3E}">
        <p14:creationId xmlns:p14="http://schemas.microsoft.com/office/powerpoint/2010/main" val="1927498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eelddia">
    <p:spTree>
      <p:nvGrpSpPr>
        <p:cNvPr id="1" name=""/>
        <p:cNvGrpSpPr/>
        <p:nvPr/>
      </p:nvGrpSpPr>
      <p:grpSpPr>
        <a:xfrm>
          <a:off x="0" y="0"/>
          <a:ext cx="0" cy="0"/>
          <a:chOff x="0" y="0"/>
          <a:chExt cx="0" cy="0"/>
        </a:xfrm>
      </p:grpSpPr>
      <p:grpSp>
        <p:nvGrpSpPr>
          <p:cNvPr id="3" name="Groep 24"/>
          <p:cNvGrpSpPr>
            <a:grpSpLocks/>
          </p:cNvGrpSpPr>
          <p:nvPr userDrawn="1"/>
        </p:nvGrpSpPr>
        <p:grpSpPr bwMode="auto">
          <a:xfrm>
            <a:off x="7823200" y="6264276"/>
            <a:ext cx="3236384" cy="301625"/>
            <a:chOff x="5867400" y="6264275"/>
            <a:chExt cx="2427288" cy="301626"/>
          </a:xfrm>
        </p:grpSpPr>
        <p:sp>
          <p:nvSpPr>
            <p:cNvPr id="5" name="Freeform 10"/>
            <p:cNvSpPr>
              <a:spLocks noEditPoints="1"/>
            </p:cNvSpPr>
            <p:nvPr userDrawn="1"/>
          </p:nvSpPr>
          <p:spPr bwMode="auto">
            <a:xfrm>
              <a:off x="5867400" y="6264275"/>
              <a:ext cx="258763" cy="295276"/>
            </a:xfrm>
            <a:custGeom>
              <a:avLst/>
              <a:gdLst>
                <a:gd name="T0" fmla="*/ 2147483646 w 407"/>
                <a:gd name="T1" fmla="*/ 2147483646 h 463"/>
                <a:gd name="T2" fmla="*/ 2147483646 w 407"/>
                <a:gd name="T3" fmla="*/ 2147483646 h 463"/>
                <a:gd name="T4" fmla="*/ 2147483646 w 407"/>
                <a:gd name="T5" fmla="*/ 2147483646 h 463"/>
                <a:gd name="T6" fmla="*/ 2147483646 w 407"/>
                <a:gd name="T7" fmla="*/ 2147483646 h 463"/>
                <a:gd name="T8" fmla="*/ 2147483646 w 407"/>
                <a:gd name="T9" fmla="*/ 0 h 463"/>
                <a:gd name="T10" fmla="*/ 2147483646 w 407"/>
                <a:gd name="T11" fmla="*/ 0 h 463"/>
                <a:gd name="T12" fmla="*/ 0 w 407"/>
                <a:gd name="T13" fmla="*/ 2147483646 h 463"/>
                <a:gd name="T14" fmla="*/ 0 w 407"/>
                <a:gd name="T15" fmla="*/ 2147483646 h 463"/>
                <a:gd name="T16" fmla="*/ 2147483646 w 407"/>
                <a:gd name="T17" fmla="*/ 2147483646 h 463"/>
                <a:gd name="T18" fmla="*/ 2147483646 w 407"/>
                <a:gd name="T19" fmla="*/ 2147483646 h 463"/>
                <a:gd name="T20" fmla="*/ 2147483646 w 407"/>
                <a:gd name="T21" fmla="*/ 2147483646 h 463"/>
                <a:gd name="T22" fmla="*/ 2147483646 w 407"/>
                <a:gd name="T23" fmla="*/ 2147483646 h 463"/>
                <a:gd name="T24" fmla="*/ 0 w 407"/>
                <a:gd name="T25" fmla="*/ 2147483646 h 463"/>
                <a:gd name="T26" fmla="*/ 0 w 407"/>
                <a:gd name="T27" fmla="*/ 2147483646 h 463"/>
                <a:gd name="T28" fmla="*/ 2147483646 w 407"/>
                <a:gd name="T29" fmla="*/ 2147483646 h 463"/>
                <a:gd name="T30" fmla="*/ 2147483646 w 407"/>
                <a:gd name="T31" fmla="*/ 2147483646 h 463"/>
                <a:gd name="T32" fmla="*/ 2147483646 w 407"/>
                <a:gd name="T33" fmla="*/ 2147483646 h 463"/>
                <a:gd name="T34" fmla="*/ 2147483646 w 407"/>
                <a:gd name="T35" fmla="*/ 2147483646 h 463"/>
                <a:gd name="T36" fmla="*/ 2147483646 w 407"/>
                <a:gd name="T37" fmla="*/ 2147483646 h 463"/>
                <a:gd name="T38" fmla="*/ 2147483646 w 407"/>
                <a:gd name="T39" fmla="*/ 2147483646 h 463"/>
                <a:gd name="T40" fmla="*/ 2147483646 w 407"/>
                <a:gd name="T41" fmla="*/ 2147483646 h 463"/>
                <a:gd name="T42" fmla="*/ 2147483646 w 407"/>
                <a:gd name="T43" fmla="*/ 2147483646 h 463"/>
                <a:gd name="T44" fmla="*/ 2147483646 w 407"/>
                <a:gd name="T45" fmla="*/ 2147483646 h 463"/>
                <a:gd name="T46" fmla="*/ 2147483646 w 407"/>
                <a:gd name="T47" fmla="*/ 2147483646 h 463"/>
                <a:gd name="T48" fmla="*/ 2147483646 w 407"/>
                <a:gd name="T49" fmla="*/ 2147483646 h 463"/>
                <a:gd name="T50" fmla="*/ 2147483646 w 407"/>
                <a:gd name="T51" fmla="*/ 2147483646 h 463"/>
                <a:gd name="T52" fmla="*/ 2147483646 w 407"/>
                <a:gd name="T53" fmla="*/ 2147483646 h 463"/>
                <a:gd name="T54" fmla="*/ 2147483646 w 407"/>
                <a:gd name="T55" fmla="*/ 2147483646 h 463"/>
                <a:gd name="T56" fmla="*/ 2147483646 w 407"/>
                <a:gd name="T57" fmla="*/ 2147483646 h 463"/>
                <a:gd name="T58" fmla="*/ 2147483646 w 407"/>
                <a:gd name="T59" fmla="*/ 2147483646 h 463"/>
                <a:gd name="T60" fmla="*/ 2147483646 w 407"/>
                <a:gd name="T61" fmla="*/ 2147483646 h 463"/>
                <a:gd name="T62" fmla="*/ 2147483646 w 407"/>
                <a:gd name="T63" fmla="*/ 2147483646 h 463"/>
                <a:gd name="T64" fmla="*/ 2147483646 w 407"/>
                <a:gd name="T65" fmla="*/ 2147483646 h 463"/>
                <a:gd name="T66" fmla="*/ 2147483646 w 407"/>
                <a:gd name="T67" fmla="*/ 2147483646 h 4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6" name="Freeform 11"/>
            <p:cNvSpPr>
              <a:spLocks noEditPoints="1"/>
            </p:cNvSpPr>
            <p:nvPr userDrawn="1"/>
          </p:nvSpPr>
          <p:spPr bwMode="auto">
            <a:xfrm>
              <a:off x="6350000" y="6264275"/>
              <a:ext cx="220663" cy="301626"/>
            </a:xfrm>
            <a:custGeom>
              <a:avLst/>
              <a:gdLst>
                <a:gd name="T0" fmla="*/ 2147483646 w 348"/>
                <a:gd name="T1" fmla="*/ 2147483646 h 473"/>
                <a:gd name="T2" fmla="*/ 2147483646 w 348"/>
                <a:gd name="T3" fmla="*/ 2147483646 h 473"/>
                <a:gd name="T4" fmla="*/ 2147483646 w 348"/>
                <a:gd name="T5" fmla="*/ 2147483646 h 473"/>
                <a:gd name="T6" fmla="*/ 2147483646 w 348"/>
                <a:gd name="T7" fmla="*/ 0 h 473"/>
                <a:gd name="T8" fmla="*/ 2147483646 w 348"/>
                <a:gd name="T9" fmla="*/ 0 h 473"/>
                <a:gd name="T10" fmla="*/ 2147483646 w 348"/>
                <a:gd name="T11" fmla="*/ 2147483646 h 473"/>
                <a:gd name="T12" fmla="*/ 2147483646 w 348"/>
                <a:gd name="T13" fmla="*/ 2147483646 h 473"/>
                <a:gd name="T14" fmla="*/ 2147483646 w 348"/>
                <a:gd name="T15" fmla="*/ 2147483646 h 473"/>
                <a:gd name="T16" fmla="*/ 2147483646 w 348"/>
                <a:gd name="T17" fmla="*/ 2147483646 h 473"/>
                <a:gd name="T18" fmla="*/ 2147483646 w 348"/>
                <a:gd name="T19" fmla="*/ 2147483646 h 473"/>
                <a:gd name="T20" fmla="*/ 2147483646 w 348"/>
                <a:gd name="T21" fmla="*/ 2147483646 h 473"/>
                <a:gd name="T22" fmla="*/ 0 w 348"/>
                <a:gd name="T23" fmla="*/ 2147483646 h 473"/>
                <a:gd name="T24" fmla="*/ 2147483646 w 348"/>
                <a:gd name="T25" fmla="*/ 2147483646 h 473"/>
                <a:gd name="T26" fmla="*/ 2147483646 w 348"/>
                <a:gd name="T27" fmla="*/ 2147483646 h 473"/>
                <a:gd name="T28" fmla="*/ 2147483646 w 348"/>
                <a:gd name="T29" fmla="*/ 2147483646 h 473"/>
                <a:gd name="T30" fmla="*/ 2147483646 w 348"/>
                <a:gd name="T31" fmla="*/ 2147483646 h 473"/>
                <a:gd name="T32" fmla="*/ 2147483646 w 348"/>
                <a:gd name="T33" fmla="*/ 2147483646 h 473"/>
                <a:gd name="T34" fmla="*/ 2147483646 w 348"/>
                <a:gd name="T35" fmla="*/ 2147483646 h 473"/>
                <a:gd name="T36" fmla="*/ 2147483646 w 348"/>
                <a:gd name="T37" fmla="*/ 2147483646 h 473"/>
                <a:gd name="T38" fmla="*/ 2147483646 w 348"/>
                <a:gd name="T39" fmla="*/ 2147483646 h 473"/>
                <a:gd name="T40" fmla="*/ 2147483646 w 348"/>
                <a:gd name="T41" fmla="*/ 2147483646 h 473"/>
                <a:gd name="T42" fmla="*/ 2147483646 w 348"/>
                <a:gd name="T43" fmla="*/ 2147483646 h 473"/>
                <a:gd name="T44" fmla="*/ 2147483646 w 348"/>
                <a:gd name="T45" fmla="*/ 2147483646 h 473"/>
                <a:gd name="T46" fmla="*/ 2147483646 w 348"/>
                <a:gd name="T47" fmla="*/ 2147483646 h 473"/>
                <a:gd name="T48" fmla="*/ 2147483646 w 348"/>
                <a:gd name="T49" fmla="*/ 2147483646 h 473"/>
                <a:gd name="T50" fmla="*/ 2147483646 w 348"/>
                <a:gd name="T51" fmla="*/ 2147483646 h 4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7" name="Freeform 12"/>
            <p:cNvSpPr>
              <a:spLocks/>
            </p:cNvSpPr>
            <p:nvPr userDrawn="1"/>
          </p:nvSpPr>
          <p:spPr bwMode="auto">
            <a:xfrm>
              <a:off x="7032625" y="6354763"/>
              <a:ext cx="234950" cy="211138"/>
            </a:xfrm>
            <a:custGeom>
              <a:avLst/>
              <a:gdLst>
                <a:gd name="T0" fmla="*/ 2147483646 w 372"/>
                <a:gd name="T1" fmla="*/ 2147483646 h 330"/>
                <a:gd name="T2" fmla="*/ 2147483646 w 372"/>
                <a:gd name="T3" fmla="*/ 0 h 330"/>
                <a:gd name="T4" fmla="*/ 2147483646 w 372"/>
                <a:gd name="T5" fmla="*/ 0 h 330"/>
                <a:gd name="T6" fmla="*/ 2147483646 w 372"/>
                <a:gd name="T7" fmla="*/ 2147483646 h 330"/>
                <a:gd name="T8" fmla="*/ 2147483646 w 372"/>
                <a:gd name="T9" fmla="*/ 2147483646 h 330"/>
                <a:gd name="T10" fmla="*/ 2147483646 w 372"/>
                <a:gd name="T11" fmla="*/ 2147483646 h 330"/>
                <a:gd name="T12" fmla="*/ 2147483646 w 372"/>
                <a:gd name="T13" fmla="*/ 2147483646 h 330"/>
                <a:gd name="T14" fmla="*/ 2147483646 w 372"/>
                <a:gd name="T15" fmla="*/ 2147483646 h 330"/>
                <a:gd name="T16" fmla="*/ 2147483646 w 372"/>
                <a:gd name="T17" fmla="*/ 2147483646 h 330"/>
                <a:gd name="T18" fmla="*/ 2147483646 w 372"/>
                <a:gd name="T19" fmla="*/ 2147483646 h 330"/>
                <a:gd name="T20" fmla="*/ 2147483646 w 372"/>
                <a:gd name="T21" fmla="*/ 2147483646 h 330"/>
                <a:gd name="T22" fmla="*/ 2147483646 w 372"/>
                <a:gd name="T23" fmla="*/ 0 h 330"/>
                <a:gd name="T24" fmla="*/ 2147483646 w 372"/>
                <a:gd name="T25" fmla="*/ 0 h 330"/>
                <a:gd name="T26" fmla="*/ 0 w 372"/>
                <a:gd name="T27" fmla="*/ 2147483646 h 330"/>
                <a:gd name="T28" fmla="*/ 0 w 372"/>
                <a:gd name="T29" fmla="*/ 2147483646 h 330"/>
                <a:gd name="T30" fmla="*/ 2147483646 w 372"/>
                <a:gd name="T31" fmla="*/ 2147483646 h 330"/>
                <a:gd name="T32" fmla="*/ 2147483646 w 372"/>
                <a:gd name="T33" fmla="*/ 2147483646 h 330"/>
                <a:gd name="T34" fmla="*/ 2147483646 w 372"/>
                <a:gd name="T35" fmla="*/ 2147483646 h 330"/>
                <a:gd name="T36" fmla="*/ 2147483646 w 372"/>
                <a:gd name="T37" fmla="*/ 2147483646 h 330"/>
                <a:gd name="T38" fmla="*/ 2147483646 w 372"/>
                <a:gd name="T39" fmla="*/ 2147483646 h 330"/>
                <a:gd name="T40" fmla="*/ 2147483646 w 372"/>
                <a:gd name="T41" fmla="*/ 2147483646 h 330"/>
                <a:gd name="T42" fmla="*/ 2147483646 w 372"/>
                <a:gd name="T43" fmla="*/ 2147483646 h 330"/>
                <a:gd name="T44" fmla="*/ 2147483646 w 372"/>
                <a:gd name="T45" fmla="*/ 2147483646 h 330"/>
                <a:gd name="T46" fmla="*/ 2147483646 w 372"/>
                <a:gd name="T47" fmla="*/ 2147483646 h 330"/>
                <a:gd name="T48" fmla="*/ 2147483646 w 372"/>
                <a:gd name="T49" fmla="*/ 2147483646 h 330"/>
                <a:gd name="T50" fmla="*/ 2147483646 w 372"/>
                <a:gd name="T51" fmla="*/ 2147483646 h 330"/>
                <a:gd name="T52" fmla="*/ 2147483646 w 372"/>
                <a:gd name="T53" fmla="*/ 2147483646 h 330"/>
                <a:gd name="T54" fmla="*/ 2147483646 w 372"/>
                <a:gd name="T55" fmla="*/ 2147483646 h 3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8" name="Freeform 13"/>
            <p:cNvSpPr>
              <a:spLocks noEditPoints="1"/>
            </p:cNvSpPr>
            <p:nvPr userDrawn="1"/>
          </p:nvSpPr>
          <p:spPr bwMode="auto">
            <a:xfrm>
              <a:off x="6140450" y="6348413"/>
              <a:ext cx="195263" cy="217488"/>
            </a:xfrm>
            <a:custGeom>
              <a:avLst/>
              <a:gdLst>
                <a:gd name="T0" fmla="*/ 2147483646 w 307"/>
                <a:gd name="T1" fmla="*/ 2147483646 h 340"/>
                <a:gd name="T2" fmla="*/ 2147483646 w 307"/>
                <a:gd name="T3" fmla="*/ 2147483646 h 340"/>
                <a:gd name="T4" fmla="*/ 2147483646 w 307"/>
                <a:gd name="T5" fmla="*/ 2147483646 h 340"/>
                <a:gd name="T6" fmla="*/ 2147483646 w 307"/>
                <a:gd name="T7" fmla="*/ 0 h 340"/>
                <a:gd name="T8" fmla="*/ 2147483646 w 307"/>
                <a:gd name="T9" fmla="*/ 2147483646 h 340"/>
                <a:gd name="T10" fmla="*/ 2147483646 w 307"/>
                <a:gd name="T11" fmla="*/ 2147483646 h 340"/>
                <a:gd name="T12" fmla="*/ 2147483646 w 307"/>
                <a:gd name="T13" fmla="*/ 2147483646 h 340"/>
                <a:gd name="T14" fmla="*/ 2147483646 w 307"/>
                <a:gd name="T15" fmla="*/ 2147483646 h 340"/>
                <a:gd name="T16" fmla="*/ 2147483646 w 307"/>
                <a:gd name="T17" fmla="*/ 2147483646 h 340"/>
                <a:gd name="T18" fmla="*/ 2147483646 w 307"/>
                <a:gd name="T19" fmla="*/ 2147483646 h 340"/>
                <a:gd name="T20" fmla="*/ 2147483646 w 307"/>
                <a:gd name="T21" fmla="*/ 2147483646 h 340"/>
                <a:gd name="T22" fmla="*/ 2147483646 w 307"/>
                <a:gd name="T23" fmla="*/ 2147483646 h 340"/>
                <a:gd name="T24" fmla="*/ 2147483646 w 307"/>
                <a:gd name="T25" fmla="*/ 2147483646 h 340"/>
                <a:gd name="T26" fmla="*/ 0 w 307"/>
                <a:gd name="T27" fmla="*/ 2147483646 h 340"/>
                <a:gd name="T28" fmla="*/ 2147483646 w 307"/>
                <a:gd name="T29" fmla="*/ 2147483646 h 340"/>
                <a:gd name="T30" fmla="*/ 2147483646 w 307"/>
                <a:gd name="T31" fmla="*/ 2147483646 h 340"/>
                <a:gd name="T32" fmla="*/ 2147483646 w 307"/>
                <a:gd name="T33" fmla="*/ 2147483646 h 340"/>
                <a:gd name="T34" fmla="*/ 2147483646 w 307"/>
                <a:gd name="T35" fmla="*/ 2147483646 h 340"/>
                <a:gd name="T36" fmla="*/ 2147483646 w 307"/>
                <a:gd name="T37" fmla="*/ 2147483646 h 340"/>
                <a:gd name="T38" fmla="*/ 2147483646 w 307"/>
                <a:gd name="T39" fmla="*/ 2147483646 h 340"/>
                <a:gd name="T40" fmla="*/ 2147483646 w 307"/>
                <a:gd name="T41" fmla="*/ 2147483646 h 340"/>
                <a:gd name="T42" fmla="*/ 2147483646 w 307"/>
                <a:gd name="T43" fmla="*/ 2147483646 h 340"/>
                <a:gd name="T44" fmla="*/ 2147483646 w 307"/>
                <a:gd name="T45" fmla="*/ 2147483646 h 340"/>
                <a:gd name="T46" fmla="*/ 2147483646 w 307"/>
                <a:gd name="T47" fmla="*/ 2147483646 h 340"/>
                <a:gd name="T48" fmla="*/ 2147483646 w 307"/>
                <a:gd name="T49" fmla="*/ 2147483646 h 340"/>
                <a:gd name="T50" fmla="*/ 2147483646 w 307"/>
                <a:gd name="T51" fmla="*/ 2147483646 h 340"/>
                <a:gd name="T52" fmla="*/ 2147483646 w 307"/>
                <a:gd name="T53" fmla="*/ 2147483646 h 340"/>
                <a:gd name="T54" fmla="*/ 2147483646 w 307"/>
                <a:gd name="T55" fmla="*/ 2147483646 h 3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9" name="Freeform 14"/>
            <p:cNvSpPr>
              <a:spLocks noEditPoints="1"/>
            </p:cNvSpPr>
            <p:nvPr userDrawn="1"/>
          </p:nvSpPr>
          <p:spPr bwMode="auto">
            <a:xfrm>
              <a:off x="6565900" y="6264275"/>
              <a:ext cx="222250" cy="301626"/>
            </a:xfrm>
            <a:custGeom>
              <a:avLst/>
              <a:gdLst>
                <a:gd name="T0" fmla="*/ 2147483646 w 349"/>
                <a:gd name="T1" fmla="*/ 2147483646 h 473"/>
                <a:gd name="T2" fmla="*/ 2147483646 w 349"/>
                <a:gd name="T3" fmla="*/ 2147483646 h 473"/>
                <a:gd name="T4" fmla="*/ 2147483646 w 349"/>
                <a:gd name="T5" fmla="*/ 2147483646 h 473"/>
                <a:gd name="T6" fmla="*/ 2147483646 w 349"/>
                <a:gd name="T7" fmla="*/ 0 h 473"/>
                <a:gd name="T8" fmla="*/ 2147483646 w 349"/>
                <a:gd name="T9" fmla="*/ 0 h 473"/>
                <a:gd name="T10" fmla="*/ 0 w 349"/>
                <a:gd name="T11" fmla="*/ 2147483646 h 473"/>
                <a:gd name="T12" fmla="*/ 0 w 349"/>
                <a:gd name="T13" fmla="*/ 2147483646 h 473"/>
                <a:gd name="T14" fmla="*/ 2147483646 w 349"/>
                <a:gd name="T15" fmla="*/ 2147483646 h 473"/>
                <a:gd name="T16" fmla="*/ 2147483646 w 349"/>
                <a:gd name="T17" fmla="*/ 2147483646 h 473"/>
                <a:gd name="T18" fmla="*/ 2147483646 w 349"/>
                <a:gd name="T19" fmla="*/ 2147483646 h 473"/>
                <a:gd name="T20" fmla="*/ 2147483646 w 349"/>
                <a:gd name="T21" fmla="*/ 2147483646 h 473"/>
                <a:gd name="T22" fmla="*/ 2147483646 w 349"/>
                <a:gd name="T23" fmla="*/ 2147483646 h 473"/>
                <a:gd name="T24" fmla="*/ 2147483646 w 349"/>
                <a:gd name="T25" fmla="*/ 2147483646 h 473"/>
                <a:gd name="T26" fmla="*/ 2147483646 w 349"/>
                <a:gd name="T27" fmla="*/ 2147483646 h 473"/>
                <a:gd name="T28" fmla="*/ 2147483646 w 349"/>
                <a:gd name="T29" fmla="*/ 2147483646 h 473"/>
                <a:gd name="T30" fmla="*/ 2147483646 w 349"/>
                <a:gd name="T31" fmla="*/ 2147483646 h 473"/>
                <a:gd name="T32" fmla="*/ 2147483646 w 349"/>
                <a:gd name="T33" fmla="*/ 2147483646 h 473"/>
                <a:gd name="T34" fmla="*/ 2147483646 w 349"/>
                <a:gd name="T35" fmla="*/ 2147483646 h 473"/>
                <a:gd name="T36" fmla="*/ 2147483646 w 349"/>
                <a:gd name="T37" fmla="*/ 2147483646 h 473"/>
                <a:gd name="T38" fmla="*/ 2147483646 w 349"/>
                <a:gd name="T39" fmla="*/ 2147483646 h 4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 name="Freeform 15"/>
            <p:cNvSpPr>
              <a:spLocks noEditPoints="1"/>
            </p:cNvSpPr>
            <p:nvPr userDrawn="1"/>
          </p:nvSpPr>
          <p:spPr bwMode="auto">
            <a:xfrm>
              <a:off x="7283450" y="6264275"/>
              <a:ext cx="222250" cy="301626"/>
            </a:xfrm>
            <a:custGeom>
              <a:avLst/>
              <a:gdLst>
                <a:gd name="T0" fmla="*/ 2147483646 w 349"/>
                <a:gd name="T1" fmla="*/ 2147483646 h 473"/>
                <a:gd name="T2" fmla="*/ 2147483646 w 349"/>
                <a:gd name="T3" fmla="*/ 2147483646 h 473"/>
                <a:gd name="T4" fmla="*/ 2147483646 w 349"/>
                <a:gd name="T5" fmla="*/ 2147483646 h 473"/>
                <a:gd name="T6" fmla="*/ 2147483646 w 349"/>
                <a:gd name="T7" fmla="*/ 0 h 473"/>
                <a:gd name="T8" fmla="*/ 2147483646 w 349"/>
                <a:gd name="T9" fmla="*/ 0 h 473"/>
                <a:gd name="T10" fmla="*/ 2147483646 w 349"/>
                <a:gd name="T11" fmla="*/ 2147483646 h 473"/>
                <a:gd name="T12" fmla="*/ 2147483646 w 349"/>
                <a:gd name="T13" fmla="*/ 2147483646 h 473"/>
                <a:gd name="T14" fmla="*/ 2147483646 w 349"/>
                <a:gd name="T15" fmla="*/ 2147483646 h 473"/>
                <a:gd name="T16" fmla="*/ 2147483646 w 349"/>
                <a:gd name="T17" fmla="*/ 2147483646 h 473"/>
                <a:gd name="T18" fmla="*/ 2147483646 w 349"/>
                <a:gd name="T19" fmla="*/ 2147483646 h 473"/>
                <a:gd name="T20" fmla="*/ 2147483646 w 349"/>
                <a:gd name="T21" fmla="*/ 2147483646 h 473"/>
                <a:gd name="T22" fmla="*/ 0 w 349"/>
                <a:gd name="T23" fmla="*/ 2147483646 h 473"/>
                <a:gd name="T24" fmla="*/ 2147483646 w 349"/>
                <a:gd name="T25" fmla="*/ 2147483646 h 473"/>
                <a:gd name="T26" fmla="*/ 2147483646 w 349"/>
                <a:gd name="T27" fmla="*/ 2147483646 h 473"/>
                <a:gd name="T28" fmla="*/ 2147483646 w 349"/>
                <a:gd name="T29" fmla="*/ 2147483646 h 473"/>
                <a:gd name="T30" fmla="*/ 2147483646 w 349"/>
                <a:gd name="T31" fmla="*/ 2147483646 h 473"/>
                <a:gd name="T32" fmla="*/ 2147483646 w 349"/>
                <a:gd name="T33" fmla="*/ 2147483646 h 473"/>
                <a:gd name="T34" fmla="*/ 2147483646 w 349"/>
                <a:gd name="T35" fmla="*/ 2147483646 h 473"/>
                <a:gd name="T36" fmla="*/ 2147483646 w 349"/>
                <a:gd name="T37" fmla="*/ 2147483646 h 473"/>
                <a:gd name="T38" fmla="*/ 2147483646 w 349"/>
                <a:gd name="T39" fmla="*/ 2147483646 h 473"/>
                <a:gd name="T40" fmla="*/ 2147483646 w 349"/>
                <a:gd name="T41" fmla="*/ 2147483646 h 473"/>
                <a:gd name="T42" fmla="*/ 2147483646 w 349"/>
                <a:gd name="T43" fmla="*/ 2147483646 h 473"/>
                <a:gd name="T44" fmla="*/ 2147483646 w 349"/>
                <a:gd name="T45" fmla="*/ 2147483646 h 473"/>
                <a:gd name="T46" fmla="*/ 2147483646 w 349"/>
                <a:gd name="T47" fmla="*/ 2147483646 h 473"/>
                <a:gd name="T48" fmla="*/ 2147483646 w 349"/>
                <a:gd name="T49" fmla="*/ 2147483646 h 473"/>
                <a:gd name="T50" fmla="*/ 2147483646 w 349"/>
                <a:gd name="T51" fmla="*/ 2147483646 h 4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1" name="Freeform 16"/>
            <p:cNvSpPr>
              <a:spLocks noEditPoints="1"/>
            </p:cNvSpPr>
            <p:nvPr userDrawn="1"/>
          </p:nvSpPr>
          <p:spPr bwMode="auto">
            <a:xfrm>
              <a:off x="6816725" y="6348413"/>
              <a:ext cx="204788" cy="217488"/>
            </a:xfrm>
            <a:custGeom>
              <a:avLst/>
              <a:gdLst>
                <a:gd name="T0" fmla="*/ 2147483646 w 322"/>
                <a:gd name="T1" fmla="*/ 0 h 340"/>
                <a:gd name="T2" fmla="*/ 0 w 322"/>
                <a:gd name="T3" fmla="*/ 2147483646 h 340"/>
                <a:gd name="T4" fmla="*/ 2147483646 w 322"/>
                <a:gd name="T5" fmla="*/ 2147483646 h 340"/>
                <a:gd name="T6" fmla="*/ 2147483646 w 322"/>
                <a:gd name="T7" fmla="*/ 2147483646 h 340"/>
                <a:gd name="T8" fmla="*/ 2147483646 w 322"/>
                <a:gd name="T9" fmla="*/ 0 h 340"/>
                <a:gd name="T10" fmla="*/ 2147483646 w 322"/>
                <a:gd name="T11" fmla="*/ 2147483646 h 340"/>
                <a:gd name="T12" fmla="*/ 2147483646 w 322"/>
                <a:gd name="T13" fmla="*/ 2147483646 h 340"/>
                <a:gd name="T14" fmla="*/ 2147483646 w 322"/>
                <a:gd name="T15" fmla="*/ 2147483646 h 340"/>
                <a:gd name="T16" fmla="*/ 2147483646 w 322"/>
                <a:gd name="T17" fmla="*/ 2147483646 h 340"/>
                <a:gd name="T18" fmla="*/ 2147483646 w 322"/>
                <a:gd name="T19" fmla="*/ 2147483646 h 3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2" name="Freeform 17"/>
            <p:cNvSpPr>
              <a:spLocks/>
            </p:cNvSpPr>
            <p:nvPr userDrawn="1"/>
          </p:nvSpPr>
          <p:spPr bwMode="auto">
            <a:xfrm>
              <a:off x="8139113" y="6348413"/>
              <a:ext cx="155575" cy="217488"/>
            </a:xfrm>
            <a:custGeom>
              <a:avLst/>
              <a:gdLst>
                <a:gd name="T0" fmla="*/ 2147483646 w 247"/>
                <a:gd name="T1" fmla="*/ 2147483646 h 340"/>
                <a:gd name="T2" fmla="*/ 2147483646 w 247"/>
                <a:gd name="T3" fmla="*/ 2147483646 h 340"/>
                <a:gd name="T4" fmla="*/ 2147483646 w 247"/>
                <a:gd name="T5" fmla="*/ 0 h 340"/>
                <a:gd name="T6" fmla="*/ 0 w 247"/>
                <a:gd name="T7" fmla="*/ 2147483646 h 340"/>
                <a:gd name="T8" fmla="*/ 2147483646 w 247"/>
                <a:gd name="T9" fmla="*/ 2147483646 h 340"/>
                <a:gd name="T10" fmla="*/ 2147483646 w 247"/>
                <a:gd name="T11" fmla="*/ 2147483646 h 340"/>
                <a:gd name="T12" fmla="*/ 2147483646 w 247"/>
                <a:gd name="T13" fmla="*/ 2147483646 h 340"/>
                <a:gd name="T14" fmla="*/ 2147483646 w 247"/>
                <a:gd name="T15" fmla="*/ 2147483646 h 340"/>
                <a:gd name="T16" fmla="*/ 2147483646 w 247"/>
                <a:gd name="T17" fmla="*/ 2147483646 h 340"/>
                <a:gd name="T18" fmla="*/ 2147483646 w 247"/>
                <a:gd name="T19" fmla="*/ 2147483646 h 340"/>
                <a:gd name="T20" fmla="*/ 2147483646 w 247"/>
                <a:gd name="T21" fmla="*/ 2147483646 h 340"/>
                <a:gd name="T22" fmla="*/ 2147483646 w 247"/>
                <a:gd name="T23" fmla="*/ 2147483646 h 340"/>
                <a:gd name="T24" fmla="*/ 2147483646 w 247"/>
                <a:gd name="T25" fmla="*/ 2147483646 h 340"/>
                <a:gd name="T26" fmla="*/ 2147483646 w 247"/>
                <a:gd name="T27" fmla="*/ 2147483646 h 340"/>
                <a:gd name="T28" fmla="*/ 2147483646 w 247"/>
                <a:gd name="T29" fmla="*/ 2147483646 h 340"/>
                <a:gd name="T30" fmla="*/ 2147483646 w 247"/>
                <a:gd name="T31" fmla="*/ 2147483646 h 340"/>
                <a:gd name="T32" fmla="*/ 2147483646 w 247"/>
                <a:gd name="T33" fmla="*/ 2147483646 h 3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3" name="Freeform 18"/>
            <p:cNvSpPr>
              <a:spLocks/>
            </p:cNvSpPr>
            <p:nvPr userDrawn="1"/>
          </p:nvSpPr>
          <p:spPr bwMode="auto">
            <a:xfrm>
              <a:off x="7542213" y="6354763"/>
              <a:ext cx="200025" cy="211138"/>
            </a:xfrm>
            <a:custGeom>
              <a:avLst/>
              <a:gdLst>
                <a:gd name="T0" fmla="*/ 2147483646 w 317"/>
                <a:gd name="T1" fmla="*/ 0 h 330"/>
                <a:gd name="T2" fmla="*/ 0 w 317"/>
                <a:gd name="T3" fmla="*/ 2147483646 h 330"/>
                <a:gd name="T4" fmla="*/ 0 w 317"/>
                <a:gd name="T5" fmla="*/ 2147483646 h 330"/>
                <a:gd name="T6" fmla="*/ 2147483646 w 317"/>
                <a:gd name="T7" fmla="*/ 2147483646 h 330"/>
                <a:gd name="T8" fmla="*/ 2147483646 w 317"/>
                <a:gd name="T9" fmla="*/ 2147483646 h 330"/>
                <a:gd name="T10" fmla="*/ 2147483646 w 317"/>
                <a:gd name="T11" fmla="*/ 2147483646 h 330"/>
                <a:gd name="T12" fmla="*/ 2147483646 w 317"/>
                <a:gd name="T13" fmla="*/ 2147483646 h 330"/>
                <a:gd name="T14" fmla="*/ 2147483646 w 317"/>
                <a:gd name="T15" fmla="*/ 2147483646 h 330"/>
                <a:gd name="T16" fmla="*/ 2147483646 w 317"/>
                <a:gd name="T17" fmla="*/ 2147483646 h 330"/>
                <a:gd name="T18" fmla="*/ 2147483646 w 317"/>
                <a:gd name="T19" fmla="*/ 2147483646 h 330"/>
                <a:gd name="T20" fmla="*/ 2147483646 w 317"/>
                <a:gd name="T21" fmla="*/ 2147483646 h 330"/>
                <a:gd name="T22" fmla="*/ 2147483646 w 317"/>
                <a:gd name="T23" fmla="*/ 2147483646 h 330"/>
                <a:gd name="T24" fmla="*/ 2147483646 w 317"/>
                <a:gd name="T25" fmla="*/ 2147483646 h 330"/>
                <a:gd name="T26" fmla="*/ 2147483646 w 317"/>
                <a:gd name="T27" fmla="*/ 2147483646 h 330"/>
                <a:gd name="T28" fmla="*/ 2147483646 w 317"/>
                <a:gd name="T29" fmla="*/ 0 h 330"/>
                <a:gd name="T30" fmla="*/ 2147483646 w 317"/>
                <a:gd name="T31" fmla="*/ 0 h 330"/>
                <a:gd name="T32" fmla="*/ 2147483646 w 317"/>
                <a:gd name="T33" fmla="*/ 2147483646 h 330"/>
                <a:gd name="T34" fmla="*/ 2147483646 w 317"/>
                <a:gd name="T35" fmla="*/ 2147483646 h 330"/>
                <a:gd name="T36" fmla="*/ 2147483646 w 317"/>
                <a:gd name="T37" fmla="*/ 2147483646 h 330"/>
                <a:gd name="T38" fmla="*/ 2147483646 w 317"/>
                <a:gd name="T39" fmla="*/ 2147483646 h 330"/>
                <a:gd name="T40" fmla="*/ 2147483646 w 317"/>
                <a:gd name="T41" fmla="*/ 2147483646 h 330"/>
                <a:gd name="T42" fmla="*/ 2147483646 w 317"/>
                <a:gd name="T43" fmla="*/ 0 h 330"/>
                <a:gd name="T44" fmla="*/ 2147483646 w 317"/>
                <a:gd name="T45" fmla="*/ 0 h 3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4" name="Freeform 19"/>
            <p:cNvSpPr>
              <a:spLocks/>
            </p:cNvSpPr>
            <p:nvPr userDrawn="1"/>
          </p:nvSpPr>
          <p:spPr bwMode="auto">
            <a:xfrm>
              <a:off x="7799388" y="6348413"/>
              <a:ext cx="295275" cy="211138"/>
            </a:xfrm>
            <a:custGeom>
              <a:avLst/>
              <a:gdLst>
                <a:gd name="T0" fmla="*/ 0 w 467"/>
                <a:gd name="T1" fmla="*/ 2147483646 h 330"/>
                <a:gd name="T2" fmla="*/ 2147483646 w 467"/>
                <a:gd name="T3" fmla="*/ 2147483646 h 330"/>
                <a:gd name="T4" fmla="*/ 2147483646 w 467"/>
                <a:gd name="T5" fmla="*/ 2147483646 h 330"/>
                <a:gd name="T6" fmla="*/ 2147483646 w 467"/>
                <a:gd name="T7" fmla="*/ 2147483646 h 330"/>
                <a:gd name="T8" fmla="*/ 2147483646 w 467"/>
                <a:gd name="T9" fmla="*/ 2147483646 h 330"/>
                <a:gd name="T10" fmla="*/ 2147483646 w 467"/>
                <a:gd name="T11" fmla="*/ 2147483646 h 330"/>
                <a:gd name="T12" fmla="*/ 2147483646 w 467"/>
                <a:gd name="T13" fmla="*/ 2147483646 h 330"/>
                <a:gd name="T14" fmla="*/ 2147483646 w 467"/>
                <a:gd name="T15" fmla="*/ 2147483646 h 330"/>
                <a:gd name="T16" fmla="*/ 2147483646 w 467"/>
                <a:gd name="T17" fmla="*/ 2147483646 h 330"/>
                <a:gd name="T18" fmla="*/ 2147483646 w 467"/>
                <a:gd name="T19" fmla="*/ 2147483646 h 330"/>
                <a:gd name="T20" fmla="*/ 2147483646 w 467"/>
                <a:gd name="T21" fmla="*/ 2147483646 h 330"/>
                <a:gd name="T22" fmla="*/ 2147483646 w 467"/>
                <a:gd name="T23" fmla="*/ 2147483646 h 330"/>
                <a:gd name="T24" fmla="*/ 2147483646 w 467"/>
                <a:gd name="T25" fmla="*/ 2147483646 h 330"/>
                <a:gd name="T26" fmla="*/ 2147483646 w 467"/>
                <a:gd name="T27" fmla="*/ 2147483646 h 330"/>
                <a:gd name="T28" fmla="*/ 2147483646 w 467"/>
                <a:gd name="T29" fmla="*/ 2147483646 h 330"/>
                <a:gd name="T30" fmla="*/ 2147483646 w 467"/>
                <a:gd name="T31" fmla="*/ 2147483646 h 330"/>
                <a:gd name="T32" fmla="*/ 2147483646 w 467"/>
                <a:gd name="T33" fmla="*/ 2147483646 h 330"/>
                <a:gd name="T34" fmla="*/ 2147483646 w 467"/>
                <a:gd name="T35" fmla="*/ 2147483646 h 330"/>
                <a:gd name="T36" fmla="*/ 2147483646 w 467"/>
                <a:gd name="T37" fmla="*/ 2147483646 h 330"/>
                <a:gd name="T38" fmla="*/ 2147483646 w 467"/>
                <a:gd name="T39" fmla="*/ 0 h 330"/>
                <a:gd name="T40" fmla="*/ 2147483646 w 467"/>
                <a:gd name="T41" fmla="*/ 2147483646 h 330"/>
                <a:gd name="T42" fmla="*/ 2147483646 w 467"/>
                <a:gd name="T43" fmla="*/ 0 h 330"/>
                <a:gd name="T44" fmla="*/ 2147483646 w 467"/>
                <a:gd name="T45" fmla="*/ 2147483646 h 330"/>
                <a:gd name="T46" fmla="*/ 2147483646 w 467"/>
                <a:gd name="T47" fmla="*/ 2147483646 h 330"/>
                <a:gd name="T48" fmla="*/ 2147483646 w 467"/>
                <a:gd name="T49" fmla="*/ 2147483646 h 330"/>
                <a:gd name="T50" fmla="*/ 2147483646 w 467"/>
                <a:gd name="T51" fmla="*/ 2147483646 h 330"/>
                <a:gd name="T52" fmla="*/ 2147483646 w 467"/>
                <a:gd name="T53" fmla="*/ 2147483646 h 330"/>
                <a:gd name="T54" fmla="*/ 0 w 467"/>
                <a:gd name="T55" fmla="*/ 2147483646 h 330"/>
                <a:gd name="T56" fmla="*/ 0 w 467"/>
                <a:gd name="T57" fmla="*/ 2147483646 h 3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sp>
        <p:nvSpPr>
          <p:cNvPr id="4" name="Tijdelijke aanduiding voor afbeelding 3"/>
          <p:cNvSpPr>
            <a:spLocks noGrp="1"/>
          </p:cNvSpPr>
          <p:nvPr>
            <p:ph type="pic" sz="quarter" idx="15"/>
          </p:nvPr>
        </p:nvSpPr>
        <p:spPr>
          <a:xfrm>
            <a:off x="0" y="1"/>
            <a:ext cx="12192000" cy="6857999"/>
          </a:xfrm>
          <a:prstGeom prst="rect">
            <a:avLst/>
          </a:prstGeom>
          <a:solidFill>
            <a:schemeClr val="bg1"/>
          </a:solidFill>
        </p:spPr>
        <p:txBody>
          <a:bodyPr rtlCol="0">
            <a:noAutofit/>
          </a:bodyPr>
          <a:lstStyle>
            <a:lvl1pPr marL="0" indent="0">
              <a:buNone/>
              <a:defRPr/>
            </a:lvl1pPr>
          </a:lstStyle>
          <a:p>
            <a:pPr lvl="0"/>
            <a:r>
              <a:rPr lang="nl-NL" noProof="0"/>
              <a:t>Klik op het pictogram als u een afbeelding wilt toevoegen</a:t>
            </a:r>
            <a:endParaRPr lang="nl-NL" noProof="0" dirty="0"/>
          </a:p>
        </p:txBody>
      </p:sp>
    </p:spTree>
    <p:extLst>
      <p:ext uri="{BB962C8B-B14F-4D97-AF65-F5344CB8AC3E}">
        <p14:creationId xmlns:p14="http://schemas.microsoft.com/office/powerpoint/2010/main" val="78704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82149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914400" y="609600"/>
            <a:ext cx="10363200" cy="54864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xfrm>
            <a:off x="1991784" y="6415088"/>
            <a:ext cx="1439333" cy="152400"/>
          </a:xfrm>
          <a:prstGeom prst="rect">
            <a:avLst/>
          </a:prstGeom>
        </p:spPr>
        <p:txBody>
          <a:bodyPr/>
          <a:lstStyle>
            <a:lvl1pPr eaLnBrk="0" fontAlgn="auto" hangingPunct="0">
              <a:spcAft>
                <a:spcPts val="0"/>
              </a:spcAft>
              <a:defRPr sz="1800">
                <a:solidFill>
                  <a:srgbClr val="000000"/>
                </a:solidFill>
                <a:latin typeface="Arial" charset="0"/>
              </a:defRPr>
            </a:lvl1pPr>
          </a:lstStyle>
          <a:p>
            <a:pPr>
              <a:defRPr/>
            </a:pPr>
            <a:endParaRPr lang="nl-NL"/>
          </a:p>
        </p:txBody>
      </p:sp>
      <p:sp>
        <p:nvSpPr>
          <p:cNvPr id="4" name="Rectangle 5"/>
          <p:cNvSpPr>
            <a:spLocks noGrp="1" noChangeArrowheads="1"/>
          </p:cNvSpPr>
          <p:nvPr>
            <p:ph type="ftr" sz="quarter" idx="11"/>
          </p:nvPr>
        </p:nvSpPr>
        <p:spPr>
          <a:xfrm>
            <a:off x="3718984" y="6415088"/>
            <a:ext cx="5281083" cy="152400"/>
          </a:xfrm>
          <a:prstGeom prst="rect">
            <a:avLst/>
          </a:prstGeom>
        </p:spPr>
        <p:txBody>
          <a:bodyPr/>
          <a:lstStyle>
            <a:lvl1pPr eaLnBrk="0" fontAlgn="auto" hangingPunct="0">
              <a:spcAft>
                <a:spcPts val="0"/>
              </a:spcAft>
              <a:defRPr sz="1800">
                <a:solidFill>
                  <a:srgbClr val="000000"/>
                </a:solidFill>
                <a:latin typeface="Arial" charset="0"/>
              </a:defRPr>
            </a:lvl1pPr>
          </a:lstStyle>
          <a:p>
            <a:pPr>
              <a:defRPr/>
            </a:pPr>
            <a:endParaRPr lang="nl-NL"/>
          </a:p>
        </p:txBody>
      </p:sp>
      <p:sp>
        <p:nvSpPr>
          <p:cNvPr id="5" name="Rectangle 6"/>
          <p:cNvSpPr>
            <a:spLocks noGrp="1" noChangeArrowheads="1"/>
          </p:cNvSpPr>
          <p:nvPr>
            <p:ph type="sldNum" sz="quarter" idx="12"/>
          </p:nvPr>
        </p:nvSpPr>
        <p:spPr>
          <a:xfrm>
            <a:off x="696385" y="6415088"/>
            <a:ext cx="1079500" cy="152400"/>
          </a:xfrm>
          <a:prstGeom prst="rect">
            <a:avLst/>
          </a:prstGeom>
        </p:spPr>
        <p:txBody>
          <a:bodyPr/>
          <a:lstStyle>
            <a:lvl1pPr eaLnBrk="0" hangingPunct="0">
              <a:defRPr sz="1800">
                <a:solidFill>
                  <a:srgbClr val="000000"/>
                </a:solidFill>
                <a:latin typeface="Arial" charset="0"/>
              </a:defRPr>
            </a:lvl1pPr>
          </a:lstStyle>
          <a:p>
            <a:pPr>
              <a:defRPr/>
            </a:pPr>
            <a:fld id="{E4429094-209D-244C-8895-031A01C47515}" type="slidenum">
              <a:rPr lang="nl-NL"/>
              <a:pPr>
                <a:defRPr/>
              </a:pPr>
              <a:t>‹nr.›</a:t>
            </a:fld>
            <a:endParaRPr lang="nl-NL"/>
          </a:p>
        </p:txBody>
      </p:sp>
    </p:spTree>
    <p:extLst>
      <p:ext uri="{BB962C8B-B14F-4D97-AF65-F5344CB8AC3E}">
        <p14:creationId xmlns:p14="http://schemas.microsoft.com/office/powerpoint/2010/main" val="1075912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12923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7DFD90-E4D8-4FD6-8170-ECC6D52D7D32}" type="datetimeFigureOut">
              <a:rPr lang="nl-NL" smtClean="0"/>
              <a:t>08-10-2024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AB4C345-E7A7-4661-B2C5-036D17CC58AE}" type="slidenum">
              <a:rPr lang="nl-NL" smtClean="0"/>
              <a:t>‹nr.›</a:t>
            </a:fld>
            <a:endParaRPr lang="nl-NL"/>
          </a:p>
        </p:txBody>
      </p:sp>
    </p:spTree>
    <p:extLst>
      <p:ext uri="{BB962C8B-B14F-4D97-AF65-F5344CB8AC3E}">
        <p14:creationId xmlns:p14="http://schemas.microsoft.com/office/powerpoint/2010/main" val="466772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6983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78119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it colored bg - patient car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colored bg - patient car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bullets</a:t>
            </a:r>
            <a:r>
              <a:rPr lang="nl-NL" dirty="0"/>
              <a:t> here</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 research">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Enter sub </a:t>
            </a:r>
            <a:r>
              <a:rPr lang="nl-NL" dirty="0" err="1"/>
              <a:t>title</a:t>
            </a:r>
            <a:r>
              <a:rPr lang="nl-NL" dirty="0"/>
              <a:t> here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grpSp>
        <p:nvGrpSpPr>
          <p:cNvPr id="13" name="Groep 12">
            <a:extLst>
              <a:ext uri="{FF2B5EF4-FFF2-40B4-BE49-F238E27FC236}">
                <a16:creationId xmlns:a16="http://schemas.microsoft.com/office/drawing/2014/main" id="{455BB8EC-FD7C-4339-9B77-EF3A7A679195}"/>
              </a:ext>
            </a:extLst>
          </p:cNvPr>
          <p:cNvGrpSpPr/>
          <p:nvPr userDrawn="1"/>
        </p:nvGrpSpPr>
        <p:grpSpPr>
          <a:xfrm>
            <a:off x="4309680" y="-733"/>
            <a:ext cx="3565908" cy="992921"/>
            <a:chOff x="4309680" y="-733"/>
            <a:chExt cx="3565908" cy="992921"/>
          </a:xfrm>
        </p:grpSpPr>
        <p:sp>
          <p:nvSpPr>
            <p:cNvPr id="14" name="AutoShape 3">
              <a:extLst>
                <a:ext uri="{FF2B5EF4-FFF2-40B4-BE49-F238E27FC236}">
                  <a16:creationId xmlns:a16="http://schemas.microsoft.com/office/drawing/2014/main" id="{41C2ED93-ADB9-4842-B417-6FB7F6480FF3}"/>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77C4B3ED-6D5B-4985-91AE-C722381822A6}"/>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0949537F-98A9-4146-8DF4-81598976B81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Example footer | July 2018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3" r:id="rId26"/>
    <p:sldLayoutId id="2147483691" r:id="rId27"/>
    <p:sldLayoutId id="2147483693" r:id="rId28"/>
    <p:sldLayoutId id="2147483694" r:id="rId29"/>
    <p:sldLayoutId id="2147483695" r:id="rId30"/>
    <p:sldLayoutId id="2147483730" r:id="rId31"/>
    <p:sldLayoutId id="2147483731" r:id="rId32"/>
    <p:sldLayoutId id="2147483732" r:id="rId33"/>
    <p:sldLayoutId id="2147483733" r:id="rId34"/>
    <p:sldLayoutId id="2147483734"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36.pn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nl/url?sa=i&amp;rct=j&amp;q=&amp;esrc=s&amp;source=images&amp;cd=&amp;cad=rja&amp;uact=8&amp;ved=0ahUKEwj4j_Hhhf_XAhWPGuwKHSyOCpEQjRwIBw&amp;url=https://www.dreamstime.com/stock-photo-multi-ethnic-group-people-diversity-careers-image41596669&amp;psig=AOvVaw3iKqO1J617qwjx_nVmkx3e&amp;ust=1512981566066974"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25.jpeg"/><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5.xml"/><Relationship Id="rId5" Type="http://schemas.openxmlformats.org/officeDocument/2006/relationships/chart" Target="../charts/chart6.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chart" Target="../charts/chart8.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image" Target="../media/image55.png"/><Relationship Id="rId1" Type="http://schemas.openxmlformats.org/officeDocument/2006/relationships/slideLayout" Target="../slideLayouts/slideLayout2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4.png"/><Relationship Id="rId1" Type="http://schemas.openxmlformats.org/officeDocument/2006/relationships/slideLayout" Target="../slideLayouts/slideLayout28.xml"/><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598" y="1417265"/>
            <a:ext cx="10776857" cy="1152751"/>
          </a:xfrm>
        </p:spPr>
        <p:txBody>
          <a:bodyPr>
            <a:noAutofit/>
          </a:bodyPr>
          <a:lstStyle/>
          <a:p>
            <a:pPr algn="ctr"/>
            <a:r>
              <a:rPr lang="en-GB" sz="3600" dirty="0"/>
              <a:t>De </a:t>
            </a:r>
            <a:r>
              <a:rPr lang="en-GB" sz="3600" dirty="0" err="1"/>
              <a:t>behandeling</a:t>
            </a:r>
            <a:r>
              <a:rPr lang="en-GB" sz="3600" dirty="0"/>
              <a:t> van </a:t>
            </a:r>
            <a:r>
              <a:rPr lang="en-GB" sz="3600" dirty="0" err="1"/>
              <a:t>chronische</a:t>
            </a:r>
            <a:r>
              <a:rPr lang="en-GB" sz="3600" dirty="0"/>
              <a:t> </a:t>
            </a:r>
            <a:r>
              <a:rPr lang="en-GB" sz="3600" dirty="0" err="1"/>
              <a:t>vermoeidheid</a:t>
            </a:r>
            <a:r>
              <a:rPr lang="en-GB" sz="3600" dirty="0"/>
              <a:t> </a:t>
            </a:r>
            <a:endParaRPr lang="nl-NL" sz="3600" dirty="0"/>
          </a:p>
        </p:txBody>
      </p:sp>
      <p:sp>
        <p:nvSpPr>
          <p:cNvPr id="3" name="Ondertitel 2"/>
          <p:cNvSpPr>
            <a:spLocks noGrp="1"/>
          </p:cNvSpPr>
          <p:nvPr>
            <p:ph type="subTitle" idx="1"/>
          </p:nvPr>
        </p:nvSpPr>
        <p:spPr>
          <a:xfrm>
            <a:off x="707571" y="2742210"/>
            <a:ext cx="10776857" cy="1088572"/>
          </a:xfrm>
        </p:spPr>
        <p:txBody>
          <a:bodyPr>
            <a:noAutofit/>
          </a:bodyPr>
          <a:lstStyle/>
          <a:p>
            <a:pPr algn="ctr"/>
            <a:r>
              <a:rPr lang="nl-NL" sz="2000" b="1" dirty="0"/>
              <a:t>Hans Knoop</a:t>
            </a:r>
          </a:p>
          <a:p>
            <a:pPr algn="ctr"/>
            <a:endParaRPr lang="nl-NL" sz="2000" b="1" dirty="0"/>
          </a:p>
          <a:p>
            <a:endParaRPr lang="nl-NL" sz="2000" b="1" dirty="0"/>
          </a:p>
          <a:p>
            <a:endParaRPr lang="nl-NL" sz="2000" b="1" dirty="0"/>
          </a:p>
          <a:p>
            <a:endParaRPr lang="nl-NL" sz="2000" dirty="0"/>
          </a:p>
        </p:txBody>
      </p:sp>
      <p:sp>
        <p:nvSpPr>
          <p:cNvPr id="4" name="Tijdelijke aanduiding voor afbeelding 3">
            <a:extLst>
              <a:ext uri="{FF2B5EF4-FFF2-40B4-BE49-F238E27FC236}">
                <a16:creationId xmlns:a16="http://schemas.microsoft.com/office/drawing/2014/main" id="{1D3E3988-6824-29E9-1A08-455A096E5841}"/>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363847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14400" y="205840"/>
            <a:ext cx="10874326" cy="1143000"/>
          </a:xfrm>
        </p:spPr>
        <p:txBody>
          <a:bodyPr>
            <a:normAutofit fontScale="90000"/>
          </a:bodyPr>
          <a:lstStyle/>
          <a:p>
            <a:pPr algn="ctr"/>
            <a:br>
              <a:rPr lang="nl-NL" dirty="0"/>
            </a:br>
            <a:br>
              <a:rPr lang="nl-NL" dirty="0"/>
            </a:br>
            <a:r>
              <a:rPr lang="nl-NL" dirty="0">
                <a:solidFill>
                  <a:srgbClr val="F07814"/>
                </a:solidFill>
              </a:rPr>
              <a:t>Welke factoren bepalen moeheid? </a:t>
            </a:r>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532018199"/>
              </p:ext>
            </p:extLst>
          </p:nvPr>
        </p:nvGraphicFramePr>
        <p:xfrm>
          <a:off x="914400" y="1924928"/>
          <a:ext cx="10363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ekromde pijl omlaag 5"/>
          <p:cNvSpPr/>
          <p:nvPr/>
        </p:nvSpPr>
        <p:spPr bwMode="auto">
          <a:xfrm rot="15024055">
            <a:off x="1092936" y="2799510"/>
            <a:ext cx="2162466" cy="1234409"/>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Arial" charset="0"/>
              <a:ea typeface="Geneva" pitchFamily="1" charset="-128"/>
            </a:endParaRPr>
          </a:p>
        </p:txBody>
      </p:sp>
      <p:sp>
        <p:nvSpPr>
          <p:cNvPr id="7" name="Gekromde pijl omlaag 6"/>
          <p:cNvSpPr/>
          <p:nvPr/>
        </p:nvSpPr>
        <p:spPr bwMode="auto">
          <a:xfrm rot="18531979" flipV="1">
            <a:off x="7361301" y="3610893"/>
            <a:ext cx="3367967" cy="136833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Arial" charset="0"/>
              <a:ea typeface="Geneva" pitchFamily="1" charset="-128"/>
            </a:endParaRPr>
          </a:p>
        </p:txBody>
      </p:sp>
      <p:sp>
        <p:nvSpPr>
          <p:cNvPr id="8" name="Tekstvak 7"/>
          <p:cNvSpPr txBox="1"/>
          <p:nvPr/>
        </p:nvSpPr>
        <p:spPr>
          <a:xfrm>
            <a:off x="7630814" y="6381050"/>
            <a:ext cx="3950208" cy="369332"/>
          </a:xfrm>
          <a:prstGeom prst="rect">
            <a:avLst/>
          </a:prstGeom>
          <a:solidFill>
            <a:schemeClr val="bg1"/>
          </a:solidFill>
        </p:spPr>
        <p:txBody>
          <a:bodyPr wrap="square" rtlCol="0">
            <a:spAutoFit/>
          </a:bodyPr>
          <a:lstStyle/>
          <a:p>
            <a:endParaRPr lang="en-GB" dirty="0"/>
          </a:p>
        </p:txBody>
      </p:sp>
      <p:sp>
        <p:nvSpPr>
          <p:cNvPr id="2" name="Tekstvak 1">
            <a:extLst>
              <a:ext uri="{FF2B5EF4-FFF2-40B4-BE49-F238E27FC236}">
                <a16:creationId xmlns:a16="http://schemas.microsoft.com/office/drawing/2014/main" id="{E6132258-4740-1C51-49DA-546EC024BD44}"/>
              </a:ext>
            </a:extLst>
          </p:cNvPr>
          <p:cNvSpPr txBox="1"/>
          <p:nvPr/>
        </p:nvSpPr>
        <p:spPr>
          <a:xfrm>
            <a:off x="7630814" y="6413328"/>
            <a:ext cx="3950208" cy="369332"/>
          </a:xfrm>
          <a:prstGeom prst="rect">
            <a:avLst/>
          </a:prstGeom>
          <a:solidFill>
            <a:schemeClr val="bg1"/>
          </a:solidFill>
        </p:spPr>
        <p:txBody>
          <a:bodyPr wrap="square" rtlCol="0">
            <a:spAutoFit/>
          </a:bodyPr>
          <a:lstStyle/>
          <a:p>
            <a:r>
              <a:rPr lang="en-GB" dirty="0"/>
              <a:t> REACH 21-09</a:t>
            </a:r>
          </a:p>
        </p:txBody>
      </p:sp>
      <p:sp>
        <p:nvSpPr>
          <p:cNvPr id="3" name="Tekstvak 2">
            <a:extLst>
              <a:ext uri="{FF2B5EF4-FFF2-40B4-BE49-F238E27FC236}">
                <a16:creationId xmlns:a16="http://schemas.microsoft.com/office/drawing/2014/main" id="{BD3435B7-CBAB-91D0-124D-B5AC621C7540}"/>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224314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Rechte verbindingslijn 29"/>
          <p:cNvCxnSpPr/>
          <p:nvPr/>
        </p:nvCxnSpPr>
        <p:spPr>
          <a:xfrm flipV="1">
            <a:off x="1870075" y="1087438"/>
            <a:ext cx="8320088" cy="0"/>
          </a:xfrm>
          <a:prstGeom prst="line">
            <a:avLst/>
          </a:prstGeom>
          <a:ln w="28575">
            <a:solidFill>
              <a:srgbClr val="462846">
                <a:alpha val="40000"/>
              </a:srgbClr>
            </a:solidFill>
          </a:ln>
        </p:spPr>
        <p:style>
          <a:lnRef idx="1">
            <a:schemeClr val="accent1"/>
          </a:lnRef>
          <a:fillRef idx="0">
            <a:schemeClr val="accent1"/>
          </a:fillRef>
          <a:effectRef idx="0">
            <a:schemeClr val="accent1"/>
          </a:effectRef>
          <a:fontRef idx="minor">
            <a:schemeClr val="tx1"/>
          </a:fontRef>
        </p:style>
      </p:cxnSp>
      <p:sp>
        <p:nvSpPr>
          <p:cNvPr id="24" name="Rechthoek 23"/>
          <p:cNvSpPr/>
          <p:nvPr/>
        </p:nvSpPr>
        <p:spPr>
          <a:xfrm>
            <a:off x="1524000" y="6218766"/>
            <a:ext cx="9144000" cy="639235"/>
          </a:xfrm>
          <a:prstGeom prst="rect">
            <a:avLst/>
          </a:prstGeom>
          <a:solidFill>
            <a:srgbClr val="462846"/>
          </a:solidFill>
          <a:ln>
            <a:solidFill>
              <a:srgbClr val="462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grpSp>
        <p:nvGrpSpPr>
          <p:cNvPr id="3" name="Groep 2"/>
          <p:cNvGrpSpPr/>
          <p:nvPr/>
        </p:nvGrpSpPr>
        <p:grpSpPr>
          <a:xfrm>
            <a:off x="2097601" y="2416120"/>
            <a:ext cx="7137122" cy="3519746"/>
            <a:chOff x="596160" y="2269362"/>
            <a:chExt cx="7137122" cy="3519746"/>
          </a:xfrm>
        </p:grpSpPr>
        <p:cxnSp>
          <p:nvCxnSpPr>
            <p:cNvPr id="21" name="Rechte verbindingslijn met pijl 20"/>
            <p:cNvCxnSpPr/>
            <p:nvPr/>
          </p:nvCxnSpPr>
          <p:spPr>
            <a:xfrm>
              <a:off x="6206204" y="3149073"/>
              <a:ext cx="42990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a:off x="6358604" y="3301473"/>
              <a:ext cx="42990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ep 26"/>
            <p:cNvGrpSpPr/>
            <p:nvPr/>
          </p:nvGrpSpPr>
          <p:grpSpPr>
            <a:xfrm>
              <a:off x="2224560" y="2269362"/>
              <a:ext cx="5330308" cy="3058992"/>
              <a:chOff x="2695074" y="2266987"/>
              <a:chExt cx="5330308" cy="3058992"/>
            </a:xfrm>
          </p:grpSpPr>
          <p:pic>
            <p:nvPicPr>
              <p:cNvPr id="37" name="Afbeelding 3"/>
              <p:cNvPicPr>
                <a:picLocks noChangeAspect="1"/>
              </p:cNvPicPr>
              <p:nvPr/>
            </p:nvPicPr>
            <p:blipFill rotWithShape="1">
              <a:blip r:embed="rId3">
                <a:extLst>
                  <a:ext uri="{28A0092B-C50C-407E-A947-70E740481C1C}">
                    <a14:useLocalDpi xmlns:a14="http://schemas.microsoft.com/office/drawing/2010/main" val="0"/>
                  </a:ext>
                </a:extLst>
              </a:blip>
              <a:srcRect l="5017" b="7421"/>
              <a:stretch/>
            </p:blipFill>
            <p:spPr bwMode="auto">
              <a:xfrm>
                <a:off x="2695074" y="2266987"/>
                <a:ext cx="5330308" cy="305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Rechte verbindingslijn met pijl 37"/>
              <p:cNvCxnSpPr/>
              <p:nvPr/>
            </p:nvCxnSpPr>
            <p:spPr>
              <a:xfrm>
                <a:off x="2801319" y="5149516"/>
                <a:ext cx="522406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p:cNvCxnSpPr/>
              <p:nvPr/>
            </p:nvCxnSpPr>
            <p:spPr>
              <a:xfrm flipV="1">
                <a:off x="2823411" y="2266987"/>
                <a:ext cx="16042" cy="29146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hthoek 22"/>
            <p:cNvSpPr/>
            <p:nvPr/>
          </p:nvSpPr>
          <p:spPr>
            <a:xfrm>
              <a:off x="596160" y="2442687"/>
              <a:ext cx="1564609" cy="22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C00000"/>
                  </a:solidFill>
                </a:rPr>
                <a:t>Ernstige vermoeidheid</a:t>
              </a:r>
            </a:p>
          </p:txBody>
        </p:sp>
        <p:sp>
          <p:nvSpPr>
            <p:cNvPr id="26" name="Rechthoek 25"/>
            <p:cNvSpPr/>
            <p:nvPr/>
          </p:nvSpPr>
          <p:spPr>
            <a:xfrm>
              <a:off x="6168673" y="5560813"/>
              <a:ext cx="1564609" cy="22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006790"/>
                  </a:solidFill>
                </a:rPr>
                <a:t>Goede</a:t>
              </a:r>
            </a:p>
            <a:p>
              <a:pPr algn="ctr"/>
              <a:r>
                <a:rPr lang="nl-NL" b="1" dirty="0">
                  <a:solidFill>
                    <a:srgbClr val="006790"/>
                  </a:solidFill>
                </a:rPr>
                <a:t>longfunctie</a:t>
              </a:r>
            </a:p>
          </p:txBody>
        </p:sp>
        <p:sp>
          <p:nvSpPr>
            <p:cNvPr id="31" name="Ovaal 30"/>
            <p:cNvSpPr/>
            <p:nvPr/>
          </p:nvSpPr>
          <p:spPr>
            <a:xfrm>
              <a:off x="5770237" y="4778112"/>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p:cNvSpPr/>
            <p:nvPr/>
          </p:nvSpPr>
          <p:spPr>
            <a:xfrm>
              <a:off x="5682007" y="2925246"/>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p:cNvSpPr/>
            <p:nvPr/>
          </p:nvSpPr>
          <p:spPr>
            <a:xfrm>
              <a:off x="5102279" y="2713490"/>
              <a:ext cx="792000" cy="2412000"/>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4" name="Rechte verbindingslijn 33"/>
            <p:cNvCxnSpPr/>
            <p:nvPr/>
          </p:nvCxnSpPr>
          <p:spPr>
            <a:xfrm>
              <a:off x="5729907" y="2985355"/>
              <a:ext cx="0" cy="212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5818137" y="4854254"/>
              <a:ext cx="0" cy="25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flipV="1">
              <a:off x="2364985" y="4826238"/>
              <a:ext cx="345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flipV="1">
              <a:off x="2389049" y="2973373"/>
              <a:ext cx="3348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Tekstvak 39"/>
          <p:cNvSpPr txBox="1"/>
          <p:nvPr/>
        </p:nvSpPr>
        <p:spPr>
          <a:xfrm>
            <a:off x="7731563" y="6366504"/>
            <a:ext cx="2916000" cy="523220"/>
          </a:xfrm>
          <a:prstGeom prst="rect">
            <a:avLst/>
          </a:prstGeom>
          <a:noFill/>
        </p:spPr>
        <p:txBody>
          <a:bodyPr wrap="square" rtlCol="0">
            <a:spAutoFit/>
          </a:bodyPr>
          <a:lstStyle/>
          <a:p>
            <a:r>
              <a:rPr lang="nl-NL" sz="1400" dirty="0">
                <a:solidFill>
                  <a:schemeClr val="bg1"/>
                </a:solidFill>
              </a:rPr>
              <a:t>Goërtz et al. </a:t>
            </a:r>
            <a:r>
              <a:rPr lang="nl-NL" sz="1400" dirty="0" err="1">
                <a:solidFill>
                  <a:schemeClr val="bg1"/>
                </a:solidFill>
              </a:rPr>
              <a:t>Ther</a:t>
            </a:r>
            <a:r>
              <a:rPr lang="nl-NL" sz="1400" dirty="0">
                <a:solidFill>
                  <a:schemeClr val="bg1"/>
                </a:solidFill>
              </a:rPr>
              <a:t> Adv </a:t>
            </a:r>
            <a:r>
              <a:rPr lang="nl-NL" sz="1400" dirty="0" err="1">
                <a:solidFill>
                  <a:schemeClr val="bg1"/>
                </a:solidFill>
              </a:rPr>
              <a:t>Respir</a:t>
            </a:r>
            <a:r>
              <a:rPr lang="nl-NL" sz="1400" dirty="0">
                <a:solidFill>
                  <a:schemeClr val="bg1"/>
                </a:solidFill>
              </a:rPr>
              <a:t> Dis 2019</a:t>
            </a:r>
          </a:p>
        </p:txBody>
      </p:sp>
      <p:sp>
        <p:nvSpPr>
          <p:cNvPr id="44" name="Rechthoek 43"/>
          <p:cNvSpPr/>
          <p:nvPr/>
        </p:nvSpPr>
        <p:spPr>
          <a:xfrm>
            <a:off x="1877796" y="1375196"/>
            <a:ext cx="7303795" cy="584775"/>
          </a:xfrm>
          <a:prstGeom prst="rect">
            <a:avLst/>
          </a:prstGeom>
        </p:spPr>
        <p:txBody>
          <a:bodyPr wrap="square">
            <a:spAutoFit/>
          </a:bodyPr>
          <a:lstStyle/>
          <a:p>
            <a:r>
              <a:rPr lang="en-US" sz="3200" b="1" dirty="0" err="1">
                <a:solidFill>
                  <a:srgbClr val="27577D"/>
                </a:solidFill>
                <a:ea typeface="Calibri" charset="0"/>
                <a:cs typeface="Calibri" charset="0"/>
              </a:rPr>
              <a:t>Vermoeidheid</a:t>
            </a:r>
            <a:r>
              <a:rPr lang="en-US" sz="3200" b="1" dirty="0">
                <a:solidFill>
                  <a:srgbClr val="27577D"/>
                </a:solidFill>
                <a:ea typeface="Calibri" charset="0"/>
                <a:cs typeface="Calibri" charset="0"/>
              </a:rPr>
              <a:t> </a:t>
            </a:r>
            <a:r>
              <a:rPr lang="en-US" sz="3200" b="1" dirty="0" err="1">
                <a:solidFill>
                  <a:srgbClr val="27577D"/>
                </a:solidFill>
                <a:ea typeface="Calibri" charset="0"/>
                <a:cs typeface="Calibri" charset="0"/>
              </a:rPr>
              <a:t>bij</a:t>
            </a:r>
            <a:r>
              <a:rPr lang="en-US" sz="3200" b="1" dirty="0">
                <a:solidFill>
                  <a:srgbClr val="27577D"/>
                </a:solidFill>
                <a:ea typeface="Calibri" charset="0"/>
                <a:cs typeface="Calibri" charset="0"/>
              </a:rPr>
              <a:t> </a:t>
            </a:r>
            <a:r>
              <a:rPr lang="en-US" sz="3200" b="1" u="sng" dirty="0">
                <a:solidFill>
                  <a:srgbClr val="27577D"/>
                </a:solidFill>
                <a:ea typeface="Calibri" charset="0"/>
                <a:cs typeface="Calibri" charset="0"/>
              </a:rPr>
              <a:t>COPD</a:t>
            </a:r>
            <a:endParaRPr lang="nl-NL" sz="1600" b="1" u="sng" dirty="0">
              <a:solidFill>
                <a:srgbClr val="27577D"/>
              </a:solidFill>
              <a:ea typeface="Calibri" charset="0"/>
              <a:cs typeface="Calibri" charset="0"/>
            </a:endParaRPr>
          </a:p>
        </p:txBody>
      </p:sp>
      <p:pic>
        <p:nvPicPr>
          <p:cNvPr id="42" name="Afbeelding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7602" y="367088"/>
            <a:ext cx="10874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Afbeelding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9947" y="422549"/>
            <a:ext cx="1780217" cy="337685"/>
          </a:xfrm>
          <a:prstGeom prst="rect">
            <a:avLst/>
          </a:prstGeom>
        </p:spPr>
      </p:pic>
      <p:pic>
        <p:nvPicPr>
          <p:cNvPr id="45" name="Picture 4" descr="Ziekenhuispsychiatrie - Psychiatrische Consultatieve Dienst (PCD) Amsterdam  UMC, locatie AMC (klinisch) | OPN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3871" y="235786"/>
            <a:ext cx="2352472" cy="711213"/>
          </a:xfrm>
          <a:prstGeom prst="rect">
            <a:avLst/>
          </a:prstGeom>
          <a:noFill/>
          <a:extLst>
            <a:ext uri="{909E8E84-426E-40DD-AFC4-6F175D3DCCD1}">
              <a14:hiddenFill xmlns:a14="http://schemas.microsoft.com/office/drawing/2010/main">
                <a:solidFill>
                  <a:srgbClr val="FFFFFF"/>
                </a:solidFill>
              </a14:hiddenFill>
            </a:ext>
          </a:extLst>
        </p:spPr>
      </p:pic>
      <p:pic>
        <p:nvPicPr>
          <p:cNvPr id="28" name="Afbeelding 11">
            <a:extLst>
              <a:ext uri="{FF2B5EF4-FFF2-40B4-BE49-F238E27FC236}">
                <a16:creationId xmlns:a16="http://schemas.microsoft.com/office/drawing/2014/main" id="{393EBFFD-8DEB-4CE5-AB53-7EDF2C5747D0}"/>
              </a:ext>
            </a:extLst>
          </p:cNvPr>
          <p:cNvPicPr>
            <a:picLocks noChangeAspect="1"/>
          </p:cNvPicPr>
          <p:nvPr/>
        </p:nvPicPr>
        <p:blipFill rotWithShape="1">
          <a:blip r:embed="rId7"/>
          <a:srcRect l="21288" t="18118" r="20900" b="2649"/>
          <a:stretch/>
        </p:blipFill>
        <p:spPr>
          <a:xfrm>
            <a:off x="8893125" y="1169155"/>
            <a:ext cx="1421081" cy="1346287"/>
          </a:xfrm>
          <a:prstGeom prst="rect">
            <a:avLst/>
          </a:prstGeom>
        </p:spPr>
      </p:pic>
      <p:sp>
        <p:nvSpPr>
          <p:cNvPr id="29" name="Tekstvak 31">
            <a:extLst>
              <a:ext uri="{FF2B5EF4-FFF2-40B4-BE49-F238E27FC236}">
                <a16:creationId xmlns:a16="http://schemas.microsoft.com/office/drawing/2014/main" id="{75EE8E32-7CA0-4573-B705-F0F1724EB228}"/>
              </a:ext>
            </a:extLst>
          </p:cNvPr>
          <p:cNvSpPr txBox="1"/>
          <p:nvPr/>
        </p:nvSpPr>
        <p:spPr>
          <a:xfrm>
            <a:off x="8685664" y="2478514"/>
            <a:ext cx="1836000" cy="369332"/>
          </a:xfrm>
          <a:prstGeom prst="rect">
            <a:avLst/>
          </a:prstGeom>
          <a:noFill/>
        </p:spPr>
        <p:txBody>
          <a:bodyPr wrap="square" rtlCol="0">
            <a:spAutoFit/>
          </a:bodyPr>
          <a:lstStyle/>
          <a:p>
            <a:pPr algn="ctr"/>
            <a:r>
              <a:rPr lang="nl-NL" b="1" dirty="0"/>
              <a:t>COPD</a:t>
            </a:r>
          </a:p>
        </p:txBody>
      </p:sp>
    </p:spTree>
    <p:extLst>
      <p:ext uri="{BB962C8B-B14F-4D97-AF65-F5344CB8AC3E}">
        <p14:creationId xmlns:p14="http://schemas.microsoft.com/office/powerpoint/2010/main" val="325534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hoek 22">
            <a:extLst>
              <a:ext uri="{FF2B5EF4-FFF2-40B4-BE49-F238E27FC236}">
                <a16:creationId xmlns:a16="http://schemas.microsoft.com/office/drawing/2014/main" id="{0886154E-7DFD-4A3B-A2AE-F7FF817E55C1}"/>
              </a:ext>
            </a:extLst>
          </p:cNvPr>
          <p:cNvSpPr/>
          <p:nvPr/>
        </p:nvSpPr>
        <p:spPr>
          <a:xfrm rot="16200000">
            <a:off x="1315297" y="3611675"/>
            <a:ext cx="1564609" cy="22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tx1">
                    <a:lumMod val="50000"/>
                    <a:lumOff val="50000"/>
                  </a:schemeClr>
                </a:solidFill>
              </a:rPr>
              <a:t>Glucose variabiliteit </a:t>
            </a:r>
          </a:p>
        </p:txBody>
      </p:sp>
      <p:cxnSp>
        <p:nvCxnSpPr>
          <p:cNvPr id="30" name="Rechte verbindingslijn 29"/>
          <p:cNvCxnSpPr/>
          <p:nvPr/>
        </p:nvCxnSpPr>
        <p:spPr>
          <a:xfrm flipV="1">
            <a:off x="1870075" y="1087438"/>
            <a:ext cx="8320088" cy="0"/>
          </a:xfrm>
          <a:prstGeom prst="line">
            <a:avLst/>
          </a:prstGeom>
          <a:ln w="28575">
            <a:solidFill>
              <a:srgbClr val="462846">
                <a:alpha val="40000"/>
              </a:srgbClr>
            </a:solidFill>
          </a:ln>
        </p:spPr>
        <p:style>
          <a:lnRef idx="1">
            <a:schemeClr val="accent1"/>
          </a:lnRef>
          <a:fillRef idx="0">
            <a:schemeClr val="accent1"/>
          </a:fillRef>
          <a:effectRef idx="0">
            <a:schemeClr val="accent1"/>
          </a:effectRef>
          <a:fontRef idx="minor">
            <a:schemeClr val="tx1"/>
          </a:fontRef>
        </p:style>
      </p:cxnSp>
      <p:sp>
        <p:nvSpPr>
          <p:cNvPr id="24" name="Rechthoek 23"/>
          <p:cNvSpPr/>
          <p:nvPr/>
        </p:nvSpPr>
        <p:spPr>
          <a:xfrm>
            <a:off x="1524000" y="6218766"/>
            <a:ext cx="9144000" cy="639235"/>
          </a:xfrm>
          <a:prstGeom prst="rect">
            <a:avLst/>
          </a:prstGeom>
          <a:solidFill>
            <a:srgbClr val="462846"/>
          </a:solidFill>
          <a:ln>
            <a:solidFill>
              <a:srgbClr val="462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sp>
        <p:nvSpPr>
          <p:cNvPr id="40" name="Tekstvak 39"/>
          <p:cNvSpPr txBox="1"/>
          <p:nvPr/>
        </p:nvSpPr>
        <p:spPr>
          <a:xfrm>
            <a:off x="7651531" y="6366504"/>
            <a:ext cx="2996032" cy="523220"/>
          </a:xfrm>
          <a:prstGeom prst="rect">
            <a:avLst/>
          </a:prstGeom>
          <a:noFill/>
        </p:spPr>
        <p:txBody>
          <a:bodyPr wrap="square" rtlCol="0">
            <a:spAutoFit/>
          </a:bodyPr>
          <a:lstStyle/>
          <a:p>
            <a:r>
              <a:rPr lang="nl-NL" sz="1400" dirty="0" err="1">
                <a:solidFill>
                  <a:schemeClr val="bg1"/>
                </a:solidFill>
              </a:rPr>
              <a:t>Goedendorp</a:t>
            </a:r>
            <a:r>
              <a:rPr lang="nl-NL" sz="1400" dirty="0">
                <a:solidFill>
                  <a:schemeClr val="bg1"/>
                </a:solidFill>
              </a:rPr>
              <a:t> et al. Diabetes Care. 2014</a:t>
            </a:r>
          </a:p>
        </p:txBody>
      </p:sp>
      <p:sp>
        <p:nvSpPr>
          <p:cNvPr id="44" name="Rechthoek 43"/>
          <p:cNvSpPr/>
          <p:nvPr/>
        </p:nvSpPr>
        <p:spPr>
          <a:xfrm>
            <a:off x="1877796" y="1375196"/>
            <a:ext cx="7303795" cy="584775"/>
          </a:xfrm>
          <a:prstGeom prst="rect">
            <a:avLst/>
          </a:prstGeom>
        </p:spPr>
        <p:txBody>
          <a:bodyPr wrap="square">
            <a:spAutoFit/>
          </a:bodyPr>
          <a:lstStyle/>
          <a:p>
            <a:r>
              <a:rPr lang="en-US" sz="3200" b="1" dirty="0" err="1">
                <a:solidFill>
                  <a:srgbClr val="27577D"/>
                </a:solidFill>
                <a:ea typeface="Calibri" charset="0"/>
                <a:cs typeface="Calibri" charset="0"/>
              </a:rPr>
              <a:t>Vermoeidheid</a:t>
            </a:r>
            <a:r>
              <a:rPr lang="en-US" sz="3200" b="1" dirty="0">
                <a:solidFill>
                  <a:srgbClr val="27577D"/>
                </a:solidFill>
                <a:ea typeface="Calibri" charset="0"/>
                <a:cs typeface="Calibri" charset="0"/>
              </a:rPr>
              <a:t> </a:t>
            </a:r>
            <a:r>
              <a:rPr lang="en-US" sz="3200" b="1" dirty="0" err="1">
                <a:solidFill>
                  <a:srgbClr val="27577D"/>
                </a:solidFill>
                <a:ea typeface="Calibri" charset="0"/>
                <a:cs typeface="Calibri" charset="0"/>
              </a:rPr>
              <a:t>bij</a:t>
            </a:r>
            <a:r>
              <a:rPr lang="en-US" sz="3200" b="1" dirty="0">
                <a:solidFill>
                  <a:srgbClr val="27577D"/>
                </a:solidFill>
                <a:ea typeface="Calibri" charset="0"/>
                <a:cs typeface="Calibri" charset="0"/>
              </a:rPr>
              <a:t> Diabetes </a:t>
            </a:r>
            <a:r>
              <a:rPr lang="en-US" sz="3200" b="1" u="sng" dirty="0">
                <a:solidFill>
                  <a:srgbClr val="27577D"/>
                </a:solidFill>
                <a:ea typeface="Calibri" charset="0"/>
                <a:cs typeface="Calibri" charset="0"/>
              </a:rPr>
              <a:t>Type 1</a:t>
            </a:r>
            <a:endParaRPr lang="nl-NL" sz="1600" b="1" u="sng" dirty="0">
              <a:solidFill>
                <a:srgbClr val="27577D"/>
              </a:solidFill>
              <a:ea typeface="Calibri" charset="0"/>
              <a:cs typeface="Calibri" charset="0"/>
            </a:endParaRPr>
          </a:p>
        </p:txBody>
      </p:sp>
      <p:pic>
        <p:nvPicPr>
          <p:cNvPr id="42" name="Afbeelding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7602" y="367088"/>
            <a:ext cx="10874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Afbeelding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9947" y="422549"/>
            <a:ext cx="1780217" cy="337685"/>
          </a:xfrm>
          <a:prstGeom prst="rect">
            <a:avLst/>
          </a:prstGeom>
        </p:spPr>
      </p:pic>
      <p:pic>
        <p:nvPicPr>
          <p:cNvPr id="45" name="Picture 4" descr="Ziekenhuispsychiatrie - Psychiatrische Consultatieve Dienst (PCD) Amsterdam  UMC, locatie AMC (klinisch) | OPN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3871" y="235786"/>
            <a:ext cx="2352472" cy="7112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8146ACD1-A939-45B1-BED4-5C0952082C94}"/>
              </a:ext>
            </a:extLst>
          </p:cNvPr>
          <p:cNvPicPr>
            <a:picLocks noChangeAspect="1"/>
          </p:cNvPicPr>
          <p:nvPr/>
        </p:nvPicPr>
        <p:blipFill>
          <a:blip r:embed="rId6"/>
          <a:stretch>
            <a:fillRect/>
          </a:stretch>
        </p:blipFill>
        <p:spPr>
          <a:xfrm>
            <a:off x="2406844" y="3225134"/>
            <a:ext cx="3815049" cy="2257709"/>
          </a:xfrm>
          <a:prstGeom prst="rect">
            <a:avLst/>
          </a:prstGeom>
        </p:spPr>
      </p:pic>
      <p:sp>
        <p:nvSpPr>
          <p:cNvPr id="46" name="Rechthoek 22">
            <a:extLst>
              <a:ext uri="{FF2B5EF4-FFF2-40B4-BE49-F238E27FC236}">
                <a16:creationId xmlns:a16="http://schemas.microsoft.com/office/drawing/2014/main" id="{8955315E-6B94-46E3-95E5-FA090368E8A2}"/>
              </a:ext>
            </a:extLst>
          </p:cNvPr>
          <p:cNvSpPr/>
          <p:nvPr/>
        </p:nvSpPr>
        <p:spPr>
          <a:xfrm>
            <a:off x="5102466" y="5568677"/>
            <a:ext cx="1564609" cy="22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lumMod val="50000"/>
                    <a:lumOff val="50000"/>
                  </a:schemeClr>
                </a:solidFill>
              </a:rPr>
              <a:t>Tijd</a:t>
            </a:r>
          </a:p>
        </p:txBody>
      </p:sp>
      <p:graphicFrame>
        <p:nvGraphicFramePr>
          <p:cNvPr id="6" name="Table 6">
            <a:extLst>
              <a:ext uri="{FF2B5EF4-FFF2-40B4-BE49-F238E27FC236}">
                <a16:creationId xmlns:a16="http://schemas.microsoft.com/office/drawing/2014/main" id="{87394643-A6A3-43E3-BDEE-29D3E05DEA62}"/>
              </a:ext>
            </a:extLst>
          </p:cNvPr>
          <p:cNvGraphicFramePr>
            <a:graphicFrameLocks noGrp="1"/>
          </p:cNvGraphicFramePr>
          <p:nvPr/>
        </p:nvGraphicFramePr>
        <p:xfrm>
          <a:off x="6308469" y="3225095"/>
          <a:ext cx="3881694" cy="2512866"/>
        </p:xfrm>
        <a:graphic>
          <a:graphicData uri="http://schemas.openxmlformats.org/drawingml/2006/table">
            <a:tbl>
              <a:tblPr firstRow="1" bandRow="1">
                <a:tableStyleId>{5C22544A-7EE6-4342-B048-85BDC9FD1C3A}</a:tableStyleId>
              </a:tblPr>
              <a:tblGrid>
                <a:gridCol w="2047226">
                  <a:extLst>
                    <a:ext uri="{9D8B030D-6E8A-4147-A177-3AD203B41FA5}">
                      <a16:colId xmlns:a16="http://schemas.microsoft.com/office/drawing/2014/main" val="3655656320"/>
                    </a:ext>
                  </a:extLst>
                </a:gridCol>
                <a:gridCol w="856034">
                  <a:extLst>
                    <a:ext uri="{9D8B030D-6E8A-4147-A177-3AD203B41FA5}">
                      <a16:colId xmlns:a16="http://schemas.microsoft.com/office/drawing/2014/main" val="2377093261"/>
                    </a:ext>
                  </a:extLst>
                </a:gridCol>
                <a:gridCol w="978434">
                  <a:extLst>
                    <a:ext uri="{9D8B030D-6E8A-4147-A177-3AD203B41FA5}">
                      <a16:colId xmlns:a16="http://schemas.microsoft.com/office/drawing/2014/main" val="1160881849"/>
                    </a:ext>
                  </a:extLst>
                </a:gridCol>
              </a:tblGrid>
              <a:tr h="451542">
                <a:tc>
                  <a:txBody>
                    <a:bodyPr/>
                    <a:lstStyle/>
                    <a:p>
                      <a:endParaRPr lang="x-none" sz="16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GB" sz="1600" i="1" dirty="0">
                          <a:solidFill>
                            <a:schemeClr val="tx1"/>
                          </a:solidFill>
                        </a:rPr>
                        <a:t>r</a:t>
                      </a:r>
                      <a:endParaRPr lang="x-none" sz="1600" i="1" dirty="0">
                        <a:solidFill>
                          <a:schemeClr val="tx1"/>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600" i="1" dirty="0">
                          <a:solidFill>
                            <a:schemeClr val="tx1"/>
                          </a:solidFill>
                        </a:rPr>
                        <a:t>p-value</a:t>
                      </a:r>
                      <a:endParaRPr lang="x-none" sz="16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6286428"/>
                  </a:ext>
                </a:extLst>
              </a:tr>
              <a:tr h="451542">
                <a:tc>
                  <a:txBody>
                    <a:bodyPr/>
                    <a:lstStyle/>
                    <a:p>
                      <a:r>
                        <a:rPr lang="en-GB" sz="1600" dirty="0">
                          <a:solidFill>
                            <a:schemeClr val="tx1"/>
                          </a:solidFill>
                        </a:rPr>
                        <a:t>Mean glucose level</a:t>
                      </a:r>
                      <a:endParaRPr lang="x-none" sz="1600" dirty="0">
                        <a:solidFill>
                          <a:schemeClr val="tx1"/>
                        </a:solidFill>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GB" sz="1600" dirty="0">
                          <a:solidFill>
                            <a:schemeClr val="tx1"/>
                          </a:solidFill>
                        </a:rPr>
                        <a:t>0.056</a:t>
                      </a:r>
                      <a:endParaRPr lang="x-none" sz="1600" dirty="0">
                        <a:solidFill>
                          <a:schemeClr val="tx1"/>
                        </a:solidFill>
                      </a:endParaRPr>
                    </a:p>
                  </a:txBody>
                  <a:tcPr anchor="ctr">
                    <a:noFill/>
                  </a:tcPr>
                </a:tc>
                <a:tc>
                  <a:txBody>
                    <a:bodyPr/>
                    <a:lstStyle/>
                    <a:p>
                      <a:pPr algn="ctr"/>
                      <a:r>
                        <a:rPr lang="en-GB" sz="1600" dirty="0">
                          <a:solidFill>
                            <a:schemeClr val="tx1"/>
                          </a:solidFill>
                        </a:rPr>
                        <a:t>0.656</a:t>
                      </a:r>
                      <a:endParaRPr lang="x-none" sz="1600" dirty="0">
                        <a:solidFill>
                          <a:schemeClr val="tx1"/>
                        </a:solidFill>
                      </a:endParaRP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20677706"/>
                  </a:ext>
                </a:extLst>
              </a:tr>
              <a:tr h="451542">
                <a:tc>
                  <a:txBody>
                    <a:bodyPr/>
                    <a:lstStyle/>
                    <a:p>
                      <a:r>
                        <a:rPr lang="en-GB" sz="1600" dirty="0">
                          <a:solidFill>
                            <a:schemeClr val="tx1"/>
                          </a:solidFill>
                        </a:rPr>
                        <a:t>Glucose variability</a:t>
                      </a:r>
                      <a:endParaRPr lang="x-none" sz="1600" dirty="0">
                        <a:solidFill>
                          <a:schemeClr val="tx1"/>
                        </a:solidFill>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GB" sz="1600" dirty="0">
                          <a:solidFill>
                            <a:schemeClr val="tx1"/>
                          </a:solidFill>
                        </a:rPr>
                        <a:t>-0.132</a:t>
                      </a:r>
                      <a:endParaRPr lang="x-none" sz="1600" dirty="0">
                        <a:solidFill>
                          <a:schemeClr val="tx1"/>
                        </a:solidFill>
                      </a:endParaRPr>
                    </a:p>
                  </a:txBody>
                  <a:tcPr anchor="ctr">
                    <a:noFill/>
                  </a:tcPr>
                </a:tc>
                <a:tc>
                  <a:txBody>
                    <a:bodyPr/>
                    <a:lstStyle/>
                    <a:p>
                      <a:pPr algn="ctr"/>
                      <a:r>
                        <a:rPr lang="en-GB" sz="1600" dirty="0">
                          <a:solidFill>
                            <a:schemeClr val="tx1"/>
                          </a:solidFill>
                        </a:rPr>
                        <a:t>0.291</a:t>
                      </a:r>
                      <a:endParaRPr lang="x-none" sz="1600" dirty="0">
                        <a:solidFill>
                          <a:schemeClr val="tx1"/>
                        </a:solidFill>
                      </a:endParaRP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15822276"/>
                  </a:ext>
                </a:extLst>
              </a:tr>
              <a:tr h="451542">
                <a:tc>
                  <a:txBody>
                    <a:bodyPr/>
                    <a:lstStyle/>
                    <a:p>
                      <a:r>
                        <a:rPr lang="en-GB" sz="1600" dirty="0" err="1">
                          <a:solidFill>
                            <a:schemeClr val="tx1"/>
                          </a:solidFill>
                        </a:rPr>
                        <a:t>Hypoglycemia</a:t>
                      </a:r>
                      <a:r>
                        <a:rPr lang="en-GB" sz="1600" dirty="0">
                          <a:solidFill>
                            <a:schemeClr val="tx1"/>
                          </a:solidFill>
                        </a:rPr>
                        <a:t> (time)</a:t>
                      </a:r>
                      <a:endParaRPr lang="x-none" sz="1600" dirty="0">
                        <a:solidFill>
                          <a:schemeClr val="tx1"/>
                        </a:solidFill>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GB" sz="1600" dirty="0">
                          <a:solidFill>
                            <a:schemeClr val="tx1"/>
                          </a:solidFill>
                        </a:rPr>
                        <a:t>0.056</a:t>
                      </a:r>
                      <a:endParaRPr lang="x-none" sz="1600" dirty="0">
                        <a:solidFill>
                          <a:schemeClr val="tx1"/>
                        </a:solidFill>
                      </a:endParaRPr>
                    </a:p>
                  </a:txBody>
                  <a:tcPr anchor="ctr">
                    <a:noFill/>
                  </a:tcPr>
                </a:tc>
                <a:tc>
                  <a:txBody>
                    <a:bodyPr/>
                    <a:lstStyle/>
                    <a:p>
                      <a:pPr algn="ctr"/>
                      <a:r>
                        <a:rPr lang="en-GB" sz="1600" dirty="0">
                          <a:solidFill>
                            <a:schemeClr val="tx1"/>
                          </a:solidFill>
                        </a:rPr>
                        <a:t>0.652</a:t>
                      </a:r>
                      <a:endParaRPr lang="x-none" sz="1600" dirty="0">
                        <a:solidFill>
                          <a:schemeClr val="tx1"/>
                        </a:solidFill>
                      </a:endParaRP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50132109"/>
                  </a:ext>
                </a:extLst>
              </a:tr>
              <a:tr h="451542">
                <a:tc>
                  <a:txBody>
                    <a:bodyPr/>
                    <a:lstStyle/>
                    <a:p>
                      <a:r>
                        <a:rPr lang="en-GB" sz="1600" dirty="0" err="1">
                          <a:solidFill>
                            <a:schemeClr val="tx1"/>
                          </a:solidFill>
                        </a:rPr>
                        <a:t>Hyperglycemia</a:t>
                      </a:r>
                      <a:r>
                        <a:rPr lang="en-GB" sz="1600" dirty="0">
                          <a:solidFill>
                            <a:schemeClr val="tx1"/>
                          </a:solidFill>
                        </a:rPr>
                        <a:t> (</a:t>
                      </a:r>
                      <a:r>
                        <a:rPr lang="en-GB" sz="1600" dirty="0" err="1">
                          <a:solidFill>
                            <a:schemeClr val="tx1"/>
                          </a:solidFill>
                        </a:rPr>
                        <a:t>tima</a:t>
                      </a:r>
                      <a:r>
                        <a:rPr lang="en-GB" sz="1600" dirty="0">
                          <a:solidFill>
                            <a:schemeClr val="tx1"/>
                          </a:solidFill>
                        </a:rPr>
                        <a:t>)</a:t>
                      </a:r>
                      <a:endParaRPr lang="x-none" sz="160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rPr>
                        <a:t>-0.157</a:t>
                      </a:r>
                      <a:endParaRPr lang="x-none" sz="1600" dirty="0">
                        <a:solidFill>
                          <a:schemeClr val="tx1"/>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rPr>
                        <a:t>0.209</a:t>
                      </a:r>
                      <a:endParaRPr lang="x-none" sz="160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110927"/>
                  </a:ext>
                </a:extLst>
              </a:tr>
            </a:tbl>
          </a:graphicData>
        </a:graphic>
      </p:graphicFrame>
      <p:pic>
        <p:nvPicPr>
          <p:cNvPr id="14" name="Afbeelding 9">
            <a:extLst>
              <a:ext uri="{FF2B5EF4-FFF2-40B4-BE49-F238E27FC236}">
                <a16:creationId xmlns:a16="http://schemas.microsoft.com/office/drawing/2014/main" id="{F545A0D9-96C4-4B6B-A080-48918A223E9B}"/>
              </a:ext>
            </a:extLst>
          </p:cNvPr>
          <p:cNvPicPr>
            <a:picLocks noChangeAspect="1"/>
          </p:cNvPicPr>
          <p:nvPr/>
        </p:nvPicPr>
        <p:blipFill rotWithShape="1">
          <a:blip r:embed="rId7"/>
          <a:srcRect l="22500" t="20835" r="21641" b="3494"/>
          <a:stretch/>
        </p:blipFill>
        <p:spPr>
          <a:xfrm>
            <a:off x="8892205" y="1150442"/>
            <a:ext cx="1422000" cy="1312615"/>
          </a:xfrm>
          <a:prstGeom prst="rect">
            <a:avLst/>
          </a:prstGeom>
        </p:spPr>
      </p:pic>
      <p:sp>
        <p:nvSpPr>
          <p:cNvPr id="15" name="Tekstvak 25">
            <a:extLst>
              <a:ext uri="{FF2B5EF4-FFF2-40B4-BE49-F238E27FC236}">
                <a16:creationId xmlns:a16="http://schemas.microsoft.com/office/drawing/2014/main" id="{24F2AF2F-62F7-4D48-8C1C-B497AF3F7B53}"/>
              </a:ext>
            </a:extLst>
          </p:cNvPr>
          <p:cNvSpPr txBox="1"/>
          <p:nvPr/>
        </p:nvSpPr>
        <p:spPr>
          <a:xfrm>
            <a:off x="8685205" y="2379861"/>
            <a:ext cx="1836000" cy="646331"/>
          </a:xfrm>
          <a:prstGeom prst="rect">
            <a:avLst/>
          </a:prstGeom>
          <a:noFill/>
        </p:spPr>
        <p:txBody>
          <a:bodyPr wrap="square" rtlCol="0">
            <a:spAutoFit/>
          </a:bodyPr>
          <a:lstStyle/>
          <a:p>
            <a:pPr algn="ctr"/>
            <a:r>
              <a:rPr lang="nl-NL" b="1" dirty="0"/>
              <a:t>Type 1 diabetes</a:t>
            </a:r>
          </a:p>
        </p:txBody>
      </p:sp>
    </p:spTree>
    <p:extLst>
      <p:ext uri="{BB962C8B-B14F-4D97-AF65-F5344CB8AC3E}">
        <p14:creationId xmlns:p14="http://schemas.microsoft.com/office/powerpoint/2010/main" val="253597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4812" y="953788"/>
            <a:ext cx="10515600" cy="1325563"/>
          </a:xfrm>
        </p:spPr>
        <p:txBody>
          <a:bodyPr/>
          <a:lstStyle/>
          <a:p>
            <a:pPr algn="ctr"/>
            <a:r>
              <a:rPr lang="en-GB" dirty="0" err="1">
                <a:solidFill>
                  <a:srgbClr val="F07814"/>
                </a:solidFill>
              </a:rPr>
              <a:t>Ziekte-specifieke</a:t>
            </a:r>
            <a:r>
              <a:rPr lang="en-GB" dirty="0">
                <a:solidFill>
                  <a:srgbClr val="F07814"/>
                </a:solidFill>
              </a:rPr>
              <a:t> </a:t>
            </a:r>
            <a:r>
              <a:rPr lang="en-GB" dirty="0" err="1">
                <a:solidFill>
                  <a:srgbClr val="F07814"/>
                </a:solidFill>
              </a:rPr>
              <a:t>bijdrage</a:t>
            </a:r>
            <a:r>
              <a:rPr lang="en-GB" dirty="0">
                <a:solidFill>
                  <a:srgbClr val="F07814"/>
                </a:solidFill>
              </a:rPr>
              <a:t> </a:t>
            </a:r>
            <a:r>
              <a:rPr lang="en-GB" dirty="0" err="1">
                <a:solidFill>
                  <a:srgbClr val="F07814"/>
                </a:solidFill>
              </a:rPr>
              <a:t>aan</a:t>
            </a:r>
            <a:r>
              <a:rPr lang="en-GB" dirty="0">
                <a:solidFill>
                  <a:srgbClr val="F07814"/>
                </a:solidFill>
              </a:rPr>
              <a:t> de </a:t>
            </a:r>
            <a:r>
              <a:rPr lang="en-GB" dirty="0" err="1">
                <a:solidFill>
                  <a:srgbClr val="F07814"/>
                </a:solidFill>
              </a:rPr>
              <a:t>vermoeidheid</a:t>
            </a:r>
            <a:r>
              <a:rPr lang="en-GB" dirty="0">
                <a:solidFill>
                  <a:srgbClr val="F07814"/>
                </a:solidFill>
              </a:rPr>
              <a:t> </a:t>
            </a:r>
          </a:p>
        </p:txBody>
      </p:sp>
      <p:graphicFrame>
        <p:nvGraphicFramePr>
          <p:cNvPr id="8" name="Tijdelijke aanduiding voor inhoud 7"/>
          <p:cNvGraphicFramePr>
            <a:graphicFrameLocks noGrp="1"/>
          </p:cNvGraphicFramePr>
          <p:nvPr>
            <p:ph idx="1"/>
          </p:nvPr>
        </p:nvGraphicFramePr>
        <p:xfrm>
          <a:off x="2209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005840" y="6473952"/>
            <a:ext cx="4213013" cy="369332"/>
          </a:xfrm>
          <a:prstGeom prst="rect">
            <a:avLst/>
          </a:prstGeom>
          <a:noFill/>
        </p:spPr>
        <p:txBody>
          <a:bodyPr wrap="none" rtlCol="0">
            <a:spAutoFit/>
          </a:bodyPr>
          <a:lstStyle/>
          <a:p>
            <a:r>
              <a:rPr lang="en-GB" dirty="0" err="1"/>
              <a:t>Menting</a:t>
            </a:r>
            <a:r>
              <a:rPr lang="en-GB" dirty="0"/>
              <a:t> et al, 2017; Health psychology</a:t>
            </a:r>
          </a:p>
        </p:txBody>
      </p:sp>
      <p:sp>
        <p:nvSpPr>
          <p:cNvPr id="7" name="Tekstvak 6"/>
          <p:cNvSpPr txBox="1"/>
          <p:nvPr/>
        </p:nvSpPr>
        <p:spPr>
          <a:xfrm>
            <a:off x="7630814" y="6362762"/>
            <a:ext cx="3950208" cy="369332"/>
          </a:xfrm>
          <a:prstGeom prst="rect">
            <a:avLst/>
          </a:prstGeom>
          <a:solidFill>
            <a:schemeClr val="bg1"/>
          </a:solidFill>
        </p:spPr>
        <p:txBody>
          <a:bodyPr wrap="square" rtlCol="0">
            <a:spAutoFit/>
          </a:bodyPr>
          <a:lstStyle/>
          <a:p>
            <a:endParaRPr lang="en-GB" dirty="0"/>
          </a:p>
        </p:txBody>
      </p:sp>
      <p:sp>
        <p:nvSpPr>
          <p:cNvPr id="3" name="Tekstvak 2">
            <a:extLst>
              <a:ext uri="{FF2B5EF4-FFF2-40B4-BE49-F238E27FC236}">
                <a16:creationId xmlns:a16="http://schemas.microsoft.com/office/drawing/2014/main" id="{EAAB35EF-F9F9-FD95-B157-3C727A32D919}"/>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4" name="Tekstvak 3">
            <a:extLst>
              <a:ext uri="{FF2B5EF4-FFF2-40B4-BE49-F238E27FC236}">
                <a16:creationId xmlns:a16="http://schemas.microsoft.com/office/drawing/2014/main" id="{F73650DE-D1BC-1ACF-0D41-0DB0123B2A0F}"/>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291132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372" y="752620"/>
            <a:ext cx="11726164" cy="1325563"/>
          </a:xfrm>
        </p:spPr>
        <p:txBody>
          <a:bodyPr/>
          <a:lstStyle/>
          <a:p>
            <a:r>
              <a:rPr lang="en-GB" dirty="0" err="1">
                <a:solidFill>
                  <a:schemeClr val="accent2"/>
                </a:solidFill>
              </a:rPr>
              <a:t>Bijdrage</a:t>
            </a:r>
            <a:r>
              <a:rPr lang="en-GB" dirty="0">
                <a:solidFill>
                  <a:schemeClr val="accent2"/>
                </a:solidFill>
              </a:rPr>
              <a:t> van </a:t>
            </a:r>
            <a:r>
              <a:rPr lang="en-GB" dirty="0" err="1">
                <a:solidFill>
                  <a:schemeClr val="accent2"/>
                </a:solidFill>
              </a:rPr>
              <a:t>transdiagnostische</a:t>
            </a:r>
            <a:r>
              <a:rPr lang="en-GB" dirty="0">
                <a:solidFill>
                  <a:schemeClr val="accent2"/>
                </a:solidFill>
              </a:rPr>
              <a:t> </a:t>
            </a:r>
            <a:r>
              <a:rPr lang="en-GB" dirty="0" err="1">
                <a:solidFill>
                  <a:schemeClr val="accent2"/>
                </a:solidFill>
              </a:rPr>
              <a:t>factoren</a:t>
            </a:r>
            <a:r>
              <a:rPr lang="en-GB" dirty="0">
                <a:solidFill>
                  <a:schemeClr val="accent2"/>
                </a:solidFill>
              </a:rPr>
              <a:t> </a:t>
            </a:r>
          </a:p>
        </p:txBody>
      </p:sp>
      <p:graphicFrame>
        <p:nvGraphicFramePr>
          <p:cNvPr id="8" name="Tijdelijke aanduiding voor inhoud 7"/>
          <p:cNvGraphicFramePr>
            <a:graphicFrameLocks noGrp="1"/>
          </p:cNvGraphicFramePr>
          <p:nvPr>
            <p:ph idx="1"/>
          </p:nvPr>
        </p:nvGraphicFramePr>
        <p:xfrm>
          <a:off x="2209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vak 6"/>
          <p:cNvSpPr txBox="1"/>
          <p:nvPr/>
        </p:nvSpPr>
        <p:spPr>
          <a:xfrm>
            <a:off x="7630814" y="6399338"/>
            <a:ext cx="3950208" cy="369332"/>
          </a:xfrm>
          <a:prstGeom prst="rect">
            <a:avLst/>
          </a:prstGeom>
          <a:solidFill>
            <a:schemeClr val="bg1"/>
          </a:solidFill>
        </p:spPr>
        <p:txBody>
          <a:bodyPr wrap="square" rtlCol="0">
            <a:spAutoFit/>
          </a:bodyPr>
          <a:lstStyle/>
          <a:p>
            <a:endParaRPr lang="en-GB" dirty="0"/>
          </a:p>
        </p:txBody>
      </p:sp>
      <p:sp>
        <p:nvSpPr>
          <p:cNvPr id="3" name="Tekstvak 2">
            <a:extLst>
              <a:ext uri="{FF2B5EF4-FFF2-40B4-BE49-F238E27FC236}">
                <a16:creationId xmlns:a16="http://schemas.microsoft.com/office/drawing/2014/main" id="{8637FAC4-0744-1CB0-485D-ECDCA952B3EE}"/>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4" name="Tekstvak 3">
            <a:extLst>
              <a:ext uri="{FF2B5EF4-FFF2-40B4-BE49-F238E27FC236}">
                <a16:creationId xmlns:a16="http://schemas.microsoft.com/office/drawing/2014/main" id="{1BF0BE1C-EF38-6196-DD1C-33D3355B999A}"/>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265965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F6F485AC-A1E7-99B5-2740-1586D5DD8C2F}"/>
              </a:ext>
            </a:extLst>
          </p:cNvPr>
          <p:cNvSpPr txBox="1">
            <a:spLocks/>
          </p:cNvSpPr>
          <p:nvPr/>
        </p:nvSpPr>
        <p:spPr>
          <a:xfrm>
            <a:off x="711200" y="1826347"/>
            <a:ext cx="10799233" cy="4125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Slaapproblemen</a:t>
            </a:r>
            <a:r>
              <a:rPr lang="en-GB" dirty="0"/>
              <a:t> </a:t>
            </a:r>
          </a:p>
          <a:p>
            <a:r>
              <a:rPr lang="en-GB" dirty="0" err="1"/>
              <a:t>Verminderde</a:t>
            </a:r>
            <a:r>
              <a:rPr lang="en-GB" dirty="0"/>
              <a:t> (</a:t>
            </a:r>
            <a:r>
              <a:rPr lang="en-GB" dirty="0" err="1"/>
              <a:t>fysieke</a:t>
            </a:r>
            <a:r>
              <a:rPr lang="en-GB" dirty="0"/>
              <a:t>) </a:t>
            </a:r>
            <a:r>
              <a:rPr lang="en-GB" dirty="0" err="1"/>
              <a:t>activiteit</a:t>
            </a:r>
            <a:r>
              <a:rPr lang="en-GB" dirty="0"/>
              <a:t>/</a:t>
            </a:r>
            <a:r>
              <a:rPr lang="en-GB" dirty="0" err="1"/>
              <a:t>vermijding</a:t>
            </a:r>
            <a:r>
              <a:rPr lang="en-GB" dirty="0"/>
              <a:t> activity/avoidance </a:t>
            </a:r>
          </a:p>
          <a:p>
            <a:r>
              <a:rPr lang="en-GB" dirty="0" err="1"/>
              <a:t>Concentratie</a:t>
            </a:r>
            <a:r>
              <a:rPr lang="en-GB" dirty="0"/>
              <a:t> </a:t>
            </a:r>
            <a:r>
              <a:rPr lang="en-GB" dirty="0" err="1"/>
              <a:t>problemen</a:t>
            </a:r>
            <a:endParaRPr lang="en-GB" dirty="0"/>
          </a:p>
          <a:p>
            <a:r>
              <a:rPr lang="en-GB" dirty="0" err="1"/>
              <a:t>Gebrek</a:t>
            </a:r>
            <a:r>
              <a:rPr lang="en-GB" dirty="0"/>
              <a:t> </a:t>
            </a:r>
            <a:r>
              <a:rPr lang="en-GB" dirty="0" err="1"/>
              <a:t>aan</a:t>
            </a:r>
            <a:r>
              <a:rPr lang="en-GB" dirty="0"/>
              <a:t> </a:t>
            </a:r>
            <a:r>
              <a:rPr lang="en-GB" dirty="0" err="1"/>
              <a:t>ervaren</a:t>
            </a:r>
            <a:r>
              <a:rPr lang="en-GB" dirty="0"/>
              <a:t> </a:t>
            </a:r>
            <a:r>
              <a:rPr lang="en-GB" dirty="0" err="1"/>
              <a:t>steun</a:t>
            </a:r>
            <a:r>
              <a:rPr lang="en-GB" dirty="0"/>
              <a:t> </a:t>
            </a:r>
          </a:p>
          <a:p>
            <a:r>
              <a:rPr lang="en-GB" dirty="0" err="1"/>
              <a:t>Alles</a:t>
            </a:r>
            <a:r>
              <a:rPr lang="en-GB" dirty="0"/>
              <a:t> of </a:t>
            </a:r>
            <a:r>
              <a:rPr lang="en-GB" dirty="0" err="1"/>
              <a:t>niets</a:t>
            </a:r>
            <a:r>
              <a:rPr lang="en-GB" dirty="0"/>
              <a:t> </a:t>
            </a:r>
            <a:r>
              <a:rPr lang="en-GB" dirty="0" err="1"/>
              <a:t>gedrag</a:t>
            </a:r>
            <a:r>
              <a:rPr lang="en-GB" dirty="0"/>
              <a:t>  </a:t>
            </a:r>
          </a:p>
          <a:p>
            <a:r>
              <a:rPr lang="en-GB" dirty="0" err="1"/>
              <a:t>Catastroferen</a:t>
            </a:r>
            <a:r>
              <a:rPr lang="en-GB" dirty="0"/>
              <a:t> van </a:t>
            </a:r>
            <a:r>
              <a:rPr lang="en-GB" dirty="0" err="1"/>
              <a:t>vermoeidheid</a:t>
            </a:r>
            <a:r>
              <a:rPr lang="en-GB" dirty="0"/>
              <a:t>  </a:t>
            </a:r>
          </a:p>
          <a:p>
            <a:r>
              <a:rPr lang="en-GB" dirty="0" err="1"/>
              <a:t>Depressie</a:t>
            </a:r>
            <a:endParaRPr lang="en-GB" dirty="0"/>
          </a:p>
          <a:p>
            <a:r>
              <a:rPr lang="en-GB" dirty="0" err="1"/>
              <a:t>Pijn</a:t>
            </a:r>
            <a:r>
              <a:rPr lang="en-GB" dirty="0"/>
              <a:t> </a:t>
            </a:r>
          </a:p>
        </p:txBody>
      </p:sp>
      <p:sp>
        <p:nvSpPr>
          <p:cNvPr id="6" name="Titel 1">
            <a:extLst>
              <a:ext uri="{FF2B5EF4-FFF2-40B4-BE49-F238E27FC236}">
                <a16:creationId xmlns:a16="http://schemas.microsoft.com/office/drawing/2014/main" id="{19CF8686-2A6D-7E39-69A8-C3C36435A1B4}"/>
              </a:ext>
            </a:extLst>
          </p:cNvPr>
          <p:cNvSpPr txBox="1">
            <a:spLocks/>
          </p:cNvSpPr>
          <p:nvPr/>
        </p:nvSpPr>
        <p:spPr>
          <a:xfrm>
            <a:off x="872994" y="710406"/>
            <a:ext cx="117261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a:lstStyle>
          <a:p>
            <a:r>
              <a:rPr lang="en-GB" dirty="0" err="1">
                <a:solidFill>
                  <a:schemeClr val="accent2"/>
                </a:solidFill>
              </a:rPr>
              <a:t>Voorbeelden</a:t>
            </a:r>
            <a:r>
              <a:rPr lang="en-GB" dirty="0">
                <a:solidFill>
                  <a:schemeClr val="accent2"/>
                </a:solidFill>
              </a:rPr>
              <a:t> van </a:t>
            </a:r>
            <a:r>
              <a:rPr lang="en-GB" dirty="0" err="1">
                <a:solidFill>
                  <a:schemeClr val="accent2"/>
                </a:solidFill>
              </a:rPr>
              <a:t>transdiagnostische</a:t>
            </a:r>
            <a:r>
              <a:rPr lang="en-GB" dirty="0">
                <a:solidFill>
                  <a:schemeClr val="accent2"/>
                </a:solidFill>
              </a:rPr>
              <a:t> </a:t>
            </a:r>
            <a:r>
              <a:rPr lang="en-GB" dirty="0" err="1">
                <a:solidFill>
                  <a:schemeClr val="accent2"/>
                </a:solidFill>
              </a:rPr>
              <a:t>factoren</a:t>
            </a:r>
            <a:endParaRPr lang="en-GB" dirty="0">
              <a:solidFill>
                <a:schemeClr val="accent2"/>
              </a:solidFill>
            </a:endParaRPr>
          </a:p>
        </p:txBody>
      </p:sp>
      <p:sp>
        <p:nvSpPr>
          <p:cNvPr id="7" name="Tekstvak 6">
            <a:extLst>
              <a:ext uri="{FF2B5EF4-FFF2-40B4-BE49-F238E27FC236}">
                <a16:creationId xmlns:a16="http://schemas.microsoft.com/office/drawing/2014/main" id="{FCFFF386-E8C1-E6E0-67B4-5491C69F9BD5}"/>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2" name="Tekstvak 1">
            <a:extLst>
              <a:ext uri="{FF2B5EF4-FFF2-40B4-BE49-F238E27FC236}">
                <a16:creationId xmlns:a16="http://schemas.microsoft.com/office/drawing/2014/main" id="{6CC200FF-8D9C-A5B7-25D9-0FCB04CBC3FA}"/>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223254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de rol van lichamelijke activiteit</a:t>
            </a:r>
          </a:p>
        </p:txBody>
      </p:sp>
      <p:graphicFrame>
        <p:nvGraphicFramePr>
          <p:cNvPr id="4" name="Tijdelijke aanduiding voor inhoud 3"/>
          <p:cNvGraphicFramePr>
            <a:graphicFrameLocks noGrp="1"/>
          </p:cNvGraphicFramePr>
          <p:nvPr>
            <p:ph idx="1"/>
          </p:nvPr>
        </p:nvGraphicFramePr>
        <p:xfrm>
          <a:off x="2711624" y="1981200"/>
          <a:ext cx="7270576"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p:cNvSpPr txBox="1"/>
          <p:nvPr/>
        </p:nvSpPr>
        <p:spPr>
          <a:xfrm>
            <a:off x="8784236" y="6360615"/>
            <a:ext cx="3384409" cy="369332"/>
          </a:xfrm>
          <a:prstGeom prst="rect">
            <a:avLst/>
          </a:prstGeom>
          <a:solidFill>
            <a:schemeClr val="bg1"/>
          </a:solidFill>
        </p:spPr>
        <p:txBody>
          <a:bodyPr wrap="square" rtlCol="0">
            <a:spAutoFit/>
          </a:bodyPr>
          <a:lstStyle/>
          <a:p>
            <a:r>
              <a:rPr lang="en-GB" dirty="0" err="1"/>
              <a:t>Roessingh</a:t>
            </a:r>
            <a:r>
              <a:rPr lang="en-GB" dirty="0"/>
              <a:t> 6-02</a:t>
            </a:r>
          </a:p>
        </p:txBody>
      </p:sp>
      <p:sp>
        <p:nvSpPr>
          <p:cNvPr id="6" name="Tekstvak 5"/>
          <p:cNvSpPr txBox="1"/>
          <p:nvPr/>
        </p:nvSpPr>
        <p:spPr>
          <a:xfrm>
            <a:off x="8747950" y="6382388"/>
            <a:ext cx="3384409" cy="369332"/>
          </a:xfrm>
          <a:prstGeom prst="rect">
            <a:avLst/>
          </a:prstGeom>
          <a:solidFill>
            <a:schemeClr val="bg1"/>
          </a:solidFill>
        </p:spPr>
        <p:txBody>
          <a:bodyPr wrap="square" rtlCol="0">
            <a:spAutoFit/>
          </a:bodyPr>
          <a:lstStyle/>
          <a:p>
            <a:r>
              <a:rPr lang="en-GB" dirty="0"/>
              <a:t>VUMC 15-12</a:t>
            </a:r>
          </a:p>
        </p:txBody>
      </p:sp>
      <p:sp>
        <p:nvSpPr>
          <p:cNvPr id="7" name="Tekstvak 6">
            <a:extLst>
              <a:ext uri="{FF2B5EF4-FFF2-40B4-BE49-F238E27FC236}">
                <a16:creationId xmlns:a16="http://schemas.microsoft.com/office/drawing/2014/main" id="{E1F7A332-FD42-6E4A-A2E0-8BF1E6DCFEA6}"/>
              </a:ext>
            </a:extLst>
          </p:cNvPr>
          <p:cNvSpPr txBox="1"/>
          <p:nvPr/>
        </p:nvSpPr>
        <p:spPr>
          <a:xfrm>
            <a:off x="7788729" y="6351815"/>
            <a:ext cx="4065814" cy="369332"/>
          </a:xfrm>
          <a:prstGeom prst="rect">
            <a:avLst/>
          </a:prstGeom>
          <a:solidFill>
            <a:schemeClr val="bg1"/>
          </a:solidFill>
        </p:spPr>
        <p:txBody>
          <a:bodyPr wrap="square" rtlCol="0">
            <a:spAutoFit/>
          </a:bodyPr>
          <a:lstStyle/>
          <a:p>
            <a:endParaRPr lang="en-GB" dirty="0"/>
          </a:p>
        </p:txBody>
      </p:sp>
      <p:sp>
        <p:nvSpPr>
          <p:cNvPr id="3" name="Tekstvak 2">
            <a:extLst>
              <a:ext uri="{FF2B5EF4-FFF2-40B4-BE49-F238E27FC236}">
                <a16:creationId xmlns:a16="http://schemas.microsoft.com/office/drawing/2014/main" id="{67240B3B-82CF-2E16-AB45-644E464826F8}"/>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8" name="Tekstvak 7">
            <a:extLst>
              <a:ext uri="{FF2B5EF4-FFF2-40B4-BE49-F238E27FC236}">
                <a16:creationId xmlns:a16="http://schemas.microsoft.com/office/drawing/2014/main" id="{CD1D8F9A-E213-E0A6-E175-72F954F34392}"/>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778649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9800" y="2331523"/>
            <a:ext cx="7772400" cy="1143000"/>
          </a:xfrm>
        </p:spPr>
        <p:txBody>
          <a:bodyPr>
            <a:normAutofit fontScale="90000"/>
          </a:bodyPr>
          <a:lstStyle/>
          <a:p>
            <a:pPr algn="ctr"/>
            <a:r>
              <a:rPr lang="en-GB" dirty="0" err="1">
                <a:solidFill>
                  <a:schemeClr val="accent2"/>
                </a:solidFill>
                <a:latin typeface="Calibri" charset="0"/>
                <a:ea typeface="Calibri" charset="0"/>
                <a:cs typeface="Calibri" charset="0"/>
              </a:rPr>
              <a:t>Niet</a:t>
            </a:r>
            <a:r>
              <a:rPr lang="en-GB" dirty="0">
                <a:solidFill>
                  <a:schemeClr val="accent2"/>
                </a:solidFill>
                <a:latin typeface="Calibri" charset="0"/>
                <a:ea typeface="Calibri" charset="0"/>
                <a:cs typeface="Calibri" charset="0"/>
              </a:rPr>
              <a:t> de </a:t>
            </a:r>
            <a:r>
              <a:rPr lang="en-GB" dirty="0" err="1">
                <a:solidFill>
                  <a:schemeClr val="accent2"/>
                </a:solidFill>
                <a:latin typeface="Calibri" charset="0"/>
                <a:ea typeface="Calibri" charset="0"/>
                <a:cs typeface="Calibri" charset="0"/>
              </a:rPr>
              <a:t>aard</a:t>
            </a:r>
            <a:r>
              <a:rPr lang="en-GB" dirty="0">
                <a:solidFill>
                  <a:schemeClr val="accent2"/>
                </a:solidFill>
                <a:latin typeface="Calibri" charset="0"/>
                <a:ea typeface="Calibri" charset="0"/>
                <a:cs typeface="Calibri" charset="0"/>
              </a:rPr>
              <a:t> van de </a:t>
            </a:r>
            <a:r>
              <a:rPr lang="en-GB" dirty="0" err="1">
                <a:solidFill>
                  <a:schemeClr val="accent2"/>
                </a:solidFill>
                <a:latin typeface="Calibri" charset="0"/>
                <a:ea typeface="Calibri" charset="0"/>
                <a:cs typeface="Calibri" charset="0"/>
              </a:rPr>
              <a:t>ziekte</a:t>
            </a:r>
            <a:r>
              <a:rPr lang="en-GB" dirty="0">
                <a:solidFill>
                  <a:schemeClr val="accent2"/>
                </a:solidFill>
                <a:latin typeface="Calibri" charset="0"/>
                <a:ea typeface="Calibri" charset="0"/>
                <a:cs typeface="Calibri" charset="0"/>
              </a:rPr>
              <a:t>, maar </a:t>
            </a:r>
            <a:r>
              <a:rPr lang="en-GB" dirty="0" err="1">
                <a:solidFill>
                  <a:schemeClr val="accent2"/>
                </a:solidFill>
                <a:latin typeface="Calibri" charset="0"/>
                <a:ea typeface="Calibri" charset="0"/>
                <a:cs typeface="Calibri" charset="0"/>
              </a:rPr>
              <a:t>factoren</a:t>
            </a:r>
            <a:r>
              <a:rPr lang="en-GB" dirty="0">
                <a:solidFill>
                  <a:schemeClr val="accent2"/>
                </a:solidFill>
                <a:latin typeface="Calibri" charset="0"/>
                <a:ea typeface="Calibri" charset="0"/>
                <a:cs typeface="Calibri" charset="0"/>
              </a:rPr>
              <a:t> op </a:t>
            </a:r>
            <a:r>
              <a:rPr lang="en-GB" dirty="0" err="1">
                <a:solidFill>
                  <a:schemeClr val="accent2"/>
                </a:solidFill>
                <a:latin typeface="Calibri" charset="0"/>
                <a:ea typeface="Calibri" charset="0"/>
                <a:cs typeface="Calibri" charset="0"/>
              </a:rPr>
              <a:t>niveau</a:t>
            </a:r>
            <a:r>
              <a:rPr lang="en-GB" dirty="0">
                <a:solidFill>
                  <a:schemeClr val="accent2"/>
                </a:solidFill>
                <a:latin typeface="Calibri" charset="0"/>
                <a:ea typeface="Calibri" charset="0"/>
                <a:cs typeface="Calibri" charset="0"/>
              </a:rPr>
              <a:t> van de </a:t>
            </a:r>
            <a:r>
              <a:rPr lang="en-GB" dirty="0" err="1">
                <a:solidFill>
                  <a:schemeClr val="accent2"/>
                </a:solidFill>
                <a:latin typeface="Calibri" charset="0"/>
                <a:ea typeface="Calibri" charset="0"/>
                <a:cs typeface="Calibri" charset="0"/>
              </a:rPr>
              <a:t>persoon</a:t>
            </a:r>
            <a:r>
              <a:rPr lang="en-GB" dirty="0">
                <a:solidFill>
                  <a:schemeClr val="accent2"/>
                </a:solidFill>
                <a:latin typeface="Calibri" charset="0"/>
                <a:ea typeface="Calibri" charset="0"/>
                <a:cs typeface="Calibri" charset="0"/>
              </a:rPr>
              <a:t> (</a:t>
            </a:r>
            <a:r>
              <a:rPr lang="en-GB" dirty="0" err="1">
                <a:solidFill>
                  <a:schemeClr val="accent2"/>
                </a:solidFill>
                <a:latin typeface="Calibri" charset="0"/>
                <a:ea typeface="Calibri" charset="0"/>
                <a:cs typeface="Calibri" charset="0"/>
              </a:rPr>
              <a:t>gedrag</a:t>
            </a:r>
            <a:r>
              <a:rPr lang="en-GB" dirty="0">
                <a:solidFill>
                  <a:schemeClr val="accent2"/>
                </a:solidFill>
                <a:latin typeface="Calibri" charset="0"/>
                <a:ea typeface="Calibri" charset="0"/>
                <a:cs typeface="Calibri" charset="0"/>
              </a:rPr>
              <a:t>, </a:t>
            </a:r>
            <a:r>
              <a:rPr lang="en-GB" dirty="0" err="1">
                <a:solidFill>
                  <a:schemeClr val="accent2"/>
                </a:solidFill>
                <a:latin typeface="Calibri" charset="0"/>
                <a:ea typeface="Calibri" charset="0"/>
                <a:cs typeface="Calibri" charset="0"/>
              </a:rPr>
              <a:t>denken</a:t>
            </a:r>
            <a:r>
              <a:rPr lang="en-GB" dirty="0">
                <a:solidFill>
                  <a:schemeClr val="accent2"/>
                </a:solidFill>
                <a:latin typeface="Calibri" charset="0"/>
                <a:ea typeface="Calibri" charset="0"/>
                <a:cs typeface="Calibri" charset="0"/>
              </a:rPr>
              <a:t>, </a:t>
            </a:r>
            <a:r>
              <a:rPr lang="en-GB" dirty="0" err="1">
                <a:solidFill>
                  <a:schemeClr val="accent2"/>
                </a:solidFill>
                <a:latin typeface="Calibri" charset="0"/>
                <a:ea typeface="Calibri" charset="0"/>
                <a:cs typeface="Calibri" charset="0"/>
              </a:rPr>
              <a:t>voelen</a:t>
            </a:r>
            <a:r>
              <a:rPr lang="en-GB" dirty="0">
                <a:solidFill>
                  <a:schemeClr val="accent2"/>
                </a:solidFill>
                <a:latin typeface="Calibri" charset="0"/>
                <a:ea typeface="Calibri" charset="0"/>
                <a:cs typeface="Calibri" charset="0"/>
              </a:rPr>
              <a:t>) </a:t>
            </a:r>
            <a:r>
              <a:rPr lang="en-GB" dirty="0" err="1">
                <a:solidFill>
                  <a:schemeClr val="accent2"/>
                </a:solidFill>
                <a:latin typeface="Calibri" charset="0"/>
                <a:ea typeface="Calibri" charset="0"/>
                <a:cs typeface="Calibri" charset="0"/>
              </a:rPr>
              <a:t>zijn</a:t>
            </a:r>
            <a:r>
              <a:rPr lang="en-GB" dirty="0">
                <a:solidFill>
                  <a:schemeClr val="accent2"/>
                </a:solidFill>
                <a:latin typeface="Calibri" charset="0"/>
                <a:ea typeface="Calibri" charset="0"/>
                <a:cs typeface="Calibri" charset="0"/>
              </a:rPr>
              <a:t> het </a:t>
            </a:r>
            <a:r>
              <a:rPr lang="en-GB" dirty="0" err="1">
                <a:solidFill>
                  <a:schemeClr val="accent2"/>
                </a:solidFill>
                <a:latin typeface="Calibri" charset="0"/>
                <a:ea typeface="Calibri" charset="0"/>
                <a:cs typeface="Calibri" charset="0"/>
              </a:rPr>
              <a:t>meest</a:t>
            </a:r>
            <a:r>
              <a:rPr lang="en-GB" dirty="0">
                <a:solidFill>
                  <a:schemeClr val="accent2"/>
                </a:solidFill>
                <a:latin typeface="Calibri" charset="0"/>
                <a:ea typeface="Calibri" charset="0"/>
                <a:cs typeface="Calibri" charset="0"/>
              </a:rPr>
              <a:t> </a:t>
            </a:r>
            <a:r>
              <a:rPr lang="en-GB" dirty="0" err="1">
                <a:solidFill>
                  <a:schemeClr val="accent2"/>
                </a:solidFill>
                <a:latin typeface="Calibri" charset="0"/>
                <a:ea typeface="Calibri" charset="0"/>
                <a:cs typeface="Calibri" charset="0"/>
              </a:rPr>
              <a:t>sterk</a:t>
            </a:r>
            <a:r>
              <a:rPr lang="en-GB" dirty="0">
                <a:solidFill>
                  <a:schemeClr val="accent2"/>
                </a:solidFill>
                <a:latin typeface="Calibri" charset="0"/>
                <a:ea typeface="Calibri" charset="0"/>
                <a:cs typeface="Calibri" charset="0"/>
              </a:rPr>
              <a:t> </a:t>
            </a:r>
            <a:r>
              <a:rPr lang="en-GB" dirty="0" err="1">
                <a:solidFill>
                  <a:schemeClr val="accent2"/>
                </a:solidFill>
                <a:latin typeface="Calibri" charset="0"/>
                <a:ea typeface="Calibri" charset="0"/>
                <a:cs typeface="Calibri" charset="0"/>
              </a:rPr>
              <a:t>geassocieerd</a:t>
            </a:r>
            <a:r>
              <a:rPr lang="en-GB" dirty="0">
                <a:solidFill>
                  <a:schemeClr val="accent2"/>
                </a:solidFill>
                <a:latin typeface="Calibri" charset="0"/>
                <a:ea typeface="Calibri" charset="0"/>
                <a:cs typeface="Calibri" charset="0"/>
              </a:rPr>
              <a:t> met </a:t>
            </a:r>
            <a:r>
              <a:rPr lang="en-GB" dirty="0" err="1">
                <a:solidFill>
                  <a:schemeClr val="accent2"/>
                </a:solidFill>
                <a:latin typeface="Calibri" charset="0"/>
                <a:ea typeface="Calibri" charset="0"/>
                <a:cs typeface="Calibri" charset="0"/>
              </a:rPr>
              <a:t>vermoeidheid</a:t>
            </a:r>
            <a:r>
              <a:rPr lang="en-GB" dirty="0">
                <a:solidFill>
                  <a:schemeClr val="accent2"/>
                </a:solidFill>
                <a:latin typeface="Calibri" charset="0"/>
                <a:ea typeface="Calibri" charset="0"/>
                <a:cs typeface="Calibri" charset="0"/>
              </a:rPr>
              <a:t> </a:t>
            </a:r>
          </a:p>
        </p:txBody>
      </p:sp>
      <p:sp>
        <p:nvSpPr>
          <p:cNvPr id="5" name="Tekstvak 4"/>
          <p:cNvSpPr txBox="1"/>
          <p:nvPr/>
        </p:nvSpPr>
        <p:spPr>
          <a:xfrm>
            <a:off x="7630814" y="6362762"/>
            <a:ext cx="3950208" cy="369332"/>
          </a:xfrm>
          <a:prstGeom prst="rect">
            <a:avLst/>
          </a:prstGeom>
          <a:solidFill>
            <a:schemeClr val="bg1"/>
          </a:solidFill>
        </p:spPr>
        <p:txBody>
          <a:bodyPr wrap="square" rtlCol="0">
            <a:spAutoFit/>
          </a:bodyPr>
          <a:lstStyle/>
          <a:p>
            <a:endParaRPr lang="en-GB" dirty="0"/>
          </a:p>
        </p:txBody>
      </p:sp>
      <p:sp>
        <p:nvSpPr>
          <p:cNvPr id="4" name="Tekstvak 3">
            <a:extLst>
              <a:ext uri="{FF2B5EF4-FFF2-40B4-BE49-F238E27FC236}">
                <a16:creationId xmlns:a16="http://schemas.microsoft.com/office/drawing/2014/main" id="{91E6D834-0086-046A-9E4B-95451BAC52F4}"/>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3" name="Tekstvak 2">
            <a:extLst>
              <a:ext uri="{FF2B5EF4-FFF2-40B4-BE49-F238E27FC236}">
                <a16:creationId xmlns:a16="http://schemas.microsoft.com/office/drawing/2014/main" id="{3784E4BA-CECA-C0BC-3C82-63CB64B56428}"/>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167324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0"/>
          <p:cNvSpPr>
            <a:spLocks noChangeArrowheads="1"/>
          </p:cNvSpPr>
          <p:nvPr/>
        </p:nvSpPr>
        <p:spPr bwMode="auto">
          <a:xfrm>
            <a:off x="2424113" y="635001"/>
            <a:ext cx="8286750" cy="1661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r>
              <a:rPr lang="en-GB" sz="3400" dirty="0" err="1">
                <a:latin typeface="Calibri" charset="0"/>
                <a:cs typeface="Arial" charset="0"/>
              </a:rPr>
              <a:t>Cognitief-gedragsmatig</a:t>
            </a:r>
            <a:r>
              <a:rPr lang="en-GB" sz="3400" dirty="0">
                <a:latin typeface="Calibri" charset="0"/>
                <a:cs typeface="Arial" charset="0"/>
              </a:rPr>
              <a:t> model </a:t>
            </a:r>
            <a:r>
              <a:rPr lang="en-GB" sz="3400" dirty="0" err="1">
                <a:latin typeface="Calibri" charset="0"/>
                <a:cs typeface="Arial" charset="0"/>
              </a:rPr>
              <a:t>voor</a:t>
            </a:r>
            <a:r>
              <a:rPr lang="en-GB" sz="3400" dirty="0">
                <a:latin typeface="Calibri" charset="0"/>
                <a:cs typeface="Arial" charset="0"/>
              </a:rPr>
              <a:t> </a:t>
            </a:r>
            <a:r>
              <a:rPr lang="en-GB" sz="3400" dirty="0" err="1">
                <a:latin typeface="Calibri" charset="0"/>
                <a:cs typeface="Arial" charset="0"/>
              </a:rPr>
              <a:t>persisterende</a:t>
            </a:r>
            <a:r>
              <a:rPr lang="en-GB" sz="3400" dirty="0">
                <a:latin typeface="Calibri" charset="0"/>
                <a:cs typeface="Arial" charset="0"/>
              </a:rPr>
              <a:t> </a:t>
            </a:r>
            <a:r>
              <a:rPr lang="en-GB" sz="3400" dirty="0" err="1">
                <a:latin typeface="Calibri" charset="0"/>
                <a:cs typeface="Arial" charset="0"/>
              </a:rPr>
              <a:t>vermoeidheid</a:t>
            </a:r>
            <a:r>
              <a:rPr lang="en-GB" sz="3400" dirty="0">
                <a:latin typeface="Calibri" charset="0"/>
                <a:cs typeface="Arial" charset="0"/>
              </a:rPr>
              <a:t> (</a:t>
            </a:r>
            <a:r>
              <a:rPr lang="en-GB" sz="3400" dirty="0" err="1">
                <a:latin typeface="Calibri" charset="0"/>
                <a:cs typeface="Arial" charset="0"/>
              </a:rPr>
              <a:t>bij</a:t>
            </a:r>
            <a:r>
              <a:rPr lang="en-GB" sz="3400" dirty="0">
                <a:latin typeface="Calibri" charset="0"/>
                <a:cs typeface="Arial" charset="0"/>
              </a:rPr>
              <a:t> </a:t>
            </a:r>
            <a:r>
              <a:rPr lang="en-GB" sz="3400" dirty="0" err="1">
                <a:latin typeface="Calibri" charset="0"/>
                <a:cs typeface="Arial" charset="0"/>
              </a:rPr>
              <a:t>chronische</a:t>
            </a:r>
            <a:r>
              <a:rPr lang="en-GB" sz="3400" dirty="0">
                <a:latin typeface="Calibri" charset="0"/>
                <a:cs typeface="Arial" charset="0"/>
              </a:rPr>
              <a:t> </a:t>
            </a:r>
            <a:r>
              <a:rPr lang="en-GB" sz="3400" dirty="0" err="1">
                <a:latin typeface="Calibri" charset="0"/>
                <a:cs typeface="Arial" charset="0"/>
              </a:rPr>
              <a:t>ziekten</a:t>
            </a:r>
            <a:r>
              <a:rPr lang="en-GB" sz="3400" dirty="0">
                <a:latin typeface="Calibri" charset="0"/>
                <a:cs typeface="Arial" charset="0"/>
              </a:rPr>
              <a:t>) </a:t>
            </a:r>
          </a:p>
        </p:txBody>
      </p:sp>
      <p:grpSp>
        <p:nvGrpSpPr>
          <p:cNvPr id="112642" name="Group 11"/>
          <p:cNvGrpSpPr>
            <a:grpSpLocks/>
          </p:cNvGrpSpPr>
          <p:nvPr/>
        </p:nvGrpSpPr>
        <p:grpSpPr bwMode="auto">
          <a:xfrm>
            <a:off x="2639616" y="2362970"/>
            <a:ext cx="6000750" cy="561975"/>
            <a:chOff x="864" y="1104"/>
            <a:chExt cx="3586" cy="354"/>
          </a:xfrm>
        </p:grpSpPr>
        <p:sp>
          <p:nvSpPr>
            <p:cNvPr id="4109" name="AutoShape 12"/>
            <p:cNvSpPr>
              <a:spLocks noChangeArrowheads="1"/>
            </p:cNvSpPr>
            <p:nvPr/>
          </p:nvSpPr>
          <p:spPr bwMode="auto">
            <a:xfrm>
              <a:off x="3761" y="1139"/>
              <a:ext cx="689" cy="306"/>
            </a:xfrm>
            <a:prstGeom prst="leftArrow">
              <a:avLst>
                <a:gd name="adj1" fmla="val 50000"/>
                <a:gd name="adj2" fmla="val 56291"/>
              </a:avLst>
            </a:prstGeom>
            <a:solidFill>
              <a:srgbClr val="FF660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endParaRPr lang="nl-NL">
                <a:solidFill>
                  <a:srgbClr val="FFFFFF"/>
                </a:solidFill>
                <a:latin typeface="Calibri"/>
              </a:endParaRPr>
            </a:p>
          </p:txBody>
        </p:sp>
        <p:sp>
          <p:nvSpPr>
            <p:cNvPr id="4110" name="AutoShape 13"/>
            <p:cNvSpPr>
              <a:spLocks noChangeArrowheads="1"/>
            </p:cNvSpPr>
            <p:nvPr/>
          </p:nvSpPr>
          <p:spPr bwMode="auto">
            <a:xfrm>
              <a:off x="864" y="1152"/>
              <a:ext cx="689" cy="306"/>
            </a:xfrm>
            <a:prstGeom prst="rightArrow">
              <a:avLst>
                <a:gd name="adj1" fmla="val 50000"/>
                <a:gd name="adj2" fmla="val 56291"/>
              </a:avLst>
            </a:prstGeom>
            <a:solidFill>
              <a:srgbClr val="FF660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endParaRPr lang="nl-NL">
                <a:solidFill>
                  <a:srgbClr val="FFFFFF"/>
                </a:solidFill>
                <a:latin typeface="Calibri"/>
              </a:endParaRPr>
            </a:p>
          </p:txBody>
        </p:sp>
        <p:sp>
          <p:nvSpPr>
            <p:cNvPr id="112652" name="Text Box 14"/>
            <p:cNvSpPr txBox="1">
              <a:spLocks noChangeArrowheads="1"/>
            </p:cNvSpPr>
            <p:nvPr/>
          </p:nvSpPr>
          <p:spPr bwMode="auto">
            <a:xfrm>
              <a:off x="1032" y="1104"/>
              <a:ext cx="2679"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ahoma" charset="0"/>
                  <a:ea typeface="ＭＳ Ｐゴシック" charset="0"/>
                  <a:cs typeface="ＭＳ Ｐゴシック" charset="0"/>
                </a:defRPr>
              </a:lvl1pPr>
              <a:lvl2pPr marL="742950" indent="-285750" eaLnBrk="0" hangingPunct="0">
                <a:defRPr sz="2800">
                  <a:solidFill>
                    <a:schemeClr val="bg1"/>
                  </a:solidFill>
                  <a:latin typeface="Tahoma" charset="0"/>
                  <a:ea typeface="ＭＳ Ｐゴシック" charset="0"/>
                </a:defRPr>
              </a:lvl2pPr>
              <a:lvl3pPr marL="1143000" indent="-228600" eaLnBrk="0" hangingPunct="0">
                <a:defRPr sz="2800">
                  <a:solidFill>
                    <a:schemeClr val="bg1"/>
                  </a:solidFill>
                  <a:latin typeface="Tahoma" charset="0"/>
                  <a:ea typeface="ＭＳ Ｐゴシック" charset="0"/>
                </a:defRPr>
              </a:lvl3pPr>
              <a:lvl4pPr marL="1600200" indent="-228600" eaLnBrk="0" hangingPunct="0">
                <a:defRPr sz="2800">
                  <a:solidFill>
                    <a:schemeClr val="bg1"/>
                  </a:solidFill>
                  <a:latin typeface="Tahoma" charset="0"/>
                  <a:ea typeface="ＭＳ Ｐゴシック" charset="0"/>
                </a:defRPr>
              </a:lvl4pPr>
              <a:lvl5pPr marL="2057400" indent="-228600" eaLnBrk="0" hangingPunct="0">
                <a:defRPr sz="2800">
                  <a:solidFill>
                    <a:schemeClr val="bg1"/>
                  </a:solidFill>
                  <a:latin typeface="Tahoma" charset="0"/>
                  <a:ea typeface="ＭＳ Ｐゴシック" charset="0"/>
                </a:defRPr>
              </a:lvl5pPr>
              <a:lvl6pPr marL="2514600" indent="-228600" eaLnBrk="0" fontAlgn="base" hangingPunct="0">
                <a:spcBef>
                  <a:spcPct val="0"/>
                </a:spcBef>
                <a:spcAft>
                  <a:spcPct val="0"/>
                </a:spcAft>
                <a:defRPr sz="2800">
                  <a:solidFill>
                    <a:schemeClr val="bg1"/>
                  </a:solidFill>
                  <a:latin typeface="Tahoma" charset="0"/>
                  <a:ea typeface="ＭＳ Ｐゴシック" charset="0"/>
                </a:defRPr>
              </a:lvl6pPr>
              <a:lvl7pPr marL="2971800" indent="-228600" eaLnBrk="0" fontAlgn="base" hangingPunct="0">
                <a:spcBef>
                  <a:spcPct val="0"/>
                </a:spcBef>
                <a:spcAft>
                  <a:spcPct val="0"/>
                </a:spcAft>
                <a:defRPr sz="2800">
                  <a:solidFill>
                    <a:schemeClr val="bg1"/>
                  </a:solidFill>
                  <a:latin typeface="Tahoma" charset="0"/>
                  <a:ea typeface="ＭＳ Ｐゴシック" charset="0"/>
                </a:defRPr>
              </a:lvl7pPr>
              <a:lvl8pPr marL="3429000" indent="-228600" eaLnBrk="0" fontAlgn="base" hangingPunct="0">
                <a:spcBef>
                  <a:spcPct val="0"/>
                </a:spcBef>
                <a:spcAft>
                  <a:spcPct val="0"/>
                </a:spcAft>
                <a:defRPr sz="2800">
                  <a:solidFill>
                    <a:schemeClr val="bg1"/>
                  </a:solidFill>
                  <a:latin typeface="Tahoma" charset="0"/>
                  <a:ea typeface="ＭＳ Ｐゴシック" charset="0"/>
                </a:defRPr>
              </a:lvl8pPr>
              <a:lvl9pPr marL="3886200" indent="-228600" eaLnBrk="0" fontAlgn="base" hangingPunct="0">
                <a:spcBef>
                  <a:spcPct val="0"/>
                </a:spcBef>
                <a:spcAft>
                  <a:spcPct val="0"/>
                </a:spcAft>
                <a:defRPr sz="2800">
                  <a:solidFill>
                    <a:schemeClr val="bg1"/>
                  </a:solidFill>
                  <a:latin typeface="Tahoma" charset="0"/>
                  <a:ea typeface="ＭＳ Ｐゴシック" charset="0"/>
                </a:defRPr>
              </a:lvl9pPr>
            </a:lstStyle>
            <a:p>
              <a:pPr algn="ctr">
                <a:spcBef>
                  <a:spcPct val="50000"/>
                </a:spcBef>
              </a:pPr>
              <a:r>
                <a:rPr lang="nl-NL" b="1">
                  <a:solidFill>
                    <a:srgbClr val="FFFFFF"/>
                  </a:solidFill>
                  <a:latin typeface="Calibri" charset="0"/>
                  <a:cs typeface="Arial" charset="0"/>
                </a:rPr>
                <a:t>            </a:t>
              </a:r>
              <a:r>
                <a:rPr lang="nl-NL" b="1">
                  <a:solidFill>
                    <a:srgbClr val="FF0000"/>
                  </a:solidFill>
                  <a:latin typeface="Calibri" charset="0"/>
                  <a:cs typeface="Arial" charset="0"/>
                </a:rPr>
                <a:t>MOE</a:t>
              </a:r>
            </a:p>
          </p:txBody>
        </p:sp>
      </p:grpSp>
      <p:sp>
        <p:nvSpPr>
          <p:cNvPr id="112643" name="Rectangle 15"/>
          <p:cNvSpPr>
            <a:spLocks noChangeArrowheads="1"/>
          </p:cNvSpPr>
          <p:nvPr/>
        </p:nvSpPr>
        <p:spPr bwMode="auto">
          <a:xfrm>
            <a:off x="2166939" y="2924945"/>
            <a:ext cx="3000375" cy="4437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hangingPunct="0">
              <a:lnSpc>
                <a:spcPct val="130000"/>
              </a:lnSpc>
            </a:pPr>
            <a:r>
              <a:rPr lang="nl-NL" sz="2400" b="1" dirty="0">
                <a:solidFill>
                  <a:srgbClr val="000000"/>
                </a:solidFill>
                <a:latin typeface="Calibri" charset="0"/>
                <a:cs typeface="Arial" charset="0"/>
              </a:rPr>
              <a:t>Ziekte</a:t>
            </a:r>
          </a:p>
          <a:p>
            <a:pPr marL="342900" indent="-342900" eaLnBrk="0" hangingPunct="0">
              <a:lnSpc>
                <a:spcPct val="130000"/>
              </a:lnSpc>
            </a:pPr>
            <a:endParaRPr lang="nl-NL" sz="2400" dirty="0">
              <a:solidFill>
                <a:srgbClr val="000000"/>
              </a:solidFill>
              <a:latin typeface="Calibri" charset="0"/>
              <a:cs typeface="Arial" charset="0"/>
            </a:endParaRPr>
          </a:p>
          <a:p>
            <a:pPr marL="342900" indent="-342900" eaLnBrk="0" hangingPunct="0">
              <a:lnSpc>
                <a:spcPct val="130000"/>
              </a:lnSpc>
            </a:pPr>
            <a:endParaRPr lang="en-GB" sz="2400" dirty="0">
              <a:solidFill>
                <a:srgbClr val="FFFFFF"/>
              </a:solidFill>
              <a:latin typeface="Calibri" charset="0"/>
              <a:cs typeface="Arial" charset="0"/>
            </a:endParaRPr>
          </a:p>
        </p:txBody>
      </p:sp>
      <p:sp>
        <p:nvSpPr>
          <p:cNvPr id="112644" name="Rectangle 16"/>
          <p:cNvSpPr>
            <a:spLocks noChangeArrowheads="1"/>
          </p:cNvSpPr>
          <p:nvPr/>
        </p:nvSpPr>
        <p:spPr bwMode="auto">
          <a:xfrm>
            <a:off x="4856473" y="2886845"/>
            <a:ext cx="7855526"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hangingPunct="0">
              <a:lnSpc>
                <a:spcPct val="130000"/>
              </a:lnSpc>
            </a:pPr>
            <a:r>
              <a:rPr lang="en-US" sz="2400" b="1" dirty="0">
                <a:solidFill>
                  <a:srgbClr val="000000"/>
                </a:solidFill>
                <a:latin typeface="Calibri" charset="0"/>
                <a:cs typeface="Arial" charset="0"/>
              </a:rPr>
              <a:t>			</a:t>
            </a:r>
            <a:r>
              <a:rPr lang="en-US" sz="2400" b="1" dirty="0" err="1">
                <a:solidFill>
                  <a:srgbClr val="000000"/>
                </a:solidFill>
                <a:latin typeface="Calibri" charset="0"/>
                <a:cs typeface="Arial" charset="0"/>
              </a:rPr>
              <a:t>Instandhoudende</a:t>
            </a:r>
            <a:r>
              <a:rPr lang="en-US" sz="2400" b="1" dirty="0">
                <a:solidFill>
                  <a:srgbClr val="000000"/>
                </a:solidFill>
                <a:latin typeface="Calibri" charset="0"/>
                <a:cs typeface="Arial" charset="0"/>
              </a:rPr>
              <a:t> </a:t>
            </a:r>
            <a:r>
              <a:rPr lang="en-US" sz="2400" b="1" dirty="0" err="1">
                <a:solidFill>
                  <a:srgbClr val="000000"/>
                </a:solidFill>
                <a:latin typeface="Calibri" charset="0"/>
                <a:cs typeface="Arial" charset="0"/>
              </a:rPr>
              <a:t>factoren</a:t>
            </a:r>
            <a:endParaRPr lang="en-US" sz="2400" b="1" dirty="0">
              <a:solidFill>
                <a:srgbClr val="000000"/>
              </a:solidFill>
              <a:latin typeface="Calibri" charset="0"/>
              <a:cs typeface="Arial" charset="0"/>
            </a:endParaRPr>
          </a:p>
          <a:p>
            <a:pPr marL="342900" indent="-342900" eaLnBrk="0" hangingPunct="0">
              <a:lnSpc>
                <a:spcPct val="130000"/>
              </a:lnSpc>
              <a:buFontTx/>
              <a:buChar char="-"/>
            </a:pPr>
            <a:r>
              <a:rPr lang="en-US" sz="2400" i="1" dirty="0" err="1">
                <a:solidFill>
                  <a:srgbClr val="000000"/>
                </a:solidFill>
                <a:latin typeface="Calibri" charset="0"/>
                <a:cs typeface="Arial" charset="0"/>
              </a:rPr>
              <a:t>Gedrag</a:t>
            </a:r>
            <a:r>
              <a:rPr lang="en-US" sz="2400" i="1" dirty="0">
                <a:solidFill>
                  <a:srgbClr val="000000"/>
                </a:solidFill>
                <a:latin typeface="Calibri" charset="0"/>
                <a:cs typeface="Arial" charset="0"/>
              </a:rPr>
              <a:t> (</a:t>
            </a:r>
            <a:r>
              <a:rPr lang="en-US" sz="2400" i="1" dirty="0" err="1">
                <a:solidFill>
                  <a:srgbClr val="000000"/>
                </a:solidFill>
                <a:latin typeface="Calibri" charset="0"/>
                <a:cs typeface="Arial" charset="0"/>
              </a:rPr>
              <a:t>lichamelijke</a:t>
            </a:r>
            <a:r>
              <a:rPr lang="en-US" sz="2400" i="1" dirty="0">
                <a:solidFill>
                  <a:srgbClr val="000000"/>
                </a:solidFill>
                <a:latin typeface="Calibri" charset="0"/>
                <a:cs typeface="Arial" charset="0"/>
              </a:rPr>
              <a:t> </a:t>
            </a:r>
            <a:r>
              <a:rPr lang="en-US" sz="2400" i="1" dirty="0" err="1">
                <a:solidFill>
                  <a:srgbClr val="000000"/>
                </a:solidFill>
                <a:latin typeface="Calibri" charset="0"/>
                <a:cs typeface="Arial" charset="0"/>
              </a:rPr>
              <a:t>inactiviteit</a:t>
            </a:r>
            <a:r>
              <a:rPr lang="en-US" sz="2400" i="1" dirty="0">
                <a:solidFill>
                  <a:srgbClr val="000000"/>
                </a:solidFill>
                <a:latin typeface="Calibri" charset="0"/>
                <a:cs typeface="Arial" charset="0"/>
              </a:rPr>
              <a:t>, </a:t>
            </a:r>
            <a:r>
              <a:rPr lang="en-US" sz="2400" i="1" dirty="0" err="1">
                <a:solidFill>
                  <a:srgbClr val="000000"/>
                </a:solidFill>
                <a:latin typeface="Calibri" charset="0"/>
                <a:cs typeface="Arial" charset="0"/>
              </a:rPr>
              <a:t>wisselend</a:t>
            </a:r>
            <a:r>
              <a:rPr lang="en-US" sz="2400" i="1" dirty="0">
                <a:solidFill>
                  <a:srgbClr val="000000"/>
                </a:solidFill>
                <a:latin typeface="Calibri" charset="0"/>
                <a:cs typeface="Arial" charset="0"/>
              </a:rPr>
              <a:t> </a:t>
            </a:r>
            <a:r>
              <a:rPr lang="en-US" sz="2400" i="1" dirty="0" err="1">
                <a:solidFill>
                  <a:srgbClr val="000000"/>
                </a:solidFill>
                <a:latin typeface="Calibri" charset="0"/>
                <a:cs typeface="Arial" charset="0"/>
              </a:rPr>
              <a:t>actief</a:t>
            </a:r>
            <a:r>
              <a:rPr lang="en-US" sz="2400" i="1" dirty="0">
                <a:solidFill>
                  <a:srgbClr val="000000"/>
                </a:solidFill>
                <a:latin typeface="Calibri" charset="0"/>
                <a:cs typeface="Arial" charset="0"/>
              </a:rPr>
              <a:t>, </a:t>
            </a:r>
            <a:r>
              <a:rPr lang="en-US" sz="2400" i="1" dirty="0" err="1">
                <a:solidFill>
                  <a:srgbClr val="000000"/>
                </a:solidFill>
                <a:latin typeface="Calibri" charset="0"/>
                <a:cs typeface="Arial" charset="0"/>
              </a:rPr>
              <a:t>slaap</a:t>
            </a:r>
            <a:r>
              <a:rPr lang="en-US" sz="2400" i="1" dirty="0">
                <a:solidFill>
                  <a:srgbClr val="000000"/>
                </a:solidFill>
                <a:latin typeface="Calibri" charset="0"/>
                <a:cs typeface="Arial" charset="0"/>
              </a:rPr>
              <a:t>)</a:t>
            </a:r>
          </a:p>
          <a:p>
            <a:pPr marL="342900" indent="-342900" eaLnBrk="0" hangingPunct="0">
              <a:lnSpc>
                <a:spcPct val="130000"/>
              </a:lnSpc>
              <a:buFontTx/>
              <a:buChar char="-"/>
            </a:pPr>
            <a:r>
              <a:rPr lang="en-US" sz="2400" i="1" dirty="0" err="1">
                <a:solidFill>
                  <a:srgbClr val="000000"/>
                </a:solidFill>
                <a:latin typeface="Calibri" charset="0"/>
                <a:cs typeface="Arial" charset="0"/>
              </a:rPr>
              <a:t>Opvattingen</a:t>
            </a:r>
            <a:r>
              <a:rPr lang="en-US" sz="2400" i="1" dirty="0">
                <a:solidFill>
                  <a:srgbClr val="000000"/>
                </a:solidFill>
                <a:latin typeface="Calibri" charset="0"/>
                <a:cs typeface="Arial" charset="0"/>
              </a:rPr>
              <a:t> over </a:t>
            </a:r>
            <a:r>
              <a:rPr lang="en-US" sz="2400" i="1" dirty="0" err="1">
                <a:solidFill>
                  <a:srgbClr val="000000"/>
                </a:solidFill>
                <a:latin typeface="Calibri" charset="0"/>
                <a:cs typeface="Arial" charset="0"/>
              </a:rPr>
              <a:t>vermoeidheid</a:t>
            </a:r>
            <a:endParaRPr lang="en-US" sz="2400" i="1" dirty="0">
              <a:solidFill>
                <a:srgbClr val="000000"/>
              </a:solidFill>
              <a:latin typeface="Calibri" charset="0"/>
              <a:cs typeface="Arial" charset="0"/>
            </a:endParaRPr>
          </a:p>
          <a:p>
            <a:pPr marL="342900" indent="-342900" eaLnBrk="0" hangingPunct="0">
              <a:lnSpc>
                <a:spcPct val="130000"/>
              </a:lnSpc>
              <a:buFontTx/>
              <a:buChar char="-"/>
            </a:pPr>
            <a:r>
              <a:rPr lang="en-US" sz="2400" i="1" dirty="0" err="1">
                <a:solidFill>
                  <a:srgbClr val="000000"/>
                </a:solidFill>
                <a:latin typeface="Calibri" charset="0"/>
                <a:cs typeface="Arial" charset="0"/>
              </a:rPr>
              <a:t>Opvattingen</a:t>
            </a:r>
            <a:r>
              <a:rPr lang="en-US" sz="2400" i="1" dirty="0">
                <a:solidFill>
                  <a:srgbClr val="000000"/>
                </a:solidFill>
                <a:latin typeface="Calibri" charset="0"/>
                <a:cs typeface="Arial" charset="0"/>
              </a:rPr>
              <a:t> over de </a:t>
            </a:r>
            <a:r>
              <a:rPr lang="en-US" sz="2400" i="1" dirty="0" err="1">
                <a:solidFill>
                  <a:srgbClr val="000000"/>
                </a:solidFill>
                <a:latin typeface="Calibri" charset="0"/>
                <a:cs typeface="Arial" charset="0"/>
              </a:rPr>
              <a:t>ziekte</a:t>
            </a:r>
            <a:r>
              <a:rPr lang="en-US" sz="2400" i="1" dirty="0">
                <a:solidFill>
                  <a:srgbClr val="000000"/>
                </a:solidFill>
                <a:latin typeface="Calibri" charset="0"/>
                <a:cs typeface="Arial" charset="0"/>
              </a:rPr>
              <a:t> (angst, </a:t>
            </a:r>
            <a:r>
              <a:rPr lang="en-US" sz="2400" i="1" dirty="0" err="1">
                <a:solidFill>
                  <a:srgbClr val="000000"/>
                </a:solidFill>
                <a:latin typeface="Calibri" charset="0"/>
                <a:cs typeface="Arial" charset="0"/>
              </a:rPr>
              <a:t>verwerking</a:t>
            </a:r>
            <a:r>
              <a:rPr lang="en-US" sz="2400" i="1" dirty="0">
                <a:solidFill>
                  <a:srgbClr val="000000"/>
                </a:solidFill>
                <a:latin typeface="Calibri" charset="0"/>
                <a:cs typeface="Arial" charset="0"/>
              </a:rPr>
              <a:t>)</a:t>
            </a:r>
          </a:p>
          <a:p>
            <a:pPr marL="342900" indent="-342900" eaLnBrk="0" hangingPunct="0">
              <a:lnSpc>
                <a:spcPct val="130000"/>
              </a:lnSpc>
              <a:buFontTx/>
              <a:buChar char="-"/>
            </a:pPr>
            <a:r>
              <a:rPr lang="en-US" sz="2400" i="1" dirty="0" err="1">
                <a:solidFill>
                  <a:srgbClr val="000000"/>
                </a:solidFill>
                <a:latin typeface="Calibri" charset="0"/>
                <a:cs typeface="Arial" charset="0"/>
              </a:rPr>
              <a:t>Andere</a:t>
            </a:r>
            <a:r>
              <a:rPr lang="en-US" sz="2400" i="1" dirty="0">
                <a:solidFill>
                  <a:srgbClr val="000000"/>
                </a:solidFill>
                <a:latin typeface="Calibri" charset="0"/>
                <a:cs typeface="Arial" charset="0"/>
              </a:rPr>
              <a:t> </a:t>
            </a:r>
            <a:r>
              <a:rPr lang="en-US" sz="2400" i="1" dirty="0" err="1">
                <a:solidFill>
                  <a:srgbClr val="000000"/>
                </a:solidFill>
                <a:latin typeface="Calibri" charset="0"/>
                <a:cs typeface="Arial" charset="0"/>
              </a:rPr>
              <a:t>symptomen</a:t>
            </a:r>
            <a:r>
              <a:rPr lang="en-US" sz="2400" i="1" dirty="0">
                <a:solidFill>
                  <a:srgbClr val="000000"/>
                </a:solidFill>
                <a:latin typeface="Calibri" charset="0"/>
                <a:cs typeface="Arial" charset="0"/>
              </a:rPr>
              <a:t> (</a:t>
            </a:r>
            <a:r>
              <a:rPr lang="en-US" sz="2400" i="1" dirty="0" err="1">
                <a:solidFill>
                  <a:srgbClr val="000000"/>
                </a:solidFill>
                <a:latin typeface="Calibri" charset="0"/>
                <a:cs typeface="Arial" charset="0"/>
              </a:rPr>
              <a:t>Pijn</a:t>
            </a:r>
            <a:r>
              <a:rPr lang="en-US" sz="2400" i="1" dirty="0">
                <a:solidFill>
                  <a:srgbClr val="000000"/>
                </a:solidFill>
                <a:latin typeface="Calibri" charset="0"/>
                <a:cs typeface="Arial" charset="0"/>
              </a:rPr>
              <a:t>, </a:t>
            </a:r>
            <a:r>
              <a:rPr lang="en-US" sz="2400" i="1" dirty="0" err="1">
                <a:solidFill>
                  <a:srgbClr val="000000"/>
                </a:solidFill>
                <a:latin typeface="Calibri" charset="0"/>
                <a:cs typeface="Arial" charset="0"/>
              </a:rPr>
              <a:t>slaapproblemen</a:t>
            </a:r>
            <a:r>
              <a:rPr lang="en-US" sz="2400" i="1" dirty="0">
                <a:solidFill>
                  <a:srgbClr val="000000"/>
                </a:solidFill>
                <a:latin typeface="Calibri" charset="0"/>
                <a:cs typeface="Arial" charset="0"/>
              </a:rPr>
              <a:t>, </a:t>
            </a:r>
            <a:r>
              <a:rPr lang="en-US" sz="2400" i="1" dirty="0" err="1">
                <a:solidFill>
                  <a:srgbClr val="000000"/>
                </a:solidFill>
                <a:latin typeface="Calibri" charset="0"/>
                <a:cs typeface="Arial" charset="0"/>
              </a:rPr>
              <a:t>depressie</a:t>
            </a:r>
            <a:r>
              <a:rPr lang="en-US" sz="2400" i="1" dirty="0">
                <a:solidFill>
                  <a:srgbClr val="000000"/>
                </a:solidFill>
                <a:latin typeface="Calibri" charset="0"/>
                <a:cs typeface="Arial" charset="0"/>
              </a:rPr>
              <a:t>).</a:t>
            </a:r>
          </a:p>
          <a:p>
            <a:pPr marL="342900" indent="-342900" eaLnBrk="0" hangingPunct="0">
              <a:lnSpc>
                <a:spcPct val="130000"/>
              </a:lnSpc>
              <a:buFontTx/>
              <a:buChar char="-"/>
            </a:pPr>
            <a:r>
              <a:rPr lang="en-US" sz="2400" i="1" dirty="0" err="1">
                <a:solidFill>
                  <a:srgbClr val="000000"/>
                </a:solidFill>
                <a:latin typeface="Calibri" charset="0"/>
                <a:cs typeface="Arial" charset="0"/>
              </a:rPr>
              <a:t>Reactie</a:t>
            </a:r>
            <a:r>
              <a:rPr lang="en-US" sz="2400" i="1" dirty="0">
                <a:solidFill>
                  <a:srgbClr val="000000"/>
                </a:solidFill>
                <a:latin typeface="Calibri" charset="0"/>
                <a:cs typeface="Arial" charset="0"/>
              </a:rPr>
              <a:t> van de </a:t>
            </a:r>
            <a:r>
              <a:rPr lang="en-US" sz="2400" i="1" dirty="0" err="1">
                <a:solidFill>
                  <a:srgbClr val="000000"/>
                </a:solidFill>
                <a:latin typeface="Calibri" charset="0"/>
                <a:cs typeface="Arial" charset="0"/>
              </a:rPr>
              <a:t>omgeving</a:t>
            </a:r>
            <a:r>
              <a:rPr lang="en-US" sz="2400" i="1" dirty="0">
                <a:solidFill>
                  <a:srgbClr val="000000"/>
                </a:solidFill>
                <a:latin typeface="Calibri" charset="0"/>
                <a:cs typeface="Arial" charset="0"/>
              </a:rPr>
              <a:t> </a:t>
            </a:r>
          </a:p>
          <a:p>
            <a:pPr marL="342900" indent="-342900" eaLnBrk="0" hangingPunct="0">
              <a:lnSpc>
                <a:spcPct val="130000"/>
              </a:lnSpc>
            </a:pPr>
            <a:endParaRPr lang="en-US" sz="1600" dirty="0">
              <a:solidFill>
                <a:srgbClr val="000000"/>
              </a:solidFill>
              <a:latin typeface="Calibri" charset="0"/>
              <a:cs typeface="Arial" charset="0"/>
            </a:endParaRPr>
          </a:p>
          <a:p>
            <a:pPr marL="342900" indent="-342900" eaLnBrk="0" hangingPunct="0">
              <a:lnSpc>
                <a:spcPct val="130000"/>
              </a:lnSpc>
            </a:pPr>
            <a:r>
              <a:rPr lang="en-US" sz="2000" dirty="0">
                <a:solidFill>
                  <a:srgbClr val="000000"/>
                </a:solidFill>
                <a:latin typeface="Calibri" charset="0"/>
                <a:cs typeface="Arial" charset="0"/>
              </a:rPr>
              <a:t> </a:t>
            </a:r>
          </a:p>
        </p:txBody>
      </p:sp>
      <p:sp>
        <p:nvSpPr>
          <p:cNvPr id="894994" name="Text Box 18"/>
          <p:cNvSpPr txBox="1">
            <a:spLocks noChangeArrowheads="1"/>
          </p:cNvSpPr>
          <p:nvPr/>
        </p:nvSpPr>
        <p:spPr bwMode="auto">
          <a:xfrm>
            <a:off x="5257800" y="6092825"/>
            <a:ext cx="5410200"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ahoma" charset="0"/>
                <a:ea typeface="ＭＳ Ｐゴシック" charset="0"/>
                <a:cs typeface="ＭＳ Ｐゴシック" charset="0"/>
              </a:defRPr>
            </a:lvl1pPr>
            <a:lvl2pPr marL="742950" indent="-285750" eaLnBrk="0" hangingPunct="0">
              <a:defRPr sz="2800">
                <a:solidFill>
                  <a:schemeClr val="bg1"/>
                </a:solidFill>
                <a:latin typeface="Tahoma" charset="0"/>
                <a:ea typeface="ＭＳ Ｐゴシック" charset="0"/>
              </a:defRPr>
            </a:lvl2pPr>
            <a:lvl3pPr marL="1143000" indent="-228600" eaLnBrk="0" hangingPunct="0">
              <a:defRPr sz="2800">
                <a:solidFill>
                  <a:schemeClr val="bg1"/>
                </a:solidFill>
                <a:latin typeface="Tahoma" charset="0"/>
                <a:ea typeface="ＭＳ Ｐゴシック" charset="0"/>
              </a:defRPr>
            </a:lvl3pPr>
            <a:lvl4pPr marL="1600200" indent="-228600" eaLnBrk="0" hangingPunct="0">
              <a:defRPr sz="2800">
                <a:solidFill>
                  <a:schemeClr val="bg1"/>
                </a:solidFill>
                <a:latin typeface="Tahoma" charset="0"/>
                <a:ea typeface="ＭＳ Ｐゴシック" charset="0"/>
              </a:defRPr>
            </a:lvl4pPr>
            <a:lvl5pPr marL="2057400" indent="-228600" eaLnBrk="0" hangingPunct="0">
              <a:defRPr sz="2800">
                <a:solidFill>
                  <a:schemeClr val="bg1"/>
                </a:solidFill>
                <a:latin typeface="Tahoma" charset="0"/>
                <a:ea typeface="ＭＳ Ｐゴシック" charset="0"/>
              </a:defRPr>
            </a:lvl5pPr>
            <a:lvl6pPr marL="2514600" indent="-228600" eaLnBrk="0" fontAlgn="base" hangingPunct="0">
              <a:spcBef>
                <a:spcPct val="0"/>
              </a:spcBef>
              <a:spcAft>
                <a:spcPct val="0"/>
              </a:spcAft>
              <a:defRPr sz="2800">
                <a:solidFill>
                  <a:schemeClr val="bg1"/>
                </a:solidFill>
                <a:latin typeface="Tahoma" charset="0"/>
                <a:ea typeface="ＭＳ Ｐゴシック" charset="0"/>
              </a:defRPr>
            </a:lvl6pPr>
            <a:lvl7pPr marL="2971800" indent="-228600" eaLnBrk="0" fontAlgn="base" hangingPunct="0">
              <a:spcBef>
                <a:spcPct val="0"/>
              </a:spcBef>
              <a:spcAft>
                <a:spcPct val="0"/>
              </a:spcAft>
              <a:defRPr sz="2800">
                <a:solidFill>
                  <a:schemeClr val="bg1"/>
                </a:solidFill>
                <a:latin typeface="Tahoma" charset="0"/>
                <a:ea typeface="ＭＳ Ｐゴシック" charset="0"/>
              </a:defRPr>
            </a:lvl7pPr>
            <a:lvl8pPr marL="3429000" indent="-228600" eaLnBrk="0" fontAlgn="base" hangingPunct="0">
              <a:spcBef>
                <a:spcPct val="0"/>
              </a:spcBef>
              <a:spcAft>
                <a:spcPct val="0"/>
              </a:spcAft>
              <a:defRPr sz="2800">
                <a:solidFill>
                  <a:schemeClr val="bg1"/>
                </a:solidFill>
                <a:latin typeface="Tahoma" charset="0"/>
                <a:ea typeface="ＭＳ Ｐゴシック" charset="0"/>
              </a:defRPr>
            </a:lvl8pPr>
            <a:lvl9pPr marL="3886200" indent="-228600" eaLnBrk="0" fontAlgn="base" hangingPunct="0">
              <a:spcBef>
                <a:spcPct val="0"/>
              </a:spcBef>
              <a:spcAft>
                <a:spcPct val="0"/>
              </a:spcAft>
              <a:defRPr sz="2800">
                <a:solidFill>
                  <a:schemeClr val="bg1"/>
                </a:solidFill>
                <a:latin typeface="Tahoma" charset="0"/>
                <a:ea typeface="ＭＳ Ｐゴシック" charset="0"/>
              </a:defRPr>
            </a:lvl9pPr>
          </a:lstStyle>
          <a:p>
            <a:pPr eaLnBrk="1" hangingPunct="1">
              <a:lnSpc>
                <a:spcPct val="130000"/>
              </a:lnSpc>
            </a:pPr>
            <a:endParaRPr lang="en-GB" sz="2400">
              <a:solidFill>
                <a:srgbClr val="FFFFFF"/>
              </a:solidFill>
              <a:latin typeface="Calibri" charset="0"/>
              <a:cs typeface="Arial" charset="0"/>
            </a:endParaRPr>
          </a:p>
          <a:p>
            <a:pPr eaLnBrk="1" hangingPunct="1">
              <a:lnSpc>
                <a:spcPct val="130000"/>
              </a:lnSpc>
              <a:buFont typeface="Wingdings" charset="0"/>
              <a:buChar char="§"/>
            </a:pPr>
            <a:endParaRPr lang="en-GB" sz="2400">
              <a:solidFill>
                <a:srgbClr val="FFFFFF"/>
              </a:solidFill>
              <a:latin typeface="Calibri" charset="0"/>
              <a:cs typeface="Arial" charset="0"/>
            </a:endParaRPr>
          </a:p>
        </p:txBody>
      </p:sp>
      <p:sp>
        <p:nvSpPr>
          <p:cNvPr id="12" name="Tekstvak 11"/>
          <p:cNvSpPr txBox="1"/>
          <p:nvPr/>
        </p:nvSpPr>
        <p:spPr>
          <a:xfrm>
            <a:off x="8784236" y="6375605"/>
            <a:ext cx="3384409" cy="369332"/>
          </a:xfrm>
          <a:prstGeom prst="rect">
            <a:avLst/>
          </a:prstGeom>
          <a:solidFill>
            <a:schemeClr val="bg1"/>
          </a:solidFill>
        </p:spPr>
        <p:txBody>
          <a:bodyPr wrap="square" rtlCol="0">
            <a:spAutoFit/>
          </a:bodyPr>
          <a:lstStyle/>
          <a:p>
            <a:r>
              <a:rPr lang="en-GB" dirty="0"/>
              <a:t>8 </a:t>
            </a:r>
            <a:r>
              <a:rPr lang="en-GB" dirty="0" err="1"/>
              <a:t>november</a:t>
            </a:r>
            <a:r>
              <a:rPr lang="en-GB" dirty="0"/>
              <a:t> CVS/ME-QVS-</a:t>
            </a:r>
            <a:r>
              <a:rPr lang="en-GB" dirty="0" err="1"/>
              <a:t>lyme</a:t>
            </a:r>
            <a:endParaRPr lang="en-GB" dirty="0"/>
          </a:p>
        </p:txBody>
      </p:sp>
      <p:sp>
        <p:nvSpPr>
          <p:cNvPr id="2" name="Tekstvak 1">
            <a:extLst>
              <a:ext uri="{FF2B5EF4-FFF2-40B4-BE49-F238E27FC236}">
                <a16:creationId xmlns:a16="http://schemas.microsoft.com/office/drawing/2014/main" id="{B70BAE14-2C4B-50A3-5FAE-6389C5053D87}"/>
              </a:ext>
            </a:extLst>
          </p:cNvPr>
          <p:cNvSpPr txBox="1"/>
          <p:nvPr/>
        </p:nvSpPr>
        <p:spPr>
          <a:xfrm>
            <a:off x="7788729" y="6351815"/>
            <a:ext cx="4065814" cy="369332"/>
          </a:xfrm>
          <a:prstGeom prst="rect">
            <a:avLst/>
          </a:prstGeom>
          <a:solidFill>
            <a:schemeClr val="bg1"/>
          </a:solidFill>
        </p:spPr>
        <p:txBody>
          <a:bodyPr wrap="square" rtlCol="0">
            <a:spAutoFit/>
          </a:bodyPr>
          <a:lstStyle/>
          <a:p>
            <a:endParaRPr lang="en-GB" dirty="0"/>
          </a:p>
        </p:txBody>
      </p:sp>
      <p:sp>
        <p:nvSpPr>
          <p:cNvPr id="3" name="Tekstvak 2">
            <a:extLst>
              <a:ext uri="{FF2B5EF4-FFF2-40B4-BE49-F238E27FC236}">
                <a16:creationId xmlns:a16="http://schemas.microsoft.com/office/drawing/2014/main" id="{ACB83048-D221-45B4-5072-392E1A35A5ED}"/>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4" name="Tekstvak 3">
            <a:extLst>
              <a:ext uri="{FF2B5EF4-FFF2-40B4-BE49-F238E27FC236}">
                <a16:creationId xmlns:a16="http://schemas.microsoft.com/office/drawing/2014/main" id="{71D5AD19-C59A-CE65-FE63-25E64B302873}"/>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172185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894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9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2908" y="740792"/>
            <a:ext cx="10515600" cy="1325563"/>
          </a:xfrm>
        </p:spPr>
        <p:txBody>
          <a:bodyPr>
            <a:normAutofit/>
          </a:bodyPr>
          <a:lstStyle/>
          <a:p>
            <a:pPr algn="ctr"/>
            <a:r>
              <a:rPr lang="en-GB" dirty="0" err="1">
                <a:solidFill>
                  <a:schemeClr val="accent2"/>
                </a:solidFill>
              </a:rPr>
              <a:t>Verschillen</a:t>
            </a:r>
            <a:r>
              <a:rPr lang="en-GB" dirty="0">
                <a:solidFill>
                  <a:schemeClr val="accent2"/>
                </a:solidFill>
              </a:rPr>
              <a:t> </a:t>
            </a:r>
            <a:r>
              <a:rPr lang="en-GB" dirty="0" err="1">
                <a:solidFill>
                  <a:schemeClr val="accent2"/>
                </a:solidFill>
              </a:rPr>
              <a:t>tussen</a:t>
            </a:r>
            <a:r>
              <a:rPr lang="en-GB" dirty="0">
                <a:solidFill>
                  <a:schemeClr val="accent2"/>
                </a:solidFill>
              </a:rPr>
              <a:t> </a:t>
            </a:r>
            <a:r>
              <a:rPr lang="en-GB" dirty="0" err="1">
                <a:solidFill>
                  <a:schemeClr val="accent2"/>
                </a:solidFill>
              </a:rPr>
              <a:t>patienten</a:t>
            </a:r>
            <a:r>
              <a:rPr lang="en-GB" dirty="0">
                <a:solidFill>
                  <a:schemeClr val="accent2"/>
                </a:solidFill>
              </a:rPr>
              <a:t> </a:t>
            </a:r>
            <a:r>
              <a:rPr lang="en-GB" dirty="0" err="1">
                <a:solidFill>
                  <a:schemeClr val="accent2"/>
                </a:solidFill>
              </a:rPr>
              <a:t>groter</a:t>
            </a:r>
            <a:r>
              <a:rPr lang="en-GB" dirty="0">
                <a:solidFill>
                  <a:schemeClr val="accent2"/>
                </a:solidFill>
              </a:rPr>
              <a:t> dan </a:t>
            </a:r>
            <a:r>
              <a:rPr lang="en-GB" dirty="0" err="1">
                <a:solidFill>
                  <a:schemeClr val="accent2"/>
                </a:solidFill>
              </a:rPr>
              <a:t>verschillen</a:t>
            </a:r>
            <a:r>
              <a:rPr lang="en-GB" dirty="0">
                <a:solidFill>
                  <a:schemeClr val="accent2"/>
                </a:solidFill>
              </a:rPr>
              <a:t> </a:t>
            </a:r>
            <a:r>
              <a:rPr lang="en-GB" dirty="0" err="1">
                <a:solidFill>
                  <a:schemeClr val="accent2"/>
                </a:solidFill>
              </a:rPr>
              <a:t>tussen</a:t>
            </a:r>
            <a:r>
              <a:rPr lang="en-GB" dirty="0">
                <a:solidFill>
                  <a:schemeClr val="accent2"/>
                </a:solidFill>
              </a:rPr>
              <a:t> </a:t>
            </a:r>
            <a:r>
              <a:rPr lang="en-GB" dirty="0" err="1">
                <a:solidFill>
                  <a:schemeClr val="accent2"/>
                </a:solidFill>
              </a:rPr>
              <a:t>ziekten</a:t>
            </a:r>
            <a:r>
              <a:rPr lang="en-GB" dirty="0">
                <a:solidFill>
                  <a:schemeClr val="accent2"/>
                </a:solidFill>
              </a:rPr>
              <a:t>  </a:t>
            </a:r>
          </a:p>
        </p:txBody>
      </p:sp>
      <p:pic>
        <p:nvPicPr>
          <p:cNvPr id="4" name="irc_mi" descr="Gerelateerde afbeeldi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04208" y="2066355"/>
            <a:ext cx="4953000" cy="4015740"/>
          </a:xfrm>
          <a:prstGeom prst="rect">
            <a:avLst/>
          </a:prstGeom>
          <a:noFill/>
          <a:ln>
            <a:noFill/>
          </a:ln>
        </p:spPr>
      </p:pic>
      <p:sp>
        <p:nvSpPr>
          <p:cNvPr id="3" name="Tekstvak 2"/>
          <p:cNvSpPr txBox="1"/>
          <p:nvPr/>
        </p:nvSpPr>
        <p:spPr>
          <a:xfrm>
            <a:off x="4204208" y="5486400"/>
            <a:ext cx="5140960" cy="595695"/>
          </a:xfrm>
          <a:prstGeom prst="rect">
            <a:avLst/>
          </a:prstGeom>
          <a:solidFill>
            <a:schemeClr val="bg1"/>
          </a:solidFill>
        </p:spPr>
        <p:txBody>
          <a:bodyPr wrap="square" rtlCol="0">
            <a:spAutoFit/>
          </a:bodyPr>
          <a:lstStyle/>
          <a:p>
            <a:endParaRPr lang="en-GB"/>
          </a:p>
        </p:txBody>
      </p:sp>
      <p:sp>
        <p:nvSpPr>
          <p:cNvPr id="6" name="Tekstvak 5"/>
          <p:cNvSpPr txBox="1"/>
          <p:nvPr/>
        </p:nvSpPr>
        <p:spPr>
          <a:xfrm>
            <a:off x="7630814" y="6394905"/>
            <a:ext cx="3950208" cy="369332"/>
          </a:xfrm>
          <a:prstGeom prst="rect">
            <a:avLst/>
          </a:prstGeom>
          <a:solidFill>
            <a:schemeClr val="bg1"/>
          </a:solidFill>
        </p:spPr>
        <p:txBody>
          <a:bodyPr wrap="square" rtlCol="0">
            <a:spAutoFit/>
          </a:bodyPr>
          <a:lstStyle/>
          <a:p>
            <a:endParaRPr lang="en-GB" dirty="0"/>
          </a:p>
        </p:txBody>
      </p:sp>
      <p:sp>
        <p:nvSpPr>
          <p:cNvPr id="8" name="Tekstvak 7">
            <a:extLst>
              <a:ext uri="{FF2B5EF4-FFF2-40B4-BE49-F238E27FC236}">
                <a16:creationId xmlns:a16="http://schemas.microsoft.com/office/drawing/2014/main" id="{D4A203DA-BEFB-54FC-EB91-5BCC99215FD7}"/>
              </a:ext>
            </a:extLst>
          </p:cNvPr>
          <p:cNvSpPr txBox="1"/>
          <p:nvPr/>
        </p:nvSpPr>
        <p:spPr>
          <a:xfrm>
            <a:off x="7630814" y="6392063"/>
            <a:ext cx="3950208" cy="369332"/>
          </a:xfrm>
          <a:prstGeom prst="rect">
            <a:avLst/>
          </a:prstGeom>
          <a:solidFill>
            <a:schemeClr val="bg1"/>
          </a:solidFill>
        </p:spPr>
        <p:txBody>
          <a:bodyPr wrap="square" rtlCol="0">
            <a:spAutoFit/>
          </a:bodyPr>
          <a:lstStyle/>
          <a:p>
            <a:r>
              <a:rPr lang="en-GB" dirty="0"/>
              <a:t> REACH 21-09</a:t>
            </a:r>
          </a:p>
        </p:txBody>
      </p:sp>
      <p:sp>
        <p:nvSpPr>
          <p:cNvPr id="5" name="Tekstvak 4">
            <a:extLst>
              <a:ext uri="{FF2B5EF4-FFF2-40B4-BE49-F238E27FC236}">
                <a16:creationId xmlns:a16="http://schemas.microsoft.com/office/drawing/2014/main" id="{AA8CE0E0-C812-CBA5-9BFD-FC84210CC40B}"/>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291669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41" name="Rectangle 9">
            <a:extLst>
              <a:ext uri="{FF2B5EF4-FFF2-40B4-BE49-F238E27FC236}">
                <a16:creationId xmlns:a16="http://schemas.microsoft.com/office/drawing/2014/main" id="{26F4FF2B-3609-83A7-149A-6BB24F151D55}"/>
              </a:ext>
            </a:extLst>
          </p:cNvPr>
          <p:cNvSpPr>
            <a:spLocks noChangeArrowheads="1"/>
          </p:cNvSpPr>
          <p:nvPr/>
        </p:nvSpPr>
        <p:spPr bwMode="auto">
          <a:xfrm>
            <a:off x="2057400" y="2163763"/>
            <a:ext cx="8305800" cy="917174"/>
          </a:xfrm>
          <a:prstGeom prst="rect">
            <a:avLst/>
          </a:prstGeom>
          <a:noFill/>
          <a:ln w="9525">
            <a:noFill/>
            <a:miter lim="800000"/>
            <a:headEnd/>
            <a:tailEnd/>
          </a:ln>
          <a:effectLst/>
        </p:spPr>
        <p:txBody>
          <a:bodyPr>
            <a:spAutoFit/>
          </a:bodyPr>
          <a:lstStyle/>
          <a:p>
            <a:pPr>
              <a:defRPr/>
            </a:pPr>
            <a:endParaRPr lang="en-GB">
              <a:solidFill>
                <a:srgbClr val="000000"/>
              </a:solidFill>
              <a:effectLst>
                <a:outerShdw blurRad="38100" dist="38100" dir="2700000" algn="tl">
                  <a:srgbClr val="000000"/>
                </a:outerShdw>
              </a:effectLst>
              <a:latin typeface="Arial" charset="0"/>
              <a:ea typeface="ＭＳ Ｐゴシック" charset="0"/>
              <a:cs typeface="ＭＳ Ｐゴシック" charset="0"/>
            </a:endParaRPr>
          </a:p>
          <a:p>
            <a:pPr>
              <a:spcBef>
                <a:spcPct val="20000"/>
              </a:spcBef>
              <a:defRPr/>
            </a:pPr>
            <a:endParaRPr lang="en-GB">
              <a:solidFill>
                <a:srgbClr val="000000"/>
              </a:solidFill>
              <a:effectLst>
                <a:outerShdw blurRad="38100" dist="38100" dir="2700000" algn="tl">
                  <a:srgbClr val="FFFFFF"/>
                </a:outerShdw>
              </a:effectLst>
              <a:latin typeface="Arial" charset="0"/>
              <a:ea typeface="ＭＳ Ｐゴシック" charset="0"/>
              <a:cs typeface="ＭＳ Ｐゴシック" charset="0"/>
            </a:endParaRPr>
          </a:p>
          <a:p>
            <a:pPr>
              <a:defRPr/>
            </a:pPr>
            <a:endParaRPr lang="en-GB" sz="1400">
              <a:solidFill>
                <a:srgbClr val="000000"/>
              </a:solidFill>
              <a:effectLst>
                <a:outerShdw blurRad="38100" dist="38100" dir="2700000" algn="tl">
                  <a:srgbClr val="FFFFFF"/>
                </a:outerShdw>
              </a:effectLst>
              <a:latin typeface="Arial" charset="0"/>
              <a:ea typeface="ＭＳ Ｐゴシック" charset="0"/>
              <a:cs typeface="ＭＳ Ｐゴシック" charset="0"/>
            </a:endParaRPr>
          </a:p>
        </p:txBody>
      </p:sp>
      <p:sp>
        <p:nvSpPr>
          <p:cNvPr id="47106" name="Rectangle 10">
            <a:extLst>
              <a:ext uri="{FF2B5EF4-FFF2-40B4-BE49-F238E27FC236}">
                <a16:creationId xmlns:a16="http://schemas.microsoft.com/office/drawing/2014/main" id="{48D7E648-2005-63AC-67CF-00EDD949E064}"/>
              </a:ext>
            </a:extLst>
          </p:cNvPr>
          <p:cNvSpPr>
            <a:spLocks noChangeArrowheads="1"/>
          </p:cNvSpPr>
          <p:nvPr/>
        </p:nvSpPr>
        <p:spPr bwMode="auto">
          <a:xfrm>
            <a:off x="2351088" y="695325"/>
            <a:ext cx="79565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nSpc>
                <a:spcPct val="100000"/>
              </a:lnSpc>
              <a:buClrTx/>
              <a:buFontTx/>
              <a:buNone/>
            </a:pPr>
            <a:r>
              <a:rPr lang="nl-NL" altLang="nl-NL" sz="4400" b="1" dirty="0">
                <a:solidFill>
                  <a:srgbClr val="F07814"/>
                </a:solidFill>
                <a:latin typeface="Arial" panose="020B0604020202020204" pitchFamily="34" charset="0"/>
              </a:rPr>
              <a:t>Over welke vermoeidheid </a:t>
            </a:r>
            <a:r>
              <a:rPr lang="nl-NL" altLang="nl-NL" sz="4400" b="1" dirty="0" err="1">
                <a:solidFill>
                  <a:srgbClr val="F07814"/>
                </a:solidFill>
                <a:latin typeface="Arial" panose="020B0604020202020204" pitchFamily="34" charset="0"/>
              </a:rPr>
              <a:t>hebbent</a:t>
            </a:r>
            <a:r>
              <a:rPr lang="nl-NL" altLang="nl-NL" sz="4400" b="1" dirty="0">
                <a:solidFill>
                  <a:srgbClr val="F07814"/>
                </a:solidFill>
                <a:latin typeface="Arial" panose="020B0604020202020204" pitchFamily="34" charset="0"/>
              </a:rPr>
              <a:t> we het?</a:t>
            </a:r>
          </a:p>
        </p:txBody>
      </p:sp>
      <p:sp>
        <p:nvSpPr>
          <p:cNvPr id="47107" name="Rectangle 11">
            <a:extLst>
              <a:ext uri="{FF2B5EF4-FFF2-40B4-BE49-F238E27FC236}">
                <a16:creationId xmlns:a16="http://schemas.microsoft.com/office/drawing/2014/main" id="{3B7D6EF6-168A-601C-B8BA-847380479293}"/>
              </a:ext>
            </a:extLst>
          </p:cNvPr>
          <p:cNvSpPr>
            <a:spLocks noChangeArrowheads="1"/>
          </p:cNvSpPr>
          <p:nvPr/>
        </p:nvSpPr>
        <p:spPr bwMode="auto">
          <a:xfrm>
            <a:off x="2343150" y="2039939"/>
            <a:ext cx="7488238"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nSpc>
                <a:spcPct val="100000"/>
              </a:lnSpc>
              <a:spcBef>
                <a:spcPct val="20000"/>
              </a:spcBef>
              <a:buClr>
                <a:srgbClr val="000000"/>
              </a:buClr>
              <a:buFontTx/>
              <a:buChar char="•"/>
            </a:pPr>
            <a:endParaRPr lang="nl-NL" altLang="nl-NL" sz="3200">
              <a:solidFill>
                <a:srgbClr val="000000"/>
              </a:solidFill>
              <a:latin typeface="Arial" panose="020B0604020202020204" pitchFamily="34" charset="0"/>
            </a:endParaRPr>
          </a:p>
        </p:txBody>
      </p:sp>
      <p:pic>
        <p:nvPicPr>
          <p:cNvPr id="47108" name="Picture 15" descr="http://askdrvic.com/wp-content/uploads/2009/01/chronic-fatigue.jpg">
            <a:extLst>
              <a:ext uri="{FF2B5EF4-FFF2-40B4-BE49-F238E27FC236}">
                <a16:creationId xmlns:a16="http://schemas.microsoft.com/office/drawing/2014/main" id="{906DD13F-3A1A-6167-AA33-F6432C4A0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32" y="2939257"/>
            <a:ext cx="3143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7" descr="http://www.thecamreport.com/images/chronic%20fatigue.jpg">
            <a:extLst>
              <a:ext uri="{FF2B5EF4-FFF2-40B4-BE49-F238E27FC236}">
                <a16:creationId xmlns:a16="http://schemas.microsoft.com/office/drawing/2014/main" id="{98648C5B-740A-DD0B-22E0-CB40CDAB1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25" y="1557338"/>
            <a:ext cx="2857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1" descr="http://medicalimages.allrefer.com/large/muscle-fatigue.jpg">
            <a:extLst>
              <a:ext uri="{FF2B5EF4-FFF2-40B4-BE49-F238E27FC236}">
                <a16:creationId xmlns:a16="http://schemas.microsoft.com/office/drawing/2014/main" id="{B6C31430-ED88-923D-9DA8-5703DA61BC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5013" y="3644900"/>
            <a:ext cx="38100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41324CEE-03AC-D14C-5BB9-AAC63CCE8BA4}"/>
              </a:ext>
            </a:extLst>
          </p:cNvPr>
          <p:cNvSpPr txBox="1"/>
          <p:nvPr/>
        </p:nvSpPr>
        <p:spPr>
          <a:xfrm>
            <a:off x="7630814" y="6362762"/>
            <a:ext cx="3950208" cy="369332"/>
          </a:xfrm>
          <a:prstGeom prst="rect">
            <a:avLst/>
          </a:prstGeom>
          <a:solidFill>
            <a:schemeClr val="bg1"/>
          </a:solidFill>
        </p:spPr>
        <p:txBody>
          <a:bodyPr wrap="square" rtlCol="0">
            <a:spAutoFit/>
          </a:bodyPr>
          <a:lstStyle/>
          <a:p>
            <a:r>
              <a:rPr lang="en-GB" dirty="0"/>
              <a:t>OLVG 8-10 </a:t>
            </a:r>
          </a:p>
        </p:txBody>
      </p:sp>
      <p:sp>
        <p:nvSpPr>
          <p:cNvPr id="3" name="Tekstvak 2">
            <a:extLst>
              <a:ext uri="{FF2B5EF4-FFF2-40B4-BE49-F238E27FC236}">
                <a16:creationId xmlns:a16="http://schemas.microsoft.com/office/drawing/2014/main" id="{DBB35CD8-A485-3F7B-4274-544A5D79D390}"/>
              </a:ext>
            </a:extLst>
          </p:cNvPr>
          <p:cNvSpPr txBox="1"/>
          <p:nvPr/>
        </p:nvSpPr>
        <p:spPr>
          <a:xfrm rot="17888774">
            <a:off x="2539653" y="3272213"/>
            <a:ext cx="3650358" cy="461665"/>
          </a:xfrm>
          <a:prstGeom prst="rect">
            <a:avLst/>
          </a:prstGeom>
          <a:noFill/>
        </p:spPr>
        <p:txBody>
          <a:bodyPr wrap="none" rtlCol="0">
            <a:spAutoFit/>
          </a:bodyPr>
          <a:lstStyle/>
          <a:p>
            <a:r>
              <a:rPr lang="en-GB" sz="2400" b="1" dirty="0" err="1">
                <a:solidFill>
                  <a:srgbClr val="FF0000"/>
                </a:solidFill>
              </a:rPr>
              <a:t>Eervaren</a:t>
            </a:r>
            <a:r>
              <a:rPr lang="en-GB" sz="2400" b="1" dirty="0">
                <a:solidFill>
                  <a:srgbClr val="FF0000"/>
                </a:solidFill>
              </a:rPr>
              <a:t> </a:t>
            </a:r>
            <a:r>
              <a:rPr lang="en-GB" sz="2400" b="1" dirty="0" err="1">
                <a:solidFill>
                  <a:srgbClr val="FF0000"/>
                </a:solidFill>
              </a:rPr>
              <a:t>vermoeidheid</a:t>
            </a:r>
            <a:r>
              <a:rPr lang="en-GB" sz="2400" b="1"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9206B-B00E-7122-69A4-B61162CF4967}"/>
              </a:ext>
            </a:extLst>
          </p:cNvPr>
          <p:cNvSpPr>
            <a:spLocks noGrp="1"/>
          </p:cNvSpPr>
          <p:nvPr>
            <p:ph type="title"/>
          </p:nvPr>
        </p:nvSpPr>
        <p:spPr/>
        <p:txBody>
          <a:bodyPr/>
          <a:lstStyle/>
          <a:p>
            <a:r>
              <a:rPr lang="en-GB" dirty="0" err="1">
                <a:solidFill>
                  <a:srgbClr val="F07814"/>
                </a:solidFill>
              </a:rPr>
              <a:t>Klopt</a:t>
            </a:r>
            <a:r>
              <a:rPr lang="en-GB" dirty="0">
                <a:solidFill>
                  <a:srgbClr val="F07814"/>
                </a:solidFill>
              </a:rPr>
              <a:t> het model in de </a:t>
            </a:r>
            <a:r>
              <a:rPr lang="en-GB" dirty="0" err="1">
                <a:solidFill>
                  <a:srgbClr val="F07814"/>
                </a:solidFill>
              </a:rPr>
              <a:t>praktijk</a:t>
            </a:r>
            <a:r>
              <a:rPr lang="en-GB" dirty="0">
                <a:solidFill>
                  <a:srgbClr val="F07814"/>
                </a:solidFill>
              </a:rPr>
              <a:t>? </a:t>
            </a:r>
          </a:p>
        </p:txBody>
      </p:sp>
      <p:sp>
        <p:nvSpPr>
          <p:cNvPr id="4" name="Tekstvak 3">
            <a:extLst>
              <a:ext uri="{FF2B5EF4-FFF2-40B4-BE49-F238E27FC236}">
                <a16:creationId xmlns:a16="http://schemas.microsoft.com/office/drawing/2014/main" id="{44E3438D-F5CB-AD06-CDB6-3F40636F8D6C}"/>
              </a:ext>
            </a:extLst>
          </p:cNvPr>
          <p:cNvSpPr txBox="1"/>
          <p:nvPr/>
        </p:nvSpPr>
        <p:spPr>
          <a:xfrm>
            <a:off x="7630814" y="6394905"/>
            <a:ext cx="6096000" cy="369332"/>
          </a:xfrm>
          <a:prstGeom prst="rect">
            <a:avLst/>
          </a:prstGeom>
          <a:noFill/>
        </p:spPr>
        <p:txBody>
          <a:bodyPr wrap="square">
            <a:spAutoFit/>
          </a:bodyPr>
          <a:lstStyle/>
          <a:p>
            <a:r>
              <a:rPr lang="en-GB" dirty="0"/>
              <a:t>Stockholm 2023 </a:t>
            </a:r>
          </a:p>
        </p:txBody>
      </p:sp>
      <p:sp>
        <p:nvSpPr>
          <p:cNvPr id="5" name="Tekstvak 4">
            <a:extLst>
              <a:ext uri="{FF2B5EF4-FFF2-40B4-BE49-F238E27FC236}">
                <a16:creationId xmlns:a16="http://schemas.microsoft.com/office/drawing/2014/main" id="{11EADEDA-7CAF-EA30-34EF-AD18333FEADD}"/>
              </a:ext>
            </a:extLst>
          </p:cNvPr>
          <p:cNvSpPr txBox="1"/>
          <p:nvPr/>
        </p:nvSpPr>
        <p:spPr>
          <a:xfrm>
            <a:off x="7630814" y="6381050"/>
            <a:ext cx="6096000" cy="369332"/>
          </a:xfrm>
          <a:prstGeom prst="rect">
            <a:avLst/>
          </a:prstGeom>
          <a:noFill/>
        </p:spPr>
        <p:txBody>
          <a:bodyPr wrap="square">
            <a:spAutoFit/>
          </a:bodyPr>
          <a:lstStyle/>
          <a:p>
            <a:r>
              <a:rPr lang="en-GB" dirty="0"/>
              <a:t>Stockholm 2023 </a:t>
            </a:r>
          </a:p>
        </p:txBody>
      </p:sp>
      <p:sp>
        <p:nvSpPr>
          <p:cNvPr id="6" name="Tekstvak 5">
            <a:extLst>
              <a:ext uri="{FF2B5EF4-FFF2-40B4-BE49-F238E27FC236}">
                <a16:creationId xmlns:a16="http://schemas.microsoft.com/office/drawing/2014/main" id="{9C77DBD0-B4FB-E6F7-3453-3C730776742F}"/>
              </a:ext>
            </a:extLst>
          </p:cNvPr>
          <p:cNvSpPr txBox="1"/>
          <p:nvPr/>
        </p:nvSpPr>
        <p:spPr>
          <a:xfrm>
            <a:off x="7630814" y="6381050"/>
            <a:ext cx="3950208" cy="369332"/>
          </a:xfrm>
          <a:prstGeom prst="rect">
            <a:avLst/>
          </a:prstGeom>
          <a:solidFill>
            <a:schemeClr val="bg1"/>
          </a:solidFill>
        </p:spPr>
        <p:txBody>
          <a:bodyPr wrap="square" rtlCol="0">
            <a:spAutoFit/>
          </a:bodyPr>
          <a:lstStyle/>
          <a:p>
            <a:endParaRPr lang="en-GB" dirty="0"/>
          </a:p>
        </p:txBody>
      </p:sp>
      <p:sp>
        <p:nvSpPr>
          <p:cNvPr id="8" name="Tekstvak 7">
            <a:extLst>
              <a:ext uri="{FF2B5EF4-FFF2-40B4-BE49-F238E27FC236}">
                <a16:creationId xmlns:a16="http://schemas.microsoft.com/office/drawing/2014/main" id="{C2714475-4890-B512-7BA4-EA3FEEA1054D}"/>
              </a:ext>
            </a:extLst>
          </p:cNvPr>
          <p:cNvSpPr txBox="1"/>
          <p:nvPr/>
        </p:nvSpPr>
        <p:spPr>
          <a:xfrm>
            <a:off x="7630814" y="6413328"/>
            <a:ext cx="3950208" cy="369332"/>
          </a:xfrm>
          <a:prstGeom prst="rect">
            <a:avLst/>
          </a:prstGeom>
          <a:solidFill>
            <a:schemeClr val="bg1"/>
          </a:solidFill>
        </p:spPr>
        <p:txBody>
          <a:bodyPr wrap="square" rtlCol="0">
            <a:spAutoFit/>
          </a:bodyPr>
          <a:lstStyle/>
          <a:p>
            <a:r>
              <a:rPr lang="en-GB" dirty="0"/>
              <a:t> REACH 21-09</a:t>
            </a:r>
          </a:p>
        </p:txBody>
      </p:sp>
      <p:sp>
        <p:nvSpPr>
          <p:cNvPr id="3" name="Tekstvak 2">
            <a:extLst>
              <a:ext uri="{FF2B5EF4-FFF2-40B4-BE49-F238E27FC236}">
                <a16:creationId xmlns:a16="http://schemas.microsoft.com/office/drawing/2014/main" id="{B441A1CC-9FC1-6071-3D99-5E34638DFC1C}"/>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346413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3" y="3412670"/>
            <a:ext cx="12192001" cy="2913221"/>
          </a:xfrm>
          <a:prstGeom prst="rect">
            <a:avLst/>
          </a:prstGeom>
          <a:solidFill>
            <a:srgbClr val="009CB4"/>
          </a:solidFill>
          <a:ln>
            <a:solidFill>
              <a:srgbClr val="009C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460" y="1507236"/>
            <a:ext cx="3417078" cy="1905434"/>
          </a:xfrm>
          <a:prstGeom prst="rect">
            <a:avLst/>
          </a:prstGeom>
        </p:spPr>
      </p:pic>
      <p:sp>
        <p:nvSpPr>
          <p:cNvPr id="8" name="Titel 1">
            <a:extLst>
              <a:ext uri="{FF2B5EF4-FFF2-40B4-BE49-F238E27FC236}">
                <a16:creationId xmlns:a16="http://schemas.microsoft.com/office/drawing/2014/main" id="{87B27C79-C680-4A7F-8DF6-D93FA9B640E9}"/>
              </a:ext>
            </a:extLst>
          </p:cNvPr>
          <p:cNvSpPr>
            <a:spLocks noGrp="1"/>
          </p:cNvSpPr>
          <p:nvPr>
            <p:ph type="ctrTitle"/>
          </p:nvPr>
        </p:nvSpPr>
        <p:spPr>
          <a:xfrm>
            <a:off x="707570" y="2705534"/>
            <a:ext cx="10776857" cy="2146882"/>
          </a:xfrm>
        </p:spPr>
        <p:txBody>
          <a:bodyPr>
            <a:normAutofit fontScale="90000"/>
          </a:bodyPr>
          <a:lstStyle/>
          <a:p>
            <a:pPr algn="ctr"/>
            <a:br>
              <a:rPr lang="nl-NL" dirty="0"/>
            </a:br>
            <a:br>
              <a:rPr lang="nl-NL" dirty="0"/>
            </a:br>
            <a:r>
              <a:rPr lang="en-US" sz="2800" dirty="0" err="1"/>
              <a:t>Cognitieve</a:t>
            </a:r>
            <a:r>
              <a:rPr lang="en-US" sz="2800" dirty="0"/>
              <a:t> </a:t>
            </a:r>
            <a:r>
              <a:rPr lang="en-US" sz="2800" dirty="0" err="1"/>
              <a:t>gedragstherapie</a:t>
            </a:r>
            <a:r>
              <a:rPr lang="en-US" sz="2800" dirty="0"/>
              <a:t> </a:t>
            </a:r>
            <a:r>
              <a:rPr lang="en-US" sz="2800" dirty="0" err="1"/>
              <a:t>voor</a:t>
            </a:r>
            <a:r>
              <a:rPr lang="en-US" sz="2800" dirty="0"/>
              <a:t> </a:t>
            </a:r>
            <a:r>
              <a:rPr lang="en-US" sz="2800" dirty="0" err="1"/>
              <a:t>ernstige</a:t>
            </a:r>
            <a:r>
              <a:rPr lang="en-US" sz="2800" dirty="0"/>
              <a:t> vermoeidheid post-COVID-19</a:t>
            </a:r>
            <a:endParaRPr lang="nl-NL" sz="2800" dirty="0"/>
          </a:p>
        </p:txBody>
      </p:sp>
      <p:sp>
        <p:nvSpPr>
          <p:cNvPr id="11" name="Ondertitel 2">
            <a:extLst>
              <a:ext uri="{FF2B5EF4-FFF2-40B4-BE49-F238E27FC236}">
                <a16:creationId xmlns:a16="http://schemas.microsoft.com/office/drawing/2014/main" id="{829CBB0D-5C54-4D58-8000-D86D3E690B77}"/>
              </a:ext>
            </a:extLst>
          </p:cNvPr>
          <p:cNvSpPr txBox="1">
            <a:spLocks/>
          </p:cNvSpPr>
          <p:nvPr/>
        </p:nvSpPr>
        <p:spPr>
          <a:xfrm flipH="1">
            <a:off x="420624" y="5382767"/>
            <a:ext cx="71017" cy="55130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800" b="0" kern="1200">
                <a:solidFill>
                  <a:schemeClr val="bg1"/>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sz="2000" dirty="0"/>
          </a:p>
        </p:txBody>
      </p:sp>
      <p:sp>
        <p:nvSpPr>
          <p:cNvPr id="2" name="Ondertitel 1"/>
          <p:cNvSpPr>
            <a:spLocks noGrp="1"/>
          </p:cNvSpPr>
          <p:nvPr>
            <p:ph type="subTitle" idx="1"/>
          </p:nvPr>
        </p:nvSpPr>
        <p:spPr>
          <a:xfrm>
            <a:off x="456132" y="5682368"/>
            <a:ext cx="4810812" cy="653143"/>
          </a:xfrm>
        </p:spPr>
        <p:txBody>
          <a:bodyPr>
            <a:normAutofit/>
          </a:bodyPr>
          <a:lstStyle/>
          <a:p>
            <a:endParaRPr lang="nl-NL" sz="900" dirty="0"/>
          </a:p>
        </p:txBody>
      </p:sp>
    </p:spTree>
    <p:extLst>
      <p:ext uri="{BB962C8B-B14F-4D97-AF65-F5344CB8AC3E}">
        <p14:creationId xmlns:p14="http://schemas.microsoft.com/office/powerpoint/2010/main" val="39822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2"/>
          </p:nvPr>
        </p:nvSpPr>
        <p:spPr>
          <a:xfrm>
            <a:off x="5281402" y="2425655"/>
            <a:ext cx="5148072" cy="3382292"/>
          </a:xfrm>
        </p:spPr>
        <p:txBody>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nl-NL" dirty="0"/>
          </a:p>
        </p:txBody>
      </p:sp>
      <p:pic>
        <p:nvPicPr>
          <p:cNvPr id="7" name="Afbeelding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1402" y="83900"/>
            <a:ext cx="1549440" cy="864000"/>
          </a:xfrm>
          <a:prstGeom prst="rect">
            <a:avLst/>
          </a:prstGeom>
        </p:spPr>
      </p:pic>
      <p:sp>
        <p:nvSpPr>
          <p:cNvPr id="8" name="Titel 1">
            <a:extLst>
              <a:ext uri="{FF2B5EF4-FFF2-40B4-BE49-F238E27FC236}">
                <a16:creationId xmlns:a16="http://schemas.microsoft.com/office/drawing/2014/main" id="{90B4FD81-F0E3-440F-B7B4-37434869A1E6}"/>
              </a:ext>
            </a:extLst>
          </p:cNvPr>
          <p:cNvSpPr txBox="1">
            <a:spLocks/>
          </p:cNvSpPr>
          <p:nvPr/>
        </p:nvSpPr>
        <p:spPr>
          <a:xfrm>
            <a:off x="551180" y="1045936"/>
            <a:ext cx="10766044" cy="6522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a:lstStyle>
          <a:p>
            <a:r>
              <a:rPr lang="nl-NL" sz="3600" dirty="0">
                <a:solidFill>
                  <a:srgbClr val="009CB4"/>
                </a:solidFill>
              </a:rPr>
              <a:t>Cognitief-gedragsmatig model vermoeidheid</a:t>
            </a:r>
          </a:p>
        </p:txBody>
      </p:sp>
      <p:pic>
        <p:nvPicPr>
          <p:cNvPr id="9" name="Picture 2" descr="https://cs.minddistrict.com/4e736036b3f846cc977bf3d611db0c36/editable/resources/1_1.png"/>
          <p:cNvPicPr>
            <a:picLocks noGrp="1" noChangeAspect="1" noChangeArrowheads="1"/>
          </p:cNvPicPr>
          <p:nvPr>
            <p:ph sz="half" idx="1"/>
          </p:nvPr>
        </p:nvPicPr>
        <p:blipFill>
          <a:blip r:embed="rId4" cstate="email">
            <a:extLst>
              <a:ext uri="{28A0092B-C50C-407E-A947-70E740481C1C}">
                <a14:useLocalDpi xmlns:a14="http://schemas.microsoft.com/office/drawing/2010/main" val="0"/>
              </a:ext>
            </a:extLst>
          </a:blip>
          <a:srcRect/>
          <a:stretch>
            <a:fillRect/>
          </a:stretch>
        </p:blipFill>
        <p:spPr bwMode="auto">
          <a:xfrm>
            <a:off x="1958679" y="2309130"/>
            <a:ext cx="8194886" cy="291737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2FD536F0-D293-D6FB-B128-65C8D3A7DC72}"/>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4" name="Tekstvak 3">
            <a:extLst>
              <a:ext uri="{FF2B5EF4-FFF2-40B4-BE49-F238E27FC236}">
                <a16:creationId xmlns:a16="http://schemas.microsoft.com/office/drawing/2014/main" id="{51A56179-B00D-8D2E-38FD-4FDFD86627EA}"/>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3834577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s.minddistrict.com/4e736036b3f846cc977bf3d611db0c36/editable/resources/1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548" y="1521044"/>
            <a:ext cx="9525000" cy="2381250"/>
          </a:xfrm>
          <a:prstGeom prst="rect">
            <a:avLst/>
          </a:prstGeom>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6561" y="4140419"/>
            <a:ext cx="9324975" cy="1930270"/>
          </a:xfrm>
          <a:prstGeom prst="rect">
            <a:avLst/>
          </a:prstGeom>
        </p:spPr>
      </p:pic>
      <p:pic>
        <p:nvPicPr>
          <p:cNvPr id="9" name="Afbeelding 8"/>
          <p:cNvPicPr>
            <a:picLocks noChangeAspect="1"/>
          </p:cNvPicPr>
          <p:nvPr/>
        </p:nvPicPr>
        <p:blipFill>
          <a:blip r:embed="rId5"/>
          <a:stretch>
            <a:fillRect/>
          </a:stretch>
        </p:blipFill>
        <p:spPr>
          <a:xfrm>
            <a:off x="4291228" y="0"/>
            <a:ext cx="3457143" cy="1428571"/>
          </a:xfrm>
          <a:prstGeom prst="rect">
            <a:avLst/>
          </a:prstGeom>
        </p:spPr>
      </p:pic>
      <p:sp>
        <p:nvSpPr>
          <p:cNvPr id="2" name="Tekstvak 1">
            <a:extLst>
              <a:ext uri="{FF2B5EF4-FFF2-40B4-BE49-F238E27FC236}">
                <a16:creationId xmlns:a16="http://schemas.microsoft.com/office/drawing/2014/main" id="{B174669C-775B-D7CA-8D39-6922795192A4}"/>
              </a:ext>
            </a:extLst>
          </p:cNvPr>
          <p:cNvSpPr txBox="1"/>
          <p:nvPr/>
        </p:nvSpPr>
        <p:spPr>
          <a:xfrm>
            <a:off x="7630814" y="6413328"/>
            <a:ext cx="3950208" cy="369332"/>
          </a:xfrm>
          <a:prstGeom prst="rect">
            <a:avLst/>
          </a:prstGeom>
          <a:solidFill>
            <a:schemeClr val="bg1"/>
          </a:solidFill>
        </p:spPr>
        <p:txBody>
          <a:bodyPr wrap="square" rtlCol="0">
            <a:spAutoFit/>
          </a:bodyPr>
          <a:lstStyle/>
          <a:p>
            <a:r>
              <a:rPr lang="en-GB" dirty="0"/>
              <a:t> REACH 21-09</a:t>
            </a:r>
          </a:p>
        </p:txBody>
      </p:sp>
      <p:sp>
        <p:nvSpPr>
          <p:cNvPr id="4" name="Tekstvak 3">
            <a:extLst>
              <a:ext uri="{FF2B5EF4-FFF2-40B4-BE49-F238E27FC236}">
                <a16:creationId xmlns:a16="http://schemas.microsoft.com/office/drawing/2014/main" id="{A2F8BDA6-077A-23F7-CD0F-316C8EBE65DA}"/>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9795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1100093"/>
            <a:ext cx="10766044" cy="919208"/>
          </a:xfrm>
        </p:spPr>
        <p:txBody>
          <a:bodyPr/>
          <a:lstStyle/>
          <a:p>
            <a:r>
              <a:rPr lang="nl-NL" dirty="0"/>
              <a:t>Inclusie en exclusie criteria</a:t>
            </a:r>
          </a:p>
        </p:txBody>
      </p:sp>
      <p:sp>
        <p:nvSpPr>
          <p:cNvPr id="3" name="Tijdelijke aanduiding voor inhoud 2"/>
          <p:cNvSpPr>
            <a:spLocks noGrp="1"/>
          </p:cNvSpPr>
          <p:nvPr>
            <p:ph sz="half" idx="2"/>
          </p:nvPr>
        </p:nvSpPr>
        <p:spPr>
          <a:xfrm>
            <a:off x="711200" y="2019301"/>
            <a:ext cx="10727944" cy="4157662"/>
          </a:xfrm>
        </p:spPr>
        <p:txBody>
          <a:bodyPr/>
          <a:lstStyle/>
          <a:p>
            <a:pPr>
              <a:buClr>
                <a:schemeClr val="accent6"/>
              </a:buClr>
              <a:buSzPct val="150000"/>
              <a:buFont typeface="Wingdings" panose="05000000000000000000" pitchFamily="2" charset="2"/>
              <a:buChar char="ü"/>
            </a:pPr>
            <a:r>
              <a:rPr lang="nl-NL" b="1" dirty="0">
                <a:solidFill>
                  <a:schemeClr val="accent6"/>
                </a:solidFill>
              </a:rPr>
              <a:t> </a:t>
            </a:r>
            <a:r>
              <a:rPr lang="nl-NL" sz="2400" dirty="0">
                <a:solidFill>
                  <a:schemeClr val="dk1"/>
                </a:solidFill>
              </a:rPr>
              <a:t>Symptomatische, bevestigde SARS-CoV-2 infectie</a:t>
            </a:r>
          </a:p>
          <a:p>
            <a:pPr>
              <a:buClr>
                <a:schemeClr val="accent6"/>
              </a:buClr>
              <a:buSzPct val="150000"/>
              <a:buFont typeface="Wingdings" panose="05000000000000000000" pitchFamily="2" charset="2"/>
              <a:buChar char="ü"/>
            </a:pPr>
            <a:r>
              <a:rPr lang="nl-NL" sz="2400" dirty="0">
                <a:solidFill>
                  <a:schemeClr val="dk1"/>
                </a:solidFill>
              </a:rPr>
              <a:t> 3 tot 12 maanden na COVID-19 diagnose of ontslag uit ziekenhuis</a:t>
            </a:r>
          </a:p>
          <a:p>
            <a:pPr>
              <a:buClr>
                <a:schemeClr val="accent6"/>
              </a:buClr>
              <a:buSzPct val="150000"/>
              <a:buFont typeface="Wingdings" panose="05000000000000000000" pitchFamily="2" charset="2"/>
              <a:buChar char="ü"/>
            </a:pPr>
            <a:r>
              <a:rPr lang="nl-NL" sz="2400" dirty="0">
                <a:solidFill>
                  <a:schemeClr val="dk1"/>
                </a:solidFill>
              </a:rPr>
              <a:t> Ernstig vermoeid (</a:t>
            </a:r>
            <a:r>
              <a:rPr lang="nl-NL" sz="2400" dirty="0">
                <a:solidFill>
                  <a:srgbClr val="000000"/>
                </a:solidFill>
              </a:rPr>
              <a:t>CIS-vermoeidheid ≥ 35)</a:t>
            </a:r>
          </a:p>
          <a:p>
            <a:pPr>
              <a:buClr>
                <a:schemeClr val="accent6"/>
              </a:buClr>
              <a:buSzPct val="150000"/>
              <a:buFont typeface="Wingdings" panose="05000000000000000000" pitchFamily="2" charset="2"/>
              <a:buChar char="ü"/>
            </a:pPr>
            <a:r>
              <a:rPr lang="nl-NL" sz="2400" dirty="0">
                <a:solidFill>
                  <a:srgbClr val="000000"/>
                </a:solidFill>
              </a:rPr>
              <a:t> </a:t>
            </a:r>
            <a:r>
              <a:rPr lang="nl-NL" sz="2400" dirty="0">
                <a:solidFill>
                  <a:schemeClr val="dk1"/>
                </a:solidFill>
              </a:rPr>
              <a:t>De vermoeidheid begon met COVID-19 symptomen of nam sterk toe</a:t>
            </a:r>
          </a:p>
          <a:p>
            <a:pPr>
              <a:buClr>
                <a:schemeClr val="accent6"/>
              </a:buClr>
              <a:buSzPct val="150000"/>
              <a:buFont typeface="Wingdings" panose="05000000000000000000" pitchFamily="2" charset="2"/>
              <a:buChar char="ü"/>
            </a:pPr>
            <a:r>
              <a:rPr lang="nl-NL" sz="2400" dirty="0">
                <a:solidFill>
                  <a:schemeClr val="dk1"/>
                </a:solidFill>
              </a:rPr>
              <a:t> Fysieke/sociale beperkingen </a:t>
            </a:r>
          </a:p>
          <a:p>
            <a:pPr>
              <a:buClr>
                <a:schemeClr val="accent6"/>
              </a:buClr>
              <a:buFont typeface="Wingdings" panose="05000000000000000000" pitchFamily="2" charset="2"/>
              <a:buChar char="ü"/>
            </a:pPr>
            <a:endParaRPr lang="nl-NL" sz="2400" dirty="0">
              <a:solidFill>
                <a:schemeClr val="dk1"/>
              </a:solidFill>
            </a:endParaRPr>
          </a:p>
          <a:p>
            <a:pPr>
              <a:buClr>
                <a:srgbClr val="FF0000"/>
              </a:buClr>
              <a:buSzPct val="150000"/>
              <a:buFont typeface="Trebuchet MS" panose="020B0603020202020204" pitchFamily="34" charset="0"/>
              <a:buChar char="×"/>
            </a:pPr>
            <a:r>
              <a:rPr lang="nl-NL" sz="2400" dirty="0">
                <a:solidFill>
                  <a:schemeClr val="dk1"/>
                </a:solidFill>
              </a:rPr>
              <a:t> </a:t>
            </a:r>
            <a:r>
              <a:rPr lang="nl-NL" sz="2400" dirty="0"/>
              <a:t>Psychiatrische of somatische aandoening die de vermoeidheid verklaart</a:t>
            </a:r>
          </a:p>
          <a:p>
            <a:pPr>
              <a:buClr>
                <a:schemeClr val="accent6"/>
              </a:buClr>
              <a:buFont typeface="Wingdings" panose="05000000000000000000" pitchFamily="2" charset="2"/>
              <a:buChar char="ü"/>
            </a:pPr>
            <a:endParaRPr lang="nl-NL" sz="2400" dirty="0">
              <a:solidFill>
                <a:schemeClr val="dk1"/>
              </a:solidFill>
            </a:endParaRPr>
          </a:p>
          <a:p>
            <a:pPr>
              <a:buClr>
                <a:srgbClr val="FF0000"/>
              </a:buClr>
              <a:buFont typeface="Trebuchet MS" panose="020B0603020202020204" pitchFamily="34" charset="0"/>
              <a:buChar char="×"/>
            </a:pPr>
            <a:endParaRPr lang="nl-NL" sz="2400" dirty="0">
              <a:solidFill>
                <a:schemeClr val="dk1"/>
              </a:solidFill>
            </a:endParaRPr>
          </a:p>
          <a:p>
            <a:pPr>
              <a:buClr>
                <a:schemeClr val="accent6"/>
              </a:buClr>
              <a:buFont typeface="Wingdings" panose="05000000000000000000" pitchFamily="2" charset="2"/>
              <a:buChar char="ü"/>
            </a:pPr>
            <a:endParaRPr lang="nl-NL" b="1" dirty="0">
              <a:solidFill>
                <a:schemeClr val="accent6"/>
              </a:solidFill>
            </a:endParaRPr>
          </a:p>
        </p:txBody>
      </p:sp>
      <p:sp>
        <p:nvSpPr>
          <p:cNvPr id="4" name="Tijdelijke aanduiding voor voettekst 3"/>
          <p:cNvSpPr>
            <a:spLocks noGrp="1"/>
          </p:cNvSpPr>
          <p:nvPr>
            <p:ph type="ftr" sz="quarter" idx="11"/>
          </p:nvPr>
        </p:nvSpPr>
        <p:spPr/>
        <p:txBody>
          <a:bodyPr/>
          <a:lstStyle/>
          <a:p>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1402" y="83900"/>
            <a:ext cx="1549440" cy="864000"/>
          </a:xfrm>
          <a:prstGeom prst="rect">
            <a:avLst/>
          </a:prstGeom>
        </p:spPr>
      </p:pic>
      <p:sp>
        <p:nvSpPr>
          <p:cNvPr id="6" name="Tekstvak 5">
            <a:extLst>
              <a:ext uri="{FF2B5EF4-FFF2-40B4-BE49-F238E27FC236}">
                <a16:creationId xmlns:a16="http://schemas.microsoft.com/office/drawing/2014/main" id="{AA142BF7-4F94-658F-A069-8531A14BD19B}"/>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7" name="Tekstvak 6">
            <a:extLst>
              <a:ext uri="{FF2B5EF4-FFF2-40B4-BE49-F238E27FC236}">
                <a16:creationId xmlns:a16="http://schemas.microsoft.com/office/drawing/2014/main" id="{654888A5-CDC8-B798-4679-D2182AFF49F9}"/>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354565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al 27"/>
          <p:cNvSpPr/>
          <p:nvPr/>
        </p:nvSpPr>
        <p:spPr>
          <a:xfrm>
            <a:off x="5522259" y="130969"/>
            <a:ext cx="986117" cy="7349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10"/>
          <p:cNvSpPr>
            <a:spLocks noChangeArrowheads="1"/>
          </p:cNvSpPr>
          <p:nvPr/>
        </p:nvSpPr>
        <p:spPr bwMode="auto">
          <a:xfrm>
            <a:off x="6837973" y="3580788"/>
            <a:ext cx="724876" cy="582931"/>
          </a:xfrm>
          <a:prstGeom prst="roundRect">
            <a:avLst>
              <a:gd name="adj" fmla="val 16667"/>
            </a:avLst>
          </a:prstGeom>
          <a:solidFill>
            <a:srgbClr val="FFFFFF"/>
          </a:solidFill>
          <a:ln w="19050">
            <a:solidFill>
              <a:srgbClr val="009CB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nl-NL"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nl-NL"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CA" sz="1200" dirty="0"/>
              <a:t>CAU </a:t>
            </a:r>
          </a:p>
          <a:p>
            <a:r>
              <a:rPr lang="en-CA" sz="1200" dirty="0"/>
              <a:t>(n=57)</a:t>
            </a:r>
            <a:endParaRPr lang="nl-NL" sz="1200" dirty="0"/>
          </a:p>
          <a:p>
            <a:pPr lvl="0" algn="ctr" eaLnBrk="0" fontAlgn="base" hangingPunct="0">
              <a:spcBef>
                <a:spcPct val="0"/>
              </a:spcBef>
              <a:spcAft>
                <a:spcPct val="0"/>
              </a:spcAft>
            </a:pPr>
            <a:endParaRPr kumimoji="0" lang="en-US" altLang="nl-NL" sz="1000" b="1" i="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nl-NL" sz="1800" b="0" i="0" u="none" strike="noStrike" cap="none" normalizeH="0" baseline="0" dirty="0">
              <a:ln>
                <a:noFill/>
              </a:ln>
              <a:solidFill>
                <a:schemeClr val="tx1"/>
              </a:solidFill>
              <a:effectLst/>
              <a:latin typeface="Arial" panose="020B0604020202020204" pitchFamily="34" charset="0"/>
            </a:endParaRPr>
          </a:p>
        </p:txBody>
      </p:sp>
      <p:sp>
        <p:nvSpPr>
          <p:cNvPr id="13" name="Afgeronde rechthoek 12"/>
          <p:cNvSpPr>
            <a:spLocks noChangeArrowheads="1"/>
          </p:cNvSpPr>
          <p:nvPr/>
        </p:nvSpPr>
        <p:spPr bwMode="auto">
          <a:xfrm>
            <a:off x="5012007" y="5098891"/>
            <a:ext cx="2474015" cy="322508"/>
          </a:xfrm>
          <a:prstGeom prst="roundRect">
            <a:avLst>
              <a:gd name="adj" fmla="val 16667"/>
            </a:avLst>
          </a:prstGeom>
          <a:solidFill>
            <a:srgbClr val="FFFFFF"/>
          </a:solidFill>
          <a:ln w="19050">
            <a:solidFill>
              <a:srgbClr val="009CB4"/>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endParaRPr lang="en-US" altLang="nl-NL" sz="1000" b="1" dirty="0">
              <a:latin typeface="Arial" panose="020B0604020202020204" pitchFamily="34" charset="0"/>
              <a:cs typeface="Arial" panose="020B0604020202020204" pitchFamily="34" charset="0"/>
            </a:endParaRPr>
          </a:p>
          <a:p>
            <a:pPr lvl="0" algn="ctr" eaLnBrk="0" fontAlgn="base" hangingPunct="0">
              <a:spcBef>
                <a:spcPct val="0"/>
              </a:spcBef>
              <a:spcAft>
                <a:spcPct val="0"/>
              </a:spcAft>
            </a:pPr>
            <a:r>
              <a:rPr lang="en-US" altLang="nl-NL" sz="1200" dirty="0">
                <a:cs typeface="Arial" panose="020B0604020202020204" pitchFamily="34" charset="0"/>
              </a:rPr>
              <a:t>6 </a:t>
            </a:r>
            <a:r>
              <a:rPr lang="en-US" altLang="nl-NL" sz="1200" dirty="0" err="1">
                <a:cs typeface="Arial" panose="020B0604020202020204" pitchFamily="34" charset="0"/>
              </a:rPr>
              <a:t>maanden</a:t>
            </a:r>
            <a:r>
              <a:rPr lang="en-US" altLang="nl-NL" sz="1200" dirty="0">
                <a:cs typeface="Arial" panose="020B0604020202020204" pitchFamily="34" charset="0"/>
              </a:rPr>
              <a:t> follow-up</a:t>
            </a:r>
            <a:endParaRPr kumimoji="0" lang="en-US" altLang="nl-NL" sz="120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nl-NL" sz="1000" b="1" dirty="0">
                <a:latin typeface="Arial" panose="020B0604020202020204" pitchFamily="34" charset="0"/>
                <a:cs typeface="Arial" panose="020B0604020202020204" pitchFamily="34" charset="0"/>
              </a:rPr>
              <a:t> </a:t>
            </a:r>
            <a:endParaRPr kumimoji="0" lang="en-US" altLang="nl-NL" sz="800" b="0" i="0" u="none" strike="noStrike" cap="none" normalizeH="0" baseline="0" dirty="0">
              <a:ln>
                <a:noFill/>
              </a:ln>
              <a:solidFill>
                <a:schemeClr val="tx1"/>
              </a:solidFill>
              <a:effectLst/>
            </a:endParaRPr>
          </a:p>
        </p:txBody>
      </p:sp>
      <p:sp>
        <p:nvSpPr>
          <p:cNvPr id="31" name="Pijl-omlaag 30"/>
          <p:cNvSpPr/>
          <p:nvPr/>
        </p:nvSpPr>
        <p:spPr>
          <a:xfrm>
            <a:off x="5016357" y="3379439"/>
            <a:ext cx="238125" cy="179705"/>
          </a:xfrm>
          <a:prstGeom prst="downArrow">
            <a:avLst/>
          </a:prstGeom>
          <a:solidFill>
            <a:srgbClr val="009CB4"/>
          </a:solidFill>
          <a:ln>
            <a:solidFill>
              <a:srgbClr val="009C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2" name="Pijl-omlaag 31"/>
          <p:cNvSpPr/>
          <p:nvPr/>
        </p:nvSpPr>
        <p:spPr>
          <a:xfrm>
            <a:off x="6872990" y="3365293"/>
            <a:ext cx="239543" cy="215760"/>
          </a:xfrm>
          <a:prstGeom prst="downArrow">
            <a:avLst/>
          </a:prstGeom>
          <a:solidFill>
            <a:srgbClr val="009CB4"/>
          </a:solidFill>
          <a:ln>
            <a:solidFill>
              <a:srgbClr val="009C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3" name="Pijl-omlaag 32"/>
          <p:cNvSpPr/>
          <p:nvPr/>
        </p:nvSpPr>
        <p:spPr>
          <a:xfrm>
            <a:off x="5986460" y="2678865"/>
            <a:ext cx="238125" cy="271982"/>
          </a:xfrm>
          <a:prstGeom prst="downArrow">
            <a:avLst/>
          </a:prstGeom>
          <a:solidFill>
            <a:srgbClr val="009CB4"/>
          </a:solidFill>
          <a:ln>
            <a:solidFill>
              <a:srgbClr val="009C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4" name="Pijl-omlaag 33"/>
          <p:cNvSpPr/>
          <p:nvPr/>
        </p:nvSpPr>
        <p:spPr>
          <a:xfrm>
            <a:off x="6837973" y="4159439"/>
            <a:ext cx="273158" cy="232794"/>
          </a:xfrm>
          <a:prstGeom prst="downArrow">
            <a:avLst/>
          </a:prstGeom>
          <a:solidFill>
            <a:srgbClr val="009CB4"/>
          </a:solidFill>
          <a:ln>
            <a:solidFill>
              <a:srgbClr val="009C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6" name="Afgeronde rechthoek 15"/>
          <p:cNvSpPr>
            <a:spLocks noChangeArrowheads="1"/>
          </p:cNvSpPr>
          <p:nvPr/>
        </p:nvSpPr>
        <p:spPr bwMode="auto">
          <a:xfrm>
            <a:off x="5012007" y="1555469"/>
            <a:ext cx="2099124" cy="485573"/>
          </a:xfrm>
          <a:prstGeom prst="roundRect">
            <a:avLst>
              <a:gd name="adj" fmla="val 16667"/>
            </a:avLst>
          </a:prstGeom>
          <a:solidFill>
            <a:srgbClr val="FFFFFF"/>
          </a:solidFill>
          <a:ln w="19050">
            <a:solidFill>
              <a:srgbClr val="009CB4"/>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CA" sz="1200" dirty="0"/>
              <a:t>Screening</a:t>
            </a:r>
            <a:endParaRPr kumimoji="0" lang="en-US" altLang="nl-NL" sz="1200" b="1" i="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Afgeronde rechthoek 16"/>
          <p:cNvSpPr>
            <a:spLocks noChangeArrowheads="1"/>
          </p:cNvSpPr>
          <p:nvPr/>
        </p:nvSpPr>
        <p:spPr bwMode="auto">
          <a:xfrm>
            <a:off x="5016357" y="2968211"/>
            <a:ext cx="2173691" cy="393864"/>
          </a:xfrm>
          <a:prstGeom prst="roundRect">
            <a:avLst>
              <a:gd name="adj" fmla="val 16667"/>
            </a:avLst>
          </a:prstGeom>
          <a:solidFill>
            <a:srgbClr val="FFFFFF"/>
          </a:solidFill>
          <a:ln w="19050">
            <a:solidFill>
              <a:srgbClr val="009CB4"/>
            </a:solidFill>
            <a:miter lim="800000"/>
            <a:headEnd/>
            <a:tailEnd/>
          </a:ln>
        </p:spPr>
        <p:txBody>
          <a:bodyPr vert="horz" wrap="square" lIns="91440" tIns="45720" rIns="91440" bIns="45720" numCol="1" anchor="ctr" anchorCtr="0" compatLnSpc="1">
            <a:prstTxWarp prst="textNoShape">
              <a:avLst/>
            </a:prstTxWarp>
          </a:bodyPr>
          <a:lstStyle/>
          <a:p>
            <a:pPr algn="ctr"/>
            <a:r>
              <a:rPr lang="en-CA" sz="1200" dirty="0" err="1"/>
              <a:t>Randomisatie</a:t>
            </a:r>
            <a:r>
              <a:rPr lang="en-CA" sz="1200" dirty="0"/>
              <a:t> (n=114)</a:t>
            </a:r>
            <a:endParaRPr lang="nl-NL" sz="1200" dirty="0"/>
          </a:p>
        </p:txBody>
      </p:sp>
      <p:sp>
        <p:nvSpPr>
          <p:cNvPr id="18" name="Pijl-omlaag 17"/>
          <p:cNvSpPr/>
          <p:nvPr/>
        </p:nvSpPr>
        <p:spPr>
          <a:xfrm>
            <a:off x="5986461" y="2048990"/>
            <a:ext cx="238126" cy="220118"/>
          </a:xfrm>
          <a:prstGeom prst="downArrow">
            <a:avLst/>
          </a:prstGeom>
          <a:solidFill>
            <a:srgbClr val="009CB4"/>
          </a:solidFill>
          <a:ln>
            <a:solidFill>
              <a:srgbClr val="009C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1" name="Afgeronde rechthoek 20"/>
          <p:cNvSpPr>
            <a:spLocks noChangeArrowheads="1"/>
          </p:cNvSpPr>
          <p:nvPr/>
        </p:nvSpPr>
        <p:spPr bwMode="auto">
          <a:xfrm>
            <a:off x="4664281" y="4391241"/>
            <a:ext cx="2898568" cy="371983"/>
          </a:xfrm>
          <a:prstGeom prst="roundRect">
            <a:avLst>
              <a:gd name="adj" fmla="val 16667"/>
            </a:avLst>
          </a:prstGeom>
          <a:solidFill>
            <a:srgbClr val="FFFFFF"/>
          </a:solidFill>
          <a:ln w="19050">
            <a:solidFill>
              <a:srgbClr val="009CB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nl-NL" sz="1200" dirty="0" err="1">
                <a:ea typeface="Calibri" panose="020F0502020204030204" pitchFamily="34" charset="0"/>
                <a:cs typeface="Arial" panose="020B0604020202020204" pitchFamily="34" charset="0"/>
              </a:rPr>
              <a:t>Nameting</a:t>
            </a:r>
            <a:r>
              <a:rPr lang="en-US" altLang="nl-NL" sz="1200" dirty="0">
                <a:ea typeface="Calibri" panose="020F0502020204030204" pitchFamily="34" charset="0"/>
                <a:cs typeface="Arial" panose="020B0604020202020204" pitchFamily="34" charset="0"/>
              </a:rPr>
              <a:t> (T1)</a:t>
            </a:r>
            <a:endParaRPr kumimoji="0" lang="en-US" altLang="nl-NL" sz="1200" i="0" u="none" strike="noStrike" cap="none" normalizeH="0" dirty="0">
              <a:ln>
                <a:noFill/>
              </a:ln>
              <a:solidFill>
                <a:schemeClr val="tx1"/>
              </a:solidFill>
              <a:effectLst/>
              <a:ea typeface="Calibri" panose="020F0502020204030204" pitchFamily="34" charset="0"/>
              <a:cs typeface="Arial" panose="020B0604020202020204" pitchFamily="34" charset="0"/>
            </a:endParaRPr>
          </a:p>
        </p:txBody>
      </p:sp>
      <p:sp>
        <p:nvSpPr>
          <p:cNvPr id="22" name="Pijl-omlaag 21"/>
          <p:cNvSpPr/>
          <p:nvPr/>
        </p:nvSpPr>
        <p:spPr>
          <a:xfrm>
            <a:off x="5012007" y="4122676"/>
            <a:ext cx="238125" cy="269557"/>
          </a:xfrm>
          <a:prstGeom prst="downArrow">
            <a:avLst/>
          </a:prstGeom>
          <a:solidFill>
            <a:srgbClr val="009CB4"/>
          </a:solidFill>
          <a:ln>
            <a:solidFill>
              <a:srgbClr val="009C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3" name="Pijl-omlaag 22"/>
          <p:cNvSpPr/>
          <p:nvPr/>
        </p:nvSpPr>
        <p:spPr>
          <a:xfrm>
            <a:off x="5984139" y="4791657"/>
            <a:ext cx="238125" cy="271982"/>
          </a:xfrm>
          <a:prstGeom prst="downArrow">
            <a:avLst/>
          </a:prstGeom>
          <a:solidFill>
            <a:srgbClr val="009CB4"/>
          </a:solidFill>
          <a:ln>
            <a:solidFill>
              <a:srgbClr val="009C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9" name="Afgeronde rechthoek 28"/>
          <p:cNvSpPr>
            <a:spLocks noChangeArrowheads="1"/>
          </p:cNvSpPr>
          <p:nvPr/>
        </p:nvSpPr>
        <p:spPr bwMode="auto">
          <a:xfrm>
            <a:off x="5016357" y="2277054"/>
            <a:ext cx="2094773" cy="393864"/>
          </a:xfrm>
          <a:prstGeom prst="roundRect">
            <a:avLst>
              <a:gd name="adj" fmla="val 16667"/>
            </a:avLst>
          </a:prstGeom>
          <a:solidFill>
            <a:srgbClr val="FFFFFF"/>
          </a:solidFill>
          <a:ln w="19050">
            <a:solidFill>
              <a:srgbClr val="009CB4"/>
            </a:solidFill>
            <a:miter lim="800000"/>
            <a:headEnd/>
            <a:tailEnd/>
          </a:ln>
        </p:spPr>
        <p:txBody>
          <a:bodyPr vert="horz" wrap="square" lIns="91440" tIns="45720" rIns="91440" bIns="45720" numCol="1" anchor="ctr" anchorCtr="0" compatLnSpc="1">
            <a:prstTxWarp prst="textNoShape">
              <a:avLst/>
            </a:prstTxWarp>
          </a:bodyPr>
          <a:lstStyle/>
          <a:p>
            <a:pPr algn="ctr"/>
            <a:r>
              <a:rPr lang="en-CA" sz="1200" dirty="0" err="1"/>
              <a:t>Voormeting</a:t>
            </a:r>
            <a:r>
              <a:rPr lang="en-CA" sz="1200" dirty="0"/>
              <a:t> (T0)</a:t>
            </a:r>
            <a:endParaRPr lang="nl-NL" sz="1200" dirty="0"/>
          </a:p>
        </p:txBody>
      </p:sp>
      <p:sp>
        <p:nvSpPr>
          <p:cNvPr id="38" name="Titel 1">
            <a:extLst>
              <a:ext uri="{FF2B5EF4-FFF2-40B4-BE49-F238E27FC236}">
                <a16:creationId xmlns:a16="http://schemas.microsoft.com/office/drawing/2014/main" id="{90B4FD81-F0E3-440F-B7B4-37434869A1E6}"/>
              </a:ext>
            </a:extLst>
          </p:cNvPr>
          <p:cNvSpPr>
            <a:spLocks noGrp="1"/>
          </p:cNvSpPr>
          <p:nvPr>
            <p:ph type="title"/>
          </p:nvPr>
        </p:nvSpPr>
        <p:spPr>
          <a:xfrm>
            <a:off x="632295" y="-73279"/>
            <a:ext cx="10766044" cy="805309"/>
          </a:xfrm>
        </p:spPr>
        <p:txBody>
          <a:bodyPr/>
          <a:lstStyle/>
          <a:p>
            <a:br>
              <a:rPr lang="en-US" sz="2800" dirty="0"/>
            </a:br>
            <a:r>
              <a:rPr lang="en-US" sz="2800" dirty="0"/>
              <a:t>                     Multicenter </a:t>
            </a:r>
            <a:r>
              <a:rPr lang="en-US" sz="2800" dirty="0" err="1"/>
              <a:t>gerandomiseerde</a:t>
            </a:r>
            <a:r>
              <a:rPr lang="en-US" sz="2800" dirty="0"/>
              <a:t> </a:t>
            </a:r>
            <a:r>
              <a:rPr lang="en-US" sz="2800" dirty="0" err="1"/>
              <a:t>studie</a:t>
            </a:r>
            <a:endParaRPr lang="en-US" sz="2800" dirty="0"/>
          </a:p>
        </p:txBody>
      </p:sp>
      <p:sp>
        <p:nvSpPr>
          <p:cNvPr id="43" name="Afgeronde rechthoek 10"/>
          <p:cNvSpPr>
            <a:spLocks noChangeArrowheads="1"/>
          </p:cNvSpPr>
          <p:nvPr/>
        </p:nvSpPr>
        <p:spPr bwMode="auto">
          <a:xfrm>
            <a:off x="4664281" y="3576508"/>
            <a:ext cx="724876" cy="582931"/>
          </a:xfrm>
          <a:prstGeom prst="roundRect">
            <a:avLst>
              <a:gd name="adj" fmla="val 16667"/>
            </a:avLst>
          </a:prstGeom>
          <a:solidFill>
            <a:srgbClr val="FFFFFF"/>
          </a:solidFill>
          <a:ln w="19050">
            <a:solidFill>
              <a:srgbClr val="009CB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nl-NL"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nl-NL"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CA" sz="1200" dirty="0"/>
              <a:t>CGT </a:t>
            </a:r>
          </a:p>
          <a:p>
            <a:r>
              <a:rPr lang="en-CA" sz="1200" dirty="0"/>
              <a:t>(n=57)</a:t>
            </a:r>
            <a:endParaRPr lang="nl-NL" sz="1200" dirty="0"/>
          </a:p>
          <a:p>
            <a:pPr lvl="0" algn="ctr" eaLnBrk="0" fontAlgn="base" hangingPunct="0">
              <a:spcBef>
                <a:spcPct val="0"/>
              </a:spcBef>
              <a:spcAft>
                <a:spcPct val="0"/>
              </a:spcAft>
            </a:pPr>
            <a:endParaRPr kumimoji="0" lang="en-US" altLang="nl-NL" sz="1000" b="1" i="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nl-NL" sz="1800" b="0" i="0" u="none" strike="noStrike" cap="none" normalizeH="0" baseline="0" dirty="0">
              <a:ln>
                <a:noFill/>
              </a:ln>
              <a:solidFill>
                <a:schemeClr val="tx1"/>
              </a:solidFill>
              <a:effectLst/>
              <a:latin typeface="Arial" panose="020B0604020202020204" pitchFamily="34" charset="0"/>
            </a:endParaRPr>
          </a:p>
        </p:txBody>
      </p:sp>
      <p:sp>
        <p:nvSpPr>
          <p:cNvPr id="2" name="Afgeronde rechthoek 1">
            <a:extLst>
              <a:ext uri="{FF2B5EF4-FFF2-40B4-BE49-F238E27FC236}">
                <a16:creationId xmlns:a16="http://schemas.microsoft.com/office/drawing/2014/main" id="{370F18A3-734C-1FD6-343C-5771685865BC}"/>
              </a:ext>
            </a:extLst>
          </p:cNvPr>
          <p:cNvSpPr>
            <a:spLocks noChangeArrowheads="1"/>
          </p:cNvSpPr>
          <p:nvPr/>
        </p:nvSpPr>
        <p:spPr bwMode="auto">
          <a:xfrm>
            <a:off x="4552950" y="5694905"/>
            <a:ext cx="3324225" cy="322508"/>
          </a:xfrm>
          <a:prstGeom prst="roundRect">
            <a:avLst>
              <a:gd name="adj" fmla="val 16667"/>
            </a:avLst>
          </a:prstGeom>
          <a:solidFill>
            <a:srgbClr val="FFFFFF"/>
          </a:solidFill>
          <a:ln w="19050">
            <a:solidFill>
              <a:srgbClr val="009CB4"/>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endParaRPr lang="en-US" altLang="nl-NL" sz="1000" b="1" dirty="0">
              <a:latin typeface="Arial" panose="020B0604020202020204" pitchFamily="34" charset="0"/>
              <a:cs typeface="Arial" panose="020B0604020202020204" pitchFamily="34" charset="0"/>
            </a:endParaRPr>
          </a:p>
          <a:p>
            <a:pPr lvl="0" algn="ctr" eaLnBrk="0" fontAlgn="base" hangingPunct="0">
              <a:spcBef>
                <a:spcPct val="0"/>
              </a:spcBef>
              <a:spcAft>
                <a:spcPct val="0"/>
              </a:spcAft>
            </a:pPr>
            <a:r>
              <a:rPr lang="en-US" altLang="nl-NL" sz="1200" dirty="0">
                <a:cs typeface="Arial" panose="020B0604020202020204" pitchFamily="34" charset="0"/>
              </a:rPr>
              <a:t>12 </a:t>
            </a:r>
            <a:r>
              <a:rPr lang="en-US" altLang="nl-NL" sz="1200" dirty="0" err="1">
                <a:cs typeface="Arial" panose="020B0604020202020204" pitchFamily="34" charset="0"/>
              </a:rPr>
              <a:t>maanden</a:t>
            </a:r>
            <a:r>
              <a:rPr lang="en-US" altLang="nl-NL" sz="1200" dirty="0">
                <a:cs typeface="Arial" panose="020B0604020202020204" pitchFamily="34" charset="0"/>
              </a:rPr>
              <a:t> follow-up (</a:t>
            </a:r>
            <a:r>
              <a:rPr lang="en-US" altLang="nl-NL" sz="1200" dirty="0" err="1">
                <a:cs typeface="Arial" panose="020B0604020202020204" pitchFamily="34" charset="0"/>
              </a:rPr>
              <a:t>ongecontroleerd</a:t>
            </a:r>
            <a:r>
              <a:rPr lang="en-US" altLang="nl-NL" sz="1200" dirty="0">
                <a:cs typeface="Arial" panose="020B0604020202020204" pitchFamily="34" charset="0"/>
              </a:rPr>
              <a:t>)  </a:t>
            </a:r>
            <a:endParaRPr kumimoji="0" lang="en-US" altLang="nl-NL" sz="120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nl-NL" sz="1000" b="1" dirty="0">
                <a:latin typeface="Arial" panose="020B0604020202020204" pitchFamily="34" charset="0"/>
                <a:cs typeface="Arial" panose="020B0604020202020204" pitchFamily="34" charset="0"/>
              </a:rPr>
              <a:t> </a:t>
            </a:r>
            <a:endParaRPr kumimoji="0" lang="en-US" altLang="nl-NL" sz="800" b="0" i="0" u="none" strike="noStrike" cap="none" normalizeH="0" baseline="0" dirty="0">
              <a:ln>
                <a:noFill/>
              </a:ln>
              <a:solidFill>
                <a:schemeClr val="tx1"/>
              </a:solidFill>
              <a:effectLst/>
            </a:endParaRPr>
          </a:p>
        </p:txBody>
      </p:sp>
      <p:sp>
        <p:nvSpPr>
          <p:cNvPr id="3" name="Pijl-omlaag 22">
            <a:extLst>
              <a:ext uri="{FF2B5EF4-FFF2-40B4-BE49-F238E27FC236}">
                <a16:creationId xmlns:a16="http://schemas.microsoft.com/office/drawing/2014/main" id="{117BF425-1CFF-DB06-06E7-10A82571FB01}"/>
              </a:ext>
            </a:extLst>
          </p:cNvPr>
          <p:cNvSpPr/>
          <p:nvPr/>
        </p:nvSpPr>
        <p:spPr>
          <a:xfrm>
            <a:off x="5994501" y="5422971"/>
            <a:ext cx="238125" cy="271982"/>
          </a:xfrm>
          <a:prstGeom prst="downArrow">
            <a:avLst/>
          </a:prstGeom>
          <a:solidFill>
            <a:srgbClr val="009CB4"/>
          </a:solidFill>
          <a:ln>
            <a:solidFill>
              <a:srgbClr val="009C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 name="Tekstvak 3">
            <a:extLst>
              <a:ext uri="{FF2B5EF4-FFF2-40B4-BE49-F238E27FC236}">
                <a16:creationId xmlns:a16="http://schemas.microsoft.com/office/drawing/2014/main" id="{B9C44898-FECD-21E1-B128-102D4D65D9D6}"/>
              </a:ext>
            </a:extLst>
          </p:cNvPr>
          <p:cNvSpPr txBox="1"/>
          <p:nvPr/>
        </p:nvSpPr>
        <p:spPr>
          <a:xfrm>
            <a:off x="7630814" y="6413328"/>
            <a:ext cx="3950208" cy="369332"/>
          </a:xfrm>
          <a:prstGeom prst="rect">
            <a:avLst/>
          </a:prstGeom>
          <a:solidFill>
            <a:schemeClr val="bg1"/>
          </a:solidFill>
        </p:spPr>
        <p:txBody>
          <a:bodyPr wrap="square" rtlCol="0">
            <a:spAutoFit/>
          </a:bodyPr>
          <a:lstStyle/>
          <a:p>
            <a:r>
              <a:rPr lang="en-GB" dirty="0"/>
              <a:t> REACH 21-09</a:t>
            </a:r>
          </a:p>
        </p:txBody>
      </p:sp>
      <p:sp>
        <p:nvSpPr>
          <p:cNvPr id="5" name="Tekstvak 4">
            <a:extLst>
              <a:ext uri="{FF2B5EF4-FFF2-40B4-BE49-F238E27FC236}">
                <a16:creationId xmlns:a16="http://schemas.microsoft.com/office/drawing/2014/main" id="{89BD5C0A-69CE-5F4D-CCA0-DF12FC92FB10}"/>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132690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1100092"/>
            <a:ext cx="10766044" cy="1810376"/>
          </a:xfrm>
        </p:spPr>
        <p:txBody>
          <a:bodyPr/>
          <a:lstStyle/>
          <a:p>
            <a:pPr>
              <a:lnSpc>
                <a:spcPct val="100000"/>
              </a:lnSpc>
            </a:pPr>
            <a:r>
              <a:rPr lang="nl-NL" sz="2400" dirty="0"/>
              <a:t>Primaire uitkomstmaat: </a:t>
            </a:r>
            <a:br>
              <a:rPr lang="nl-NL" sz="2400" dirty="0"/>
            </a:br>
            <a:r>
              <a:rPr lang="nl-NL" sz="2300" b="0" dirty="0">
                <a:solidFill>
                  <a:schemeClr val="tx1"/>
                </a:solidFill>
              </a:rPr>
              <a:t>Verschil in vermoeidheid (CIS-</a:t>
            </a:r>
            <a:r>
              <a:rPr lang="nl-NL" sz="2300" b="0" dirty="0" err="1">
                <a:solidFill>
                  <a:schemeClr val="tx1"/>
                </a:solidFill>
              </a:rPr>
              <a:t>fatigue</a:t>
            </a:r>
            <a:r>
              <a:rPr lang="nl-NL" sz="2300" b="0" dirty="0">
                <a:solidFill>
                  <a:schemeClr val="tx1"/>
                </a:solidFill>
              </a:rPr>
              <a:t>) bij de follow-up metingen (T1 en T2) tussen de 2 groepen. </a:t>
            </a:r>
          </a:p>
        </p:txBody>
      </p:sp>
      <p:sp>
        <p:nvSpPr>
          <p:cNvPr id="3" name="Tijdelijke aanduiding voor inhoud 2"/>
          <p:cNvSpPr>
            <a:spLocks noGrp="1"/>
          </p:cNvSpPr>
          <p:nvPr>
            <p:ph sz="half" idx="1"/>
          </p:nvPr>
        </p:nvSpPr>
        <p:spPr>
          <a:xfrm>
            <a:off x="720343" y="3081085"/>
            <a:ext cx="8745203" cy="2988119"/>
          </a:xfrm>
        </p:spPr>
        <p:txBody>
          <a:bodyPr/>
          <a:lstStyle/>
          <a:p>
            <a:r>
              <a:rPr lang="nl-NL" sz="2400" b="1" dirty="0">
                <a:solidFill>
                  <a:srgbClr val="009CB4"/>
                </a:solidFill>
              </a:rPr>
              <a:t>Secundaire uitkomstmaten: </a:t>
            </a:r>
          </a:p>
          <a:p>
            <a:r>
              <a:rPr lang="nl-NL" dirty="0"/>
              <a:t>% patiënten niet meer ernstig moe</a:t>
            </a:r>
          </a:p>
          <a:p>
            <a:r>
              <a:rPr lang="nl-NL" dirty="0"/>
              <a:t>Fysiek functioneren</a:t>
            </a:r>
          </a:p>
          <a:p>
            <a:r>
              <a:rPr lang="nl-NL" dirty="0"/>
              <a:t>Sociaal functioneren</a:t>
            </a:r>
          </a:p>
          <a:p>
            <a:r>
              <a:rPr lang="nl-NL" dirty="0"/>
              <a:t>Ernst andere lichamelijke klachten</a:t>
            </a:r>
          </a:p>
          <a:p>
            <a:r>
              <a:rPr lang="nl-NL" dirty="0"/>
              <a:t>Concentratieproblemen</a:t>
            </a:r>
          </a:p>
          <a:p>
            <a:pPr marL="457200" indent="-457200">
              <a:buAutoNum type="alphaLcParenR"/>
            </a:pPr>
            <a:endParaRPr lang="en-US" dirty="0"/>
          </a:p>
        </p:txBody>
      </p:sp>
      <p:pic>
        <p:nvPicPr>
          <p:cNvPr id="6" name="Afbeelding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92324" y="117151"/>
            <a:ext cx="1549440" cy="864000"/>
          </a:xfrm>
          <a:prstGeom prst="rect">
            <a:avLst/>
          </a:prstGeom>
        </p:spPr>
      </p:pic>
      <p:sp>
        <p:nvSpPr>
          <p:cNvPr id="4" name="Tekstvak 3">
            <a:extLst>
              <a:ext uri="{FF2B5EF4-FFF2-40B4-BE49-F238E27FC236}">
                <a16:creationId xmlns:a16="http://schemas.microsoft.com/office/drawing/2014/main" id="{BE91FF81-B428-E29A-21B7-AC50E91B8436}"/>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5" name="Tekstvak 4">
            <a:extLst>
              <a:ext uri="{FF2B5EF4-FFF2-40B4-BE49-F238E27FC236}">
                <a16:creationId xmlns:a16="http://schemas.microsoft.com/office/drawing/2014/main" id="{BDA664A2-5B47-6910-27A8-9DCDE8DDF01E}"/>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2602928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en-US" dirty="0" err="1"/>
              <a:t>Primaire</a:t>
            </a:r>
            <a:r>
              <a:rPr lang="en-US" dirty="0"/>
              <a:t> </a:t>
            </a:r>
            <a:r>
              <a:rPr lang="en-US" dirty="0" err="1"/>
              <a:t>uitkomst</a:t>
            </a:r>
            <a:r>
              <a:rPr lang="en-US" dirty="0"/>
              <a:t> (CIS-fatigue)</a:t>
            </a:r>
            <a:endParaRPr lang="nl-NL" dirty="0"/>
          </a:p>
        </p:txBody>
      </p:sp>
      <p:sp>
        <p:nvSpPr>
          <p:cNvPr id="5" name="Tijdelijke aanduiding voor inhoud 4"/>
          <p:cNvSpPr>
            <a:spLocks noGrp="1"/>
          </p:cNvSpPr>
          <p:nvPr>
            <p:ph sz="half" idx="2"/>
          </p:nvPr>
        </p:nvSpPr>
        <p:spPr>
          <a:xfrm>
            <a:off x="6083545" y="1952337"/>
            <a:ext cx="5355599" cy="3751308"/>
          </a:xfrm>
        </p:spPr>
        <p:txBody>
          <a:bodyPr/>
          <a:lstStyle/>
          <a:p>
            <a:pPr marL="0" indent="0">
              <a:buNone/>
            </a:pPr>
            <a:endParaRPr lang="en-US" sz="2000" dirty="0"/>
          </a:p>
          <a:p>
            <a:pPr marL="0" indent="0">
              <a:buNone/>
            </a:pPr>
            <a:r>
              <a:rPr lang="en-US" sz="2400" dirty="0"/>
              <a:t>% </a:t>
            </a:r>
            <a:r>
              <a:rPr lang="en-US" sz="2400" dirty="0" err="1"/>
              <a:t>niet</a:t>
            </a:r>
            <a:r>
              <a:rPr lang="en-US" sz="2400" dirty="0"/>
              <a:t> </a:t>
            </a:r>
            <a:r>
              <a:rPr lang="en-US" sz="2400" dirty="0" err="1"/>
              <a:t>meer</a:t>
            </a:r>
            <a:r>
              <a:rPr lang="en-US" sz="2400" dirty="0"/>
              <a:t> </a:t>
            </a:r>
            <a:r>
              <a:rPr lang="en-US" sz="2400" dirty="0" err="1"/>
              <a:t>ernstig</a:t>
            </a:r>
            <a:r>
              <a:rPr lang="en-US" sz="2400" dirty="0"/>
              <a:t> </a:t>
            </a:r>
            <a:r>
              <a:rPr lang="en-US" sz="2400" dirty="0" err="1"/>
              <a:t>vermoeid</a:t>
            </a:r>
            <a:r>
              <a:rPr lang="en-US" sz="2400" dirty="0"/>
              <a:t> op T2</a:t>
            </a:r>
          </a:p>
          <a:p>
            <a:pPr marL="0" indent="0">
              <a:buNone/>
            </a:pPr>
            <a:endParaRPr lang="en-US" sz="1600" i="1" dirty="0"/>
          </a:p>
          <a:p>
            <a:pPr marL="0" indent="0">
              <a:buNone/>
            </a:pPr>
            <a:r>
              <a:rPr lang="en-US" sz="1600" i="1" dirty="0"/>
              <a:t>                           63%</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                                         26% </a:t>
            </a:r>
            <a:endParaRPr lang="nl-NL" sz="1600" dirty="0"/>
          </a:p>
        </p:txBody>
      </p:sp>
      <p:pic>
        <p:nvPicPr>
          <p:cNvPr id="7" name="Afbeelding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1402" y="83900"/>
            <a:ext cx="1549440" cy="864000"/>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5574" y="2273463"/>
            <a:ext cx="5630426" cy="3430182"/>
          </a:xfrm>
          <a:prstGeom prst="rect">
            <a:avLst/>
          </a:prstGeom>
        </p:spPr>
      </p:pic>
      <p:graphicFrame>
        <p:nvGraphicFramePr>
          <p:cNvPr id="8" name="Grafiek 7"/>
          <p:cNvGraphicFramePr/>
          <p:nvPr/>
        </p:nvGraphicFramePr>
        <p:xfrm>
          <a:off x="6830842" y="2991779"/>
          <a:ext cx="3329158" cy="3087562"/>
        </p:xfrm>
        <a:graphic>
          <a:graphicData uri="http://schemas.openxmlformats.org/drawingml/2006/chart">
            <c:chart xmlns:c="http://schemas.openxmlformats.org/drawingml/2006/chart" xmlns:r="http://schemas.openxmlformats.org/officeDocument/2006/relationships" r:id="rId5"/>
          </a:graphicData>
        </a:graphic>
      </p:graphicFrame>
      <p:sp>
        <p:nvSpPr>
          <p:cNvPr id="3" name="Tekstvak 2">
            <a:extLst>
              <a:ext uri="{FF2B5EF4-FFF2-40B4-BE49-F238E27FC236}">
                <a16:creationId xmlns:a16="http://schemas.microsoft.com/office/drawing/2014/main" id="{448BAB7C-4913-3551-5C3B-2360EF359920}"/>
              </a:ext>
            </a:extLst>
          </p:cNvPr>
          <p:cNvSpPr txBox="1"/>
          <p:nvPr/>
        </p:nvSpPr>
        <p:spPr>
          <a:xfrm>
            <a:off x="1460500" y="6324600"/>
            <a:ext cx="4776436" cy="369332"/>
          </a:xfrm>
          <a:prstGeom prst="rect">
            <a:avLst/>
          </a:prstGeom>
          <a:noFill/>
        </p:spPr>
        <p:txBody>
          <a:bodyPr wrap="none" rtlCol="0">
            <a:spAutoFit/>
          </a:bodyPr>
          <a:lstStyle/>
          <a:p>
            <a:r>
              <a:rPr lang="en-GB" dirty="0" err="1"/>
              <a:t>Kuut</a:t>
            </a:r>
            <a:r>
              <a:rPr lang="en-GB" dirty="0"/>
              <a:t> et al, Clinical Infectious Diseases, 2023</a:t>
            </a:r>
          </a:p>
        </p:txBody>
      </p:sp>
      <p:sp>
        <p:nvSpPr>
          <p:cNvPr id="4" name="Tekstvak 3">
            <a:extLst>
              <a:ext uri="{FF2B5EF4-FFF2-40B4-BE49-F238E27FC236}">
                <a16:creationId xmlns:a16="http://schemas.microsoft.com/office/drawing/2014/main" id="{14A9C438-4192-DD76-A3A8-11AC29FAA0EA}"/>
              </a:ext>
            </a:extLst>
          </p:cNvPr>
          <p:cNvSpPr txBox="1"/>
          <p:nvPr/>
        </p:nvSpPr>
        <p:spPr>
          <a:xfrm>
            <a:off x="3043048" y="2524051"/>
            <a:ext cx="1611339" cy="369332"/>
          </a:xfrm>
          <a:prstGeom prst="rect">
            <a:avLst/>
          </a:prstGeom>
          <a:noFill/>
        </p:spPr>
        <p:txBody>
          <a:bodyPr wrap="none" rtlCol="0">
            <a:spAutoFit/>
          </a:bodyPr>
          <a:lstStyle/>
          <a:p>
            <a:r>
              <a:rPr lang="en-GB" dirty="0"/>
              <a:t>Cohen d = 0.7</a:t>
            </a:r>
          </a:p>
        </p:txBody>
      </p:sp>
      <p:sp>
        <p:nvSpPr>
          <p:cNvPr id="9" name="Tekstvak 8">
            <a:extLst>
              <a:ext uri="{FF2B5EF4-FFF2-40B4-BE49-F238E27FC236}">
                <a16:creationId xmlns:a16="http://schemas.microsoft.com/office/drawing/2014/main" id="{ACEE2C8F-3FA9-F9D5-E45A-70FAB55B8443}"/>
              </a:ext>
            </a:extLst>
          </p:cNvPr>
          <p:cNvSpPr txBox="1"/>
          <p:nvPr/>
        </p:nvSpPr>
        <p:spPr>
          <a:xfrm>
            <a:off x="7630814" y="6434593"/>
            <a:ext cx="3950208" cy="369332"/>
          </a:xfrm>
          <a:prstGeom prst="rect">
            <a:avLst/>
          </a:prstGeom>
          <a:solidFill>
            <a:schemeClr val="bg1"/>
          </a:solidFill>
        </p:spPr>
        <p:txBody>
          <a:bodyPr wrap="square" rtlCol="0">
            <a:spAutoFit/>
          </a:bodyPr>
          <a:lstStyle/>
          <a:p>
            <a:r>
              <a:rPr lang="en-GB" dirty="0"/>
              <a:t> REACH 21-09</a:t>
            </a:r>
          </a:p>
        </p:txBody>
      </p:sp>
      <p:sp>
        <p:nvSpPr>
          <p:cNvPr id="10" name="Tekstvak 9">
            <a:extLst>
              <a:ext uri="{FF2B5EF4-FFF2-40B4-BE49-F238E27FC236}">
                <a16:creationId xmlns:a16="http://schemas.microsoft.com/office/drawing/2014/main" id="{8808032C-B8FD-CF93-835C-D7EC4E8F2F34}"/>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882922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73100" y="630473"/>
            <a:ext cx="10766044" cy="1103077"/>
          </a:xfrm>
        </p:spPr>
        <p:txBody>
          <a:bodyPr/>
          <a:lstStyle/>
          <a:p>
            <a:br>
              <a:rPr lang="en-US" dirty="0"/>
            </a:br>
            <a:r>
              <a:rPr lang="nl-NL" dirty="0"/>
              <a:t>Secundaire uitkomstmaten </a:t>
            </a:r>
            <a:br>
              <a:rPr lang="en-US" dirty="0"/>
            </a:br>
            <a:r>
              <a:rPr lang="en-US" sz="2400" dirty="0"/>
              <a:t>Na CGT (vs CAU) op T1 en T2</a:t>
            </a:r>
            <a:endParaRPr lang="nl-NL" sz="2400" dirty="0">
              <a:solidFill>
                <a:srgbClr val="E89E00"/>
              </a:solidFill>
            </a:endParaRPr>
          </a:p>
        </p:txBody>
      </p:sp>
      <p:pic>
        <p:nvPicPr>
          <p:cNvPr id="7" name="Afbeelding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1402" y="83900"/>
            <a:ext cx="1549440" cy="864000"/>
          </a:xfrm>
          <a:prstGeom prst="rect">
            <a:avLst/>
          </a:prstGeom>
        </p:spPr>
      </p:pic>
      <p:sp>
        <p:nvSpPr>
          <p:cNvPr id="8" name="Tijdelijke aanduiding voor inhoud 2"/>
          <p:cNvSpPr>
            <a:spLocks noGrp="1"/>
          </p:cNvSpPr>
          <p:nvPr>
            <p:ph sz="half" idx="4294967295"/>
          </p:nvPr>
        </p:nvSpPr>
        <p:spPr>
          <a:xfrm>
            <a:off x="673100" y="2142173"/>
            <a:ext cx="8745203" cy="4258627"/>
          </a:xfrm>
          <a:prstGeom prst="rect">
            <a:avLst/>
          </a:prstGeom>
        </p:spPr>
        <p:txBody>
          <a:bodyPr/>
          <a:lstStyle/>
          <a:p>
            <a:r>
              <a:rPr lang="nl-NL" sz="2000" dirty="0"/>
              <a:t>Verbeterd fysiek functioneren</a:t>
            </a:r>
          </a:p>
          <a:p>
            <a:r>
              <a:rPr lang="nl-NL" sz="2000" dirty="0"/>
              <a:t>Verbeterd sociaal functioneren</a:t>
            </a:r>
          </a:p>
          <a:p>
            <a:r>
              <a:rPr lang="nl-NL" sz="2000" dirty="0"/>
              <a:t>Minder andere lichamelijke klachten (kortademigheid, slaapproblemen)</a:t>
            </a:r>
          </a:p>
          <a:p>
            <a:r>
              <a:rPr lang="nl-NL" sz="2000" dirty="0"/>
              <a:t>Minder concentratieproblemen</a:t>
            </a:r>
          </a:p>
          <a:p>
            <a:r>
              <a:rPr lang="nl-NL" sz="2000" dirty="0"/>
              <a:t>Minder vaak PEM (toename klachten na inspanning) </a:t>
            </a:r>
          </a:p>
          <a:p>
            <a:endParaRPr lang="nl-NL" sz="2000" dirty="0"/>
          </a:p>
          <a:p>
            <a:pPr marL="0" indent="0">
              <a:buNone/>
            </a:pPr>
            <a:r>
              <a:rPr lang="nl-NL" sz="2000" i="1" dirty="0"/>
              <a:t>En: </a:t>
            </a:r>
            <a:endParaRPr lang="nl-NL" sz="2000" dirty="0"/>
          </a:p>
          <a:p>
            <a:r>
              <a:rPr lang="nl-NL" sz="2000" dirty="0"/>
              <a:t>Weinig uitval</a:t>
            </a:r>
          </a:p>
          <a:p>
            <a:r>
              <a:rPr lang="nl-NL" sz="2000" dirty="0"/>
              <a:t>Veilige behandeling</a:t>
            </a:r>
          </a:p>
          <a:p>
            <a:r>
              <a:rPr lang="nl-NL" sz="2000" dirty="0"/>
              <a:t>Lange termijn resultaten bij 12 maanden follow-up: Geen terugval </a:t>
            </a:r>
          </a:p>
          <a:p>
            <a:pPr marL="0" indent="0">
              <a:buNone/>
            </a:pPr>
            <a:endParaRPr lang="nl-NL" dirty="0"/>
          </a:p>
          <a:p>
            <a:pPr marL="457200" indent="-457200">
              <a:buAutoNum type="alphaLcParenR"/>
            </a:pPr>
            <a:endParaRPr lang="en-US" dirty="0"/>
          </a:p>
        </p:txBody>
      </p:sp>
      <p:sp>
        <p:nvSpPr>
          <p:cNvPr id="3" name="Tekstvak 2">
            <a:extLst>
              <a:ext uri="{FF2B5EF4-FFF2-40B4-BE49-F238E27FC236}">
                <a16:creationId xmlns:a16="http://schemas.microsoft.com/office/drawing/2014/main" id="{C4992A36-3EA1-3A59-661D-54E4A58B1623}"/>
              </a:ext>
            </a:extLst>
          </p:cNvPr>
          <p:cNvSpPr txBox="1"/>
          <p:nvPr/>
        </p:nvSpPr>
        <p:spPr>
          <a:xfrm>
            <a:off x="7630814" y="6413328"/>
            <a:ext cx="3950208" cy="369332"/>
          </a:xfrm>
          <a:prstGeom prst="rect">
            <a:avLst/>
          </a:prstGeom>
          <a:solidFill>
            <a:schemeClr val="bg1"/>
          </a:solidFill>
        </p:spPr>
        <p:txBody>
          <a:bodyPr wrap="square" rtlCol="0">
            <a:spAutoFit/>
          </a:bodyPr>
          <a:lstStyle/>
          <a:p>
            <a:r>
              <a:rPr lang="en-GB" dirty="0"/>
              <a:t> REACH 21-09</a:t>
            </a:r>
          </a:p>
        </p:txBody>
      </p:sp>
      <p:sp>
        <p:nvSpPr>
          <p:cNvPr id="4" name="Tekstvak 3">
            <a:extLst>
              <a:ext uri="{FF2B5EF4-FFF2-40B4-BE49-F238E27FC236}">
                <a16:creationId xmlns:a16="http://schemas.microsoft.com/office/drawing/2014/main" id="{14046EA1-9D8E-F12D-8D00-B25333B7272D}"/>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1221266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7500" y="1447801"/>
            <a:ext cx="11596110" cy="3993472"/>
          </a:xfrm>
          <a:prstGeom prst="rect">
            <a:avLst/>
          </a:prstGeom>
        </p:spPr>
      </p:pic>
      <p:sp>
        <p:nvSpPr>
          <p:cNvPr id="2" name="Tekstvak 1">
            <a:extLst>
              <a:ext uri="{FF2B5EF4-FFF2-40B4-BE49-F238E27FC236}">
                <a16:creationId xmlns:a16="http://schemas.microsoft.com/office/drawing/2014/main" id="{250B1A5D-5B39-396B-2F79-BB5EC20D5A27}"/>
              </a:ext>
            </a:extLst>
          </p:cNvPr>
          <p:cNvSpPr txBox="1"/>
          <p:nvPr/>
        </p:nvSpPr>
        <p:spPr>
          <a:xfrm>
            <a:off x="7630814" y="6381050"/>
            <a:ext cx="3950208" cy="369332"/>
          </a:xfrm>
          <a:prstGeom prst="rect">
            <a:avLst/>
          </a:prstGeom>
          <a:solidFill>
            <a:schemeClr val="bg1"/>
          </a:solidFill>
        </p:spPr>
        <p:txBody>
          <a:bodyPr wrap="square" rtlCol="0">
            <a:spAutoFit/>
          </a:bodyPr>
          <a:lstStyle/>
          <a:p>
            <a:endParaRPr lang="en-GB" dirty="0"/>
          </a:p>
        </p:txBody>
      </p:sp>
      <p:sp>
        <p:nvSpPr>
          <p:cNvPr id="3" name="Tekstvak 2">
            <a:extLst>
              <a:ext uri="{FF2B5EF4-FFF2-40B4-BE49-F238E27FC236}">
                <a16:creationId xmlns:a16="http://schemas.microsoft.com/office/drawing/2014/main" id="{2DE1AFA8-6A46-B82F-4B1F-83B280BDBB46}"/>
              </a:ext>
            </a:extLst>
          </p:cNvPr>
          <p:cNvSpPr txBox="1"/>
          <p:nvPr/>
        </p:nvSpPr>
        <p:spPr>
          <a:xfrm>
            <a:off x="8239991" y="6434457"/>
            <a:ext cx="6892636" cy="369332"/>
          </a:xfrm>
          <a:prstGeom prst="rect">
            <a:avLst/>
          </a:prstGeom>
          <a:noFill/>
        </p:spPr>
        <p:txBody>
          <a:bodyPr wrap="square">
            <a:spAutoFit/>
          </a:bodyPr>
          <a:lstStyle/>
          <a:p>
            <a:r>
              <a:rPr lang="en-GB" dirty="0"/>
              <a:t>Stockholm 2023 </a:t>
            </a:r>
          </a:p>
        </p:txBody>
      </p:sp>
      <p:sp>
        <p:nvSpPr>
          <p:cNvPr id="4" name="Tekstvak 3">
            <a:extLst>
              <a:ext uri="{FF2B5EF4-FFF2-40B4-BE49-F238E27FC236}">
                <a16:creationId xmlns:a16="http://schemas.microsoft.com/office/drawing/2014/main" id="{FAB3BC53-DD67-8A29-0616-8986DAD426D2}"/>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5" name="Tekstvak 4">
            <a:extLst>
              <a:ext uri="{FF2B5EF4-FFF2-40B4-BE49-F238E27FC236}">
                <a16:creationId xmlns:a16="http://schemas.microsoft.com/office/drawing/2014/main" id="{5BEFA289-5345-E587-8ABB-EFFF60419D78}"/>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7079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1AF44DA3-3EEB-40FE-8B2A-1630919DB92B}"/>
              </a:ext>
            </a:extLst>
          </p:cNvPr>
          <p:cNvSpPr>
            <a:spLocks noGrp="1"/>
          </p:cNvSpPr>
          <p:nvPr>
            <p:ph type="title"/>
          </p:nvPr>
        </p:nvSpPr>
        <p:spPr>
          <a:xfrm>
            <a:off x="1453678" y="1074799"/>
            <a:ext cx="10766044" cy="1325563"/>
          </a:xfrm>
        </p:spPr>
        <p:txBody>
          <a:bodyPr/>
          <a:lstStyle/>
          <a:p>
            <a:pPr algn="ctr" eaLnBrk="1" hangingPunct="1"/>
            <a:r>
              <a:rPr lang="nl-NL" altLang="nl-NL" dirty="0"/>
              <a:t>Chronische vermoeidheid</a:t>
            </a:r>
          </a:p>
        </p:txBody>
      </p:sp>
      <p:sp>
        <p:nvSpPr>
          <p:cNvPr id="6" name="Rechthoek 7">
            <a:extLst>
              <a:ext uri="{FF2B5EF4-FFF2-40B4-BE49-F238E27FC236}">
                <a16:creationId xmlns:a16="http://schemas.microsoft.com/office/drawing/2014/main" id="{410C7D46-34C5-4BDE-A8C6-2457A5797F48}"/>
              </a:ext>
            </a:extLst>
          </p:cNvPr>
          <p:cNvSpPr>
            <a:spLocks noChangeArrowheads="1"/>
          </p:cNvSpPr>
          <p:nvPr/>
        </p:nvSpPr>
        <p:spPr bwMode="auto">
          <a:xfrm>
            <a:off x="4952329" y="3860175"/>
            <a:ext cx="3535841" cy="5614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nl-NL" altLang="nl-NL" sz="1524" b="1" dirty="0">
                <a:solidFill>
                  <a:srgbClr val="000000"/>
                </a:solidFill>
                <a:latin typeface="+mj-lt"/>
                <a:cs typeface="Arial" pitchFamily="34" charset="0"/>
              </a:rPr>
              <a:t>Chronische vermoeidheid </a:t>
            </a:r>
          </a:p>
          <a:p>
            <a:pPr algn="ctr" eaLnBrk="1" hangingPunct="1">
              <a:defRPr/>
            </a:pPr>
            <a:r>
              <a:rPr lang="nl-NL" altLang="nl-NL" sz="1524" b="1" dirty="0">
                <a:solidFill>
                  <a:srgbClr val="000000"/>
                </a:solidFill>
                <a:latin typeface="+mj-lt"/>
                <a:cs typeface="Arial" pitchFamily="34" charset="0"/>
              </a:rPr>
              <a:t> </a:t>
            </a:r>
            <a:endParaRPr lang="nl-NL" altLang="nl-NL" sz="1693" b="1" dirty="0">
              <a:solidFill>
                <a:srgbClr val="000000"/>
              </a:solidFill>
              <a:latin typeface="+mj-lt"/>
              <a:cs typeface="Arial" pitchFamily="34" charset="0"/>
            </a:endParaRPr>
          </a:p>
        </p:txBody>
      </p:sp>
      <p:sp>
        <p:nvSpPr>
          <p:cNvPr id="7" name="Rechthoek 6">
            <a:extLst>
              <a:ext uri="{FF2B5EF4-FFF2-40B4-BE49-F238E27FC236}">
                <a16:creationId xmlns:a16="http://schemas.microsoft.com/office/drawing/2014/main" id="{321843F1-EE55-454D-8A4C-75E32C20FB8B}"/>
              </a:ext>
            </a:extLst>
          </p:cNvPr>
          <p:cNvSpPr/>
          <p:nvPr/>
        </p:nvSpPr>
        <p:spPr>
          <a:xfrm>
            <a:off x="3287889" y="3053376"/>
            <a:ext cx="1798159" cy="365934"/>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defRPr/>
            </a:pPr>
            <a:r>
              <a:rPr lang="nl-NL" sz="1778" dirty="0">
                <a:solidFill>
                  <a:srgbClr val="000000"/>
                </a:solidFill>
                <a:latin typeface="+mj-lt"/>
                <a:cs typeface="Arial" pitchFamily="34" charset="0"/>
              </a:rPr>
              <a:t>Persisterend </a:t>
            </a:r>
          </a:p>
        </p:txBody>
      </p:sp>
      <p:sp>
        <p:nvSpPr>
          <p:cNvPr id="8" name="Rechthoek 7">
            <a:extLst>
              <a:ext uri="{FF2B5EF4-FFF2-40B4-BE49-F238E27FC236}">
                <a16:creationId xmlns:a16="http://schemas.microsoft.com/office/drawing/2014/main" id="{C191BB63-F3CF-4DFC-80BA-41CD8736EA0C}"/>
              </a:ext>
            </a:extLst>
          </p:cNvPr>
          <p:cNvSpPr/>
          <p:nvPr/>
        </p:nvSpPr>
        <p:spPr>
          <a:xfrm>
            <a:off x="7253784" y="4842128"/>
            <a:ext cx="2468772" cy="91313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defRPr/>
            </a:pPr>
            <a:r>
              <a:rPr lang="nl-NL" sz="1778" dirty="0">
                <a:solidFill>
                  <a:srgbClr val="000000"/>
                </a:solidFill>
                <a:latin typeface="+mj-lt"/>
                <a:cs typeface="Arial" pitchFamily="34" charset="0"/>
              </a:rPr>
              <a:t> Geen herstel na slaap/rust  </a:t>
            </a:r>
          </a:p>
          <a:p>
            <a:pPr algn="ctr">
              <a:defRPr/>
            </a:pPr>
            <a:endParaRPr lang="nl-NL" sz="1778" dirty="0">
              <a:solidFill>
                <a:srgbClr val="000000"/>
              </a:solidFill>
              <a:latin typeface="+mj-lt"/>
              <a:cs typeface="Arial" pitchFamily="34" charset="0"/>
            </a:endParaRPr>
          </a:p>
        </p:txBody>
      </p:sp>
      <p:sp>
        <p:nvSpPr>
          <p:cNvPr id="9" name="Rechthoek 8">
            <a:extLst>
              <a:ext uri="{FF2B5EF4-FFF2-40B4-BE49-F238E27FC236}">
                <a16:creationId xmlns:a16="http://schemas.microsoft.com/office/drawing/2014/main" id="{7345EAE6-6FDB-4714-8016-2ECE7A549183}"/>
              </a:ext>
            </a:extLst>
          </p:cNvPr>
          <p:cNvSpPr/>
          <p:nvPr/>
        </p:nvSpPr>
        <p:spPr>
          <a:xfrm>
            <a:off x="3287889" y="5026244"/>
            <a:ext cx="3048000" cy="639534"/>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defRPr/>
            </a:pPr>
            <a:r>
              <a:rPr lang="nl-NL" sz="1778" dirty="0">
                <a:solidFill>
                  <a:srgbClr val="000000"/>
                </a:solidFill>
                <a:latin typeface="+mj-lt"/>
                <a:cs typeface="Arial" pitchFamily="34" charset="0"/>
              </a:rPr>
              <a:t>Geen duidelijke relatie met activiteit   </a:t>
            </a:r>
          </a:p>
        </p:txBody>
      </p:sp>
      <p:sp>
        <p:nvSpPr>
          <p:cNvPr id="10" name="Rechthoek 9">
            <a:extLst>
              <a:ext uri="{FF2B5EF4-FFF2-40B4-BE49-F238E27FC236}">
                <a16:creationId xmlns:a16="http://schemas.microsoft.com/office/drawing/2014/main" id="{107F0B3B-C744-46FE-80F0-D0F3222BC39E}"/>
              </a:ext>
            </a:extLst>
          </p:cNvPr>
          <p:cNvSpPr/>
          <p:nvPr/>
        </p:nvSpPr>
        <p:spPr>
          <a:xfrm>
            <a:off x="6702779" y="2435175"/>
            <a:ext cx="2194613" cy="365934"/>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defRPr/>
            </a:pPr>
            <a:r>
              <a:rPr lang="nl-NL" sz="1778" dirty="0">
                <a:solidFill>
                  <a:srgbClr val="000000"/>
                </a:solidFill>
                <a:latin typeface="+mj-lt"/>
                <a:cs typeface="Arial" pitchFamily="34" charset="0"/>
              </a:rPr>
              <a:t>Ernstig    </a:t>
            </a:r>
          </a:p>
        </p:txBody>
      </p:sp>
      <p:cxnSp>
        <p:nvCxnSpPr>
          <p:cNvPr id="11" name="Rechte verbindingslijn met pijl 10">
            <a:extLst>
              <a:ext uri="{FF2B5EF4-FFF2-40B4-BE49-F238E27FC236}">
                <a16:creationId xmlns:a16="http://schemas.microsoft.com/office/drawing/2014/main" id="{BE7CFCCB-2BC6-4F41-A58D-FD6048513F2D}"/>
              </a:ext>
            </a:extLst>
          </p:cNvPr>
          <p:cNvCxnSpPr/>
          <p:nvPr/>
        </p:nvCxnSpPr>
        <p:spPr>
          <a:xfrm flipH="1">
            <a:off x="5624958" y="4562593"/>
            <a:ext cx="305068" cy="365545"/>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Rechte verbindingslijn met pijl 11">
            <a:extLst>
              <a:ext uri="{FF2B5EF4-FFF2-40B4-BE49-F238E27FC236}">
                <a16:creationId xmlns:a16="http://schemas.microsoft.com/office/drawing/2014/main" id="{8D6DB777-4838-44DF-9A9C-C67861FEA604}"/>
              </a:ext>
            </a:extLst>
          </p:cNvPr>
          <p:cNvCxnSpPr/>
          <p:nvPr/>
        </p:nvCxnSpPr>
        <p:spPr>
          <a:xfrm flipH="1" flipV="1">
            <a:off x="5196249" y="3620508"/>
            <a:ext cx="487842" cy="182772"/>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3" name="Rechte verbindingslijn met pijl 12">
            <a:extLst>
              <a:ext uri="{FF2B5EF4-FFF2-40B4-BE49-F238E27FC236}">
                <a16:creationId xmlns:a16="http://schemas.microsoft.com/office/drawing/2014/main" id="{A2175A1D-308B-4AC6-920C-FCCC6EE200E0}"/>
              </a:ext>
            </a:extLst>
          </p:cNvPr>
          <p:cNvCxnSpPr/>
          <p:nvPr/>
        </p:nvCxnSpPr>
        <p:spPr>
          <a:xfrm flipV="1">
            <a:off x="7132832" y="3062784"/>
            <a:ext cx="120952" cy="487841"/>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4" name="Rechte verbindingslijn met pijl 13">
            <a:extLst>
              <a:ext uri="{FF2B5EF4-FFF2-40B4-BE49-F238E27FC236}">
                <a16:creationId xmlns:a16="http://schemas.microsoft.com/office/drawing/2014/main" id="{D95796D1-5269-40F4-BBB2-D86AD04CFF45}"/>
              </a:ext>
            </a:extLst>
          </p:cNvPr>
          <p:cNvCxnSpPr/>
          <p:nvPr/>
        </p:nvCxnSpPr>
        <p:spPr>
          <a:xfrm>
            <a:off x="7742969" y="4257524"/>
            <a:ext cx="303725" cy="427365"/>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2541" name="Tekstvak 14">
            <a:extLst>
              <a:ext uri="{FF2B5EF4-FFF2-40B4-BE49-F238E27FC236}">
                <a16:creationId xmlns:a16="http://schemas.microsoft.com/office/drawing/2014/main" id="{C54DB8A7-3F64-4FB0-91D6-48FF08B299DD}"/>
              </a:ext>
            </a:extLst>
          </p:cNvPr>
          <p:cNvSpPr txBox="1">
            <a:spLocks noChangeArrowheads="1"/>
          </p:cNvSpPr>
          <p:nvPr/>
        </p:nvSpPr>
        <p:spPr bwMode="auto">
          <a:xfrm>
            <a:off x="9416144" y="6601313"/>
            <a:ext cx="184731" cy="40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nl-NL" sz="2032"/>
          </a:p>
        </p:txBody>
      </p:sp>
      <p:sp>
        <p:nvSpPr>
          <p:cNvPr id="15" name="Rechthoek 14">
            <a:extLst>
              <a:ext uri="{FF2B5EF4-FFF2-40B4-BE49-F238E27FC236}">
                <a16:creationId xmlns:a16="http://schemas.microsoft.com/office/drawing/2014/main" id="{A75DCC1F-A1FB-7247-8F99-69EA276EDC8E}"/>
              </a:ext>
            </a:extLst>
          </p:cNvPr>
          <p:cNvSpPr/>
          <p:nvPr/>
        </p:nvSpPr>
        <p:spPr>
          <a:xfrm>
            <a:off x="8609429" y="3383052"/>
            <a:ext cx="2996417" cy="36593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nl-NL" sz="1778" dirty="0">
                <a:solidFill>
                  <a:srgbClr val="000000"/>
                </a:solidFill>
                <a:latin typeface="+mj-lt"/>
                <a:cs typeface="Arial" pitchFamily="34" charset="0"/>
              </a:rPr>
              <a:t>Consequenties </a:t>
            </a:r>
          </a:p>
        </p:txBody>
      </p:sp>
      <p:sp>
        <p:nvSpPr>
          <p:cNvPr id="16" name="Rechthoek 15">
            <a:extLst>
              <a:ext uri="{FF2B5EF4-FFF2-40B4-BE49-F238E27FC236}">
                <a16:creationId xmlns:a16="http://schemas.microsoft.com/office/drawing/2014/main" id="{1F8E84C8-C118-D745-B60B-4217984D52D6}"/>
              </a:ext>
            </a:extLst>
          </p:cNvPr>
          <p:cNvSpPr/>
          <p:nvPr/>
        </p:nvSpPr>
        <p:spPr>
          <a:xfrm>
            <a:off x="8802904" y="4100740"/>
            <a:ext cx="2996417" cy="36593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nl-NL" sz="1778" dirty="0">
                <a:solidFill>
                  <a:srgbClr val="000000"/>
                </a:solidFill>
                <a:latin typeface="+mj-lt"/>
                <a:cs typeface="Arial" pitchFamily="34" charset="0"/>
              </a:rPr>
              <a:t>Kwaliteit   </a:t>
            </a:r>
          </a:p>
        </p:txBody>
      </p:sp>
      <p:cxnSp>
        <p:nvCxnSpPr>
          <p:cNvPr id="17" name="Rechte verbindingslijn met pijl 16">
            <a:extLst>
              <a:ext uri="{FF2B5EF4-FFF2-40B4-BE49-F238E27FC236}">
                <a16:creationId xmlns:a16="http://schemas.microsoft.com/office/drawing/2014/main" id="{275CABF9-2F5C-E64F-9A21-1DA9F73595A1}"/>
              </a:ext>
            </a:extLst>
          </p:cNvPr>
          <p:cNvCxnSpPr>
            <a:cxnSpLocks/>
          </p:cNvCxnSpPr>
          <p:nvPr/>
        </p:nvCxnSpPr>
        <p:spPr>
          <a:xfrm flipV="1">
            <a:off x="7894831" y="3493041"/>
            <a:ext cx="414030" cy="367134"/>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8" name="Rechte verbindingslijn met pijl 17">
            <a:extLst>
              <a:ext uri="{FF2B5EF4-FFF2-40B4-BE49-F238E27FC236}">
                <a16:creationId xmlns:a16="http://schemas.microsoft.com/office/drawing/2014/main" id="{190F164C-DBD1-6946-8154-B4D0968E464D}"/>
              </a:ext>
            </a:extLst>
          </p:cNvPr>
          <p:cNvCxnSpPr>
            <a:cxnSpLocks/>
          </p:cNvCxnSpPr>
          <p:nvPr/>
        </p:nvCxnSpPr>
        <p:spPr>
          <a:xfrm>
            <a:off x="8046694" y="4099633"/>
            <a:ext cx="562735" cy="157891"/>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 name="Tekstvak 1">
            <a:extLst>
              <a:ext uri="{FF2B5EF4-FFF2-40B4-BE49-F238E27FC236}">
                <a16:creationId xmlns:a16="http://schemas.microsoft.com/office/drawing/2014/main" id="{EBD96F72-7311-8F7B-9B3F-E5BD8B76F7EC}"/>
              </a:ext>
            </a:extLst>
          </p:cNvPr>
          <p:cNvSpPr txBox="1"/>
          <p:nvPr/>
        </p:nvSpPr>
        <p:spPr>
          <a:xfrm>
            <a:off x="7630814" y="6362762"/>
            <a:ext cx="3950208" cy="369332"/>
          </a:xfrm>
          <a:prstGeom prst="rect">
            <a:avLst/>
          </a:prstGeom>
          <a:solidFill>
            <a:schemeClr val="bg1"/>
          </a:solidFill>
        </p:spPr>
        <p:txBody>
          <a:bodyPr wrap="square" rtlCol="0">
            <a:spAutoFit/>
          </a:bodyPr>
          <a:lstStyle/>
          <a:p>
            <a:endParaRPr lang="en-GB" dirty="0"/>
          </a:p>
        </p:txBody>
      </p:sp>
      <p:sp>
        <p:nvSpPr>
          <p:cNvPr id="3" name="Tekstvak 2">
            <a:extLst>
              <a:ext uri="{FF2B5EF4-FFF2-40B4-BE49-F238E27FC236}">
                <a16:creationId xmlns:a16="http://schemas.microsoft.com/office/drawing/2014/main" id="{AC02081A-F2F6-3C65-DCDC-EAA5FA9E2404}"/>
              </a:ext>
            </a:extLst>
          </p:cNvPr>
          <p:cNvSpPr txBox="1"/>
          <p:nvPr/>
        </p:nvSpPr>
        <p:spPr>
          <a:xfrm>
            <a:off x="7625771" y="6349029"/>
            <a:ext cx="3950208" cy="369332"/>
          </a:xfrm>
          <a:prstGeom prst="rect">
            <a:avLst/>
          </a:prstGeom>
          <a:solidFill>
            <a:schemeClr val="bg1"/>
          </a:solidFill>
        </p:spPr>
        <p:txBody>
          <a:bodyPr wrap="square" rtlCol="0">
            <a:spAutoFit/>
          </a:bodyPr>
          <a:lstStyle/>
          <a:p>
            <a:r>
              <a:rPr lang="en-GB" dirty="0"/>
              <a:t> REACH 21-09</a:t>
            </a:r>
          </a:p>
        </p:txBody>
      </p:sp>
      <p:sp>
        <p:nvSpPr>
          <p:cNvPr id="4" name="Tekstvak 3">
            <a:extLst>
              <a:ext uri="{FF2B5EF4-FFF2-40B4-BE49-F238E27FC236}">
                <a16:creationId xmlns:a16="http://schemas.microsoft.com/office/drawing/2014/main" id="{EB877629-6F86-411A-8C4E-C97238CB53FD}"/>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331687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6AF2A-76AB-AE12-9F9B-A72AA6691B87}"/>
              </a:ext>
            </a:extLst>
          </p:cNvPr>
          <p:cNvSpPr>
            <a:spLocks noGrp="1"/>
          </p:cNvSpPr>
          <p:nvPr>
            <p:ph type="title"/>
          </p:nvPr>
        </p:nvSpPr>
        <p:spPr>
          <a:xfrm>
            <a:off x="908050" y="2103437"/>
            <a:ext cx="10766044" cy="1325563"/>
          </a:xfrm>
        </p:spPr>
        <p:txBody>
          <a:bodyPr/>
          <a:lstStyle/>
          <a:p>
            <a:r>
              <a:rPr lang="en-GB" dirty="0" err="1"/>
              <a:t>En</a:t>
            </a:r>
            <a:r>
              <a:rPr lang="en-GB" dirty="0"/>
              <a:t> wat </a:t>
            </a:r>
            <a:r>
              <a:rPr lang="en-GB" dirty="0" err="1"/>
              <a:t>zijn</a:t>
            </a:r>
            <a:r>
              <a:rPr lang="en-GB" dirty="0"/>
              <a:t> de </a:t>
            </a:r>
            <a:r>
              <a:rPr lang="en-GB" dirty="0" err="1"/>
              <a:t>resultaten</a:t>
            </a:r>
            <a:r>
              <a:rPr lang="en-GB" dirty="0"/>
              <a:t> </a:t>
            </a:r>
            <a:r>
              <a:rPr lang="en-GB" dirty="0" err="1"/>
              <a:t>bij</a:t>
            </a:r>
            <a:r>
              <a:rPr lang="en-GB" dirty="0"/>
              <a:t> </a:t>
            </a:r>
            <a:r>
              <a:rPr lang="en-GB" dirty="0" err="1"/>
              <a:t>vermoeidheid</a:t>
            </a:r>
            <a:r>
              <a:rPr lang="en-GB" dirty="0"/>
              <a:t> in </a:t>
            </a:r>
            <a:r>
              <a:rPr lang="en-GB" dirty="0" err="1"/>
              <a:t>chronische</a:t>
            </a:r>
            <a:r>
              <a:rPr lang="en-GB" dirty="0"/>
              <a:t> </a:t>
            </a:r>
            <a:r>
              <a:rPr lang="en-GB" dirty="0" err="1"/>
              <a:t>ziekten</a:t>
            </a:r>
            <a:r>
              <a:rPr lang="en-GB" dirty="0"/>
              <a:t>?  </a:t>
            </a:r>
          </a:p>
        </p:txBody>
      </p:sp>
      <p:sp>
        <p:nvSpPr>
          <p:cNvPr id="6" name="Tekstvak 5">
            <a:extLst>
              <a:ext uri="{FF2B5EF4-FFF2-40B4-BE49-F238E27FC236}">
                <a16:creationId xmlns:a16="http://schemas.microsoft.com/office/drawing/2014/main" id="{13BA7184-1DA0-736B-EF49-FF252CF2A395}"/>
              </a:ext>
            </a:extLst>
          </p:cNvPr>
          <p:cNvSpPr txBox="1"/>
          <p:nvPr/>
        </p:nvSpPr>
        <p:spPr>
          <a:xfrm>
            <a:off x="7630814" y="6381050"/>
            <a:ext cx="3950208" cy="369332"/>
          </a:xfrm>
          <a:prstGeom prst="rect">
            <a:avLst/>
          </a:prstGeom>
          <a:solidFill>
            <a:schemeClr val="bg1"/>
          </a:solidFill>
        </p:spPr>
        <p:txBody>
          <a:bodyPr wrap="square" rtlCol="0">
            <a:spAutoFit/>
          </a:bodyPr>
          <a:lstStyle/>
          <a:p>
            <a:endParaRPr lang="en-GB" dirty="0"/>
          </a:p>
        </p:txBody>
      </p:sp>
      <p:sp>
        <p:nvSpPr>
          <p:cNvPr id="8" name="Tekstvak 7">
            <a:extLst>
              <a:ext uri="{FF2B5EF4-FFF2-40B4-BE49-F238E27FC236}">
                <a16:creationId xmlns:a16="http://schemas.microsoft.com/office/drawing/2014/main" id="{C08236C9-E738-FAFB-FFDB-46A9EC0B1E57}"/>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3" name="Tekstvak 2">
            <a:extLst>
              <a:ext uri="{FF2B5EF4-FFF2-40B4-BE49-F238E27FC236}">
                <a16:creationId xmlns:a16="http://schemas.microsoft.com/office/drawing/2014/main" id="{43DFE155-06B3-8F96-67F9-233450761570}"/>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149618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1992314" y="911479"/>
            <a:ext cx="8099425" cy="533400"/>
          </a:xfrm>
        </p:spPr>
        <p:txBody>
          <a:bodyPr>
            <a:noAutofit/>
          </a:bodyPr>
          <a:lstStyle/>
          <a:p>
            <a:pPr algn="ctr" eaLnBrk="1" hangingPunct="1">
              <a:lnSpc>
                <a:spcPct val="100000"/>
              </a:lnSpc>
            </a:pPr>
            <a:r>
              <a:rPr lang="nl-NL" altLang="x-none" sz="3600" dirty="0">
                <a:solidFill>
                  <a:srgbClr val="F07814"/>
                </a:solidFill>
                <a:ea typeface="Arial" charset="0"/>
                <a:cs typeface="Arial" charset="0"/>
              </a:rPr>
              <a:t>Een model voor chronische vermoeidheid bij diabetes type 1</a:t>
            </a:r>
          </a:p>
        </p:txBody>
      </p:sp>
      <p:sp>
        <p:nvSpPr>
          <p:cNvPr id="17410" name="Ondertitel 2"/>
          <p:cNvSpPr>
            <a:spLocks noGrp="1"/>
          </p:cNvSpPr>
          <p:nvPr>
            <p:ph type="subTitle" idx="1"/>
          </p:nvPr>
        </p:nvSpPr>
        <p:spPr>
          <a:xfrm>
            <a:off x="1992314" y="1628775"/>
            <a:ext cx="8440737" cy="4298950"/>
          </a:xfrm>
        </p:spPr>
        <p:txBody>
          <a:bodyPr/>
          <a:lstStyle/>
          <a:p>
            <a:pPr eaLnBrk="1" hangingPunct="1"/>
            <a:endParaRPr lang="nl-NL" altLang="x-none"/>
          </a:p>
          <a:p>
            <a:pPr eaLnBrk="1" hangingPunct="1"/>
            <a:endParaRPr lang="nl-NL" altLang="x-none"/>
          </a:p>
        </p:txBody>
      </p:sp>
      <p:graphicFrame>
        <p:nvGraphicFramePr>
          <p:cNvPr id="5" name="Diagram 4"/>
          <p:cNvGraphicFramePr/>
          <p:nvPr/>
        </p:nvGraphicFramePr>
        <p:xfrm>
          <a:off x="2063552" y="1523648"/>
          <a:ext cx="784887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6"/>
          <p:cNvSpPr txBox="1"/>
          <p:nvPr/>
        </p:nvSpPr>
        <p:spPr>
          <a:xfrm>
            <a:off x="8241323" y="6344312"/>
            <a:ext cx="2107500" cy="369332"/>
          </a:xfrm>
          <a:prstGeom prst="rect">
            <a:avLst/>
          </a:prstGeom>
          <a:noFill/>
        </p:spPr>
        <p:txBody>
          <a:bodyPr wrap="none" rtlCol="0">
            <a:spAutoFit/>
          </a:bodyPr>
          <a:lstStyle/>
          <a:p>
            <a:r>
              <a:rPr lang="en-GB" dirty="0"/>
              <a:t>LVMP </a:t>
            </a:r>
            <a:r>
              <a:rPr lang="en-GB" dirty="0" err="1"/>
              <a:t>congres</a:t>
            </a:r>
            <a:r>
              <a:rPr lang="en-GB" dirty="0"/>
              <a:t> 2019</a:t>
            </a:r>
          </a:p>
        </p:txBody>
      </p:sp>
      <p:sp>
        <p:nvSpPr>
          <p:cNvPr id="2" name="Tekstvak 1">
            <a:extLst>
              <a:ext uri="{FF2B5EF4-FFF2-40B4-BE49-F238E27FC236}">
                <a16:creationId xmlns:a16="http://schemas.microsoft.com/office/drawing/2014/main" id="{EE9C9B84-2330-85A9-CBE0-D397BD073773}"/>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3" name="Tekstvak 2">
            <a:extLst>
              <a:ext uri="{FF2B5EF4-FFF2-40B4-BE49-F238E27FC236}">
                <a16:creationId xmlns:a16="http://schemas.microsoft.com/office/drawing/2014/main" id="{D94F1C5F-1A21-2919-EF60-8D7D9E40E7C0}"/>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3932308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icture Placeholder 4"/>
          <p:cNvSpPr>
            <a:spLocks noGrp="1" noTextEdit="1"/>
          </p:cNvSpPr>
          <p:nvPr>
            <p:ph type="pic" sz="quarter" idx="15"/>
          </p:nvPr>
        </p:nvSpPr>
        <p:spPr>
          <a:xfrm>
            <a:off x="1889760" y="44451"/>
            <a:ext cx="9144000" cy="6675120"/>
          </a:xfrm>
        </p:spPr>
        <p:txBody>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387" y="44451"/>
            <a:ext cx="9183688"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9" y="1700213"/>
            <a:ext cx="62198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12"/>
          <p:cNvSpPr/>
          <p:nvPr/>
        </p:nvSpPr>
        <p:spPr>
          <a:xfrm>
            <a:off x="4008439" y="1628775"/>
            <a:ext cx="6219825" cy="87630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solidFill>
                <a:prstClr val="white"/>
              </a:solidFill>
            </a:endParaRPr>
          </a:p>
        </p:txBody>
      </p:sp>
      <p:sp>
        <p:nvSpPr>
          <p:cNvPr id="2" name="Tekstvak 1">
            <a:extLst>
              <a:ext uri="{FF2B5EF4-FFF2-40B4-BE49-F238E27FC236}">
                <a16:creationId xmlns:a16="http://schemas.microsoft.com/office/drawing/2014/main" id="{DC933AF6-607F-818F-4BE0-ADE7C3F83737}"/>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3" name="Tekstvak 2">
            <a:extLst>
              <a:ext uri="{FF2B5EF4-FFF2-40B4-BE49-F238E27FC236}">
                <a16:creationId xmlns:a16="http://schemas.microsoft.com/office/drawing/2014/main" id="{010D7340-2F56-39BC-BC2A-FE4D339AECC7}"/>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2415262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a:xfrm>
            <a:off x="1704975" y="1007999"/>
            <a:ext cx="8099425" cy="533400"/>
          </a:xfrm>
        </p:spPr>
        <p:txBody>
          <a:bodyPr>
            <a:noAutofit/>
          </a:bodyPr>
          <a:lstStyle/>
          <a:p>
            <a:pPr eaLnBrk="1" hangingPunct="1"/>
            <a:r>
              <a:rPr lang="nl-NL" altLang="x-none" sz="3600" dirty="0">
                <a:solidFill>
                  <a:schemeClr val="accent2"/>
                </a:solidFill>
                <a:ea typeface="Arial" charset="0"/>
                <a:cs typeface="Arial" charset="0"/>
              </a:rPr>
              <a:t>Slaap-waak patroon</a:t>
            </a:r>
          </a:p>
        </p:txBody>
      </p:sp>
      <p:sp>
        <p:nvSpPr>
          <p:cNvPr id="22530" name="Tijdelijke aanduiding voor datum 8"/>
          <p:cNvSpPr>
            <a:spLocks noGrp="1"/>
          </p:cNvSpPr>
          <p:nvPr>
            <p:ph type="dt" sz="quarter" idx="10"/>
          </p:nvPr>
        </p:nvSpPr>
        <p:spPr bwMode="auto">
          <a:xfrm>
            <a:off x="9264650" y="6597650"/>
            <a:ext cx="10795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500"/>
              </a:lnSpc>
              <a:buClr>
                <a:schemeClr val="tx2"/>
              </a:buClr>
              <a:buFont typeface="Arial" charset="0"/>
              <a:buChar char="•"/>
              <a:defRPr sz="2000">
                <a:solidFill>
                  <a:schemeClr val="tx1"/>
                </a:solidFill>
                <a:latin typeface="Calibri" charset="0"/>
              </a:defRPr>
            </a:lvl1pPr>
            <a:lvl2pPr marL="742950" indent="-285750">
              <a:lnSpc>
                <a:spcPts val="2500"/>
              </a:lnSpc>
              <a:buFont typeface="Arial" charset="0"/>
              <a:buChar char="•"/>
              <a:defRPr sz="2000">
                <a:solidFill>
                  <a:schemeClr val="tx1"/>
                </a:solidFill>
                <a:latin typeface="Calibri" charset="0"/>
              </a:defRPr>
            </a:lvl2pPr>
            <a:lvl3pPr marL="1143000" indent="-228600">
              <a:lnSpc>
                <a:spcPts val="2500"/>
              </a:lnSpc>
              <a:buClr>
                <a:schemeClr val="tx2"/>
              </a:buClr>
              <a:buFont typeface="Arial" charset="0"/>
              <a:buChar char="•"/>
              <a:defRPr sz="2000">
                <a:solidFill>
                  <a:schemeClr val="tx1"/>
                </a:solidFill>
                <a:latin typeface="Calibri" charset="0"/>
              </a:defRPr>
            </a:lvl3pPr>
            <a:lvl4pPr marL="1600200" indent="-228600">
              <a:lnSpc>
                <a:spcPts val="2500"/>
              </a:lnSpc>
              <a:buFont typeface="Arial" charset="0"/>
              <a:buChar char="•"/>
              <a:defRPr sz="2000">
                <a:solidFill>
                  <a:schemeClr val="tx1"/>
                </a:solidFill>
                <a:latin typeface="Calibri" charset="0"/>
              </a:defRPr>
            </a:lvl4pPr>
            <a:lvl5pPr marL="2057400" indent="-228600">
              <a:lnSpc>
                <a:spcPts val="2500"/>
              </a:lnSpc>
              <a:buClr>
                <a:schemeClr val="tx2"/>
              </a:buClr>
              <a:buFont typeface="Arial" charset="0"/>
              <a:buChar char="•"/>
              <a:defRPr sz="2000">
                <a:solidFill>
                  <a:schemeClr val="tx1"/>
                </a:solidFill>
                <a:latin typeface="Calibri" charset="0"/>
              </a:defRPr>
            </a:lvl5pPr>
            <a:lvl6pPr marL="2514600" indent="-228600" eaLnBrk="0" fontAlgn="base" hangingPunct="0">
              <a:lnSpc>
                <a:spcPts val="2500"/>
              </a:lnSpc>
              <a:spcBef>
                <a:spcPct val="0"/>
              </a:spcBef>
              <a:spcAft>
                <a:spcPct val="0"/>
              </a:spcAft>
              <a:buClr>
                <a:schemeClr val="tx2"/>
              </a:buClr>
              <a:buFont typeface="Arial" charset="0"/>
              <a:buChar char="•"/>
              <a:defRPr sz="2000">
                <a:solidFill>
                  <a:schemeClr val="tx1"/>
                </a:solidFill>
                <a:latin typeface="Calibri" charset="0"/>
              </a:defRPr>
            </a:lvl6pPr>
            <a:lvl7pPr marL="2971800" indent="-228600" eaLnBrk="0" fontAlgn="base" hangingPunct="0">
              <a:lnSpc>
                <a:spcPts val="2500"/>
              </a:lnSpc>
              <a:spcBef>
                <a:spcPct val="0"/>
              </a:spcBef>
              <a:spcAft>
                <a:spcPct val="0"/>
              </a:spcAft>
              <a:buClr>
                <a:schemeClr val="tx2"/>
              </a:buClr>
              <a:buFont typeface="Arial" charset="0"/>
              <a:buChar char="•"/>
              <a:defRPr sz="2000">
                <a:solidFill>
                  <a:schemeClr val="tx1"/>
                </a:solidFill>
                <a:latin typeface="Calibri" charset="0"/>
              </a:defRPr>
            </a:lvl7pPr>
            <a:lvl8pPr marL="3429000" indent="-228600" eaLnBrk="0" fontAlgn="base" hangingPunct="0">
              <a:lnSpc>
                <a:spcPts val="2500"/>
              </a:lnSpc>
              <a:spcBef>
                <a:spcPct val="0"/>
              </a:spcBef>
              <a:spcAft>
                <a:spcPct val="0"/>
              </a:spcAft>
              <a:buClr>
                <a:schemeClr val="tx2"/>
              </a:buClr>
              <a:buFont typeface="Arial" charset="0"/>
              <a:buChar char="•"/>
              <a:defRPr sz="2000">
                <a:solidFill>
                  <a:schemeClr val="tx1"/>
                </a:solidFill>
                <a:latin typeface="Calibri" charset="0"/>
              </a:defRPr>
            </a:lvl8pPr>
            <a:lvl9pPr marL="3886200" indent="-228600" eaLnBrk="0" fontAlgn="base" hangingPunct="0">
              <a:lnSpc>
                <a:spcPts val="2500"/>
              </a:lnSpc>
              <a:spcBef>
                <a:spcPct val="0"/>
              </a:spcBef>
              <a:spcAft>
                <a:spcPct val="0"/>
              </a:spcAft>
              <a:buClr>
                <a:schemeClr val="tx2"/>
              </a:buClr>
              <a:buFont typeface="Arial" charset="0"/>
              <a:buChar char="•"/>
              <a:defRPr sz="2000">
                <a:solidFill>
                  <a:schemeClr val="tx1"/>
                </a:solidFill>
                <a:latin typeface="Calibri" charset="0"/>
              </a:defRPr>
            </a:lvl9pPr>
          </a:lstStyle>
          <a:p>
            <a:pPr fontAlgn="base">
              <a:lnSpc>
                <a:spcPts val="1200"/>
              </a:lnSpc>
              <a:spcBef>
                <a:spcPct val="0"/>
              </a:spcBef>
              <a:spcAft>
                <a:spcPct val="0"/>
              </a:spcAft>
              <a:buClrTx/>
              <a:buNone/>
            </a:pPr>
            <a:fld id="{9833BB6D-25AF-D140-8C1C-87F6865CE245}" type="datetime1">
              <a:rPr lang="nl-NL" altLang="x-none" sz="1000">
                <a:solidFill>
                  <a:srgbClr val="006991"/>
                </a:solidFill>
                <a:ea typeface="ＭＳ Ｐゴシック" charset="-128"/>
                <a:cs typeface="ＭＳ Ｐゴシック" charset="-128"/>
              </a:rPr>
              <a:pPr fontAlgn="base">
                <a:lnSpc>
                  <a:spcPts val="1200"/>
                </a:lnSpc>
                <a:spcBef>
                  <a:spcPct val="0"/>
                </a:spcBef>
                <a:spcAft>
                  <a:spcPct val="0"/>
                </a:spcAft>
                <a:buClrTx/>
                <a:buNone/>
              </a:pPr>
              <a:t>08-10-2024</a:t>
            </a:fld>
            <a:endParaRPr lang="nl-NL" altLang="x-none" sz="1000">
              <a:solidFill>
                <a:srgbClr val="006991"/>
              </a:solidFill>
              <a:ea typeface="ＭＳ Ｐゴシック" charset="-128"/>
              <a:cs typeface="ＭＳ Ｐゴシック" charset="-128"/>
            </a:endParaRPr>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2060575"/>
            <a:ext cx="6391275" cy="3619500"/>
          </a:xfrm>
          <a:prstGeom prst="rect">
            <a:avLst/>
          </a:prstGeom>
          <a:noFill/>
          <a:ln w="9525">
            <a:solidFill>
              <a:srgbClr val="A9CC46"/>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pic>
        <p:nvPicPr>
          <p:cNvPr id="215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1" y="1628775"/>
            <a:ext cx="5876925" cy="1676400"/>
          </a:xfrm>
          <a:prstGeom prst="rect">
            <a:avLst/>
          </a:prstGeom>
          <a:noFill/>
          <a:ln w="9525">
            <a:solidFill>
              <a:srgbClr val="A9CC46"/>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7630814" y="6381050"/>
            <a:ext cx="3950208" cy="369332"/>
          </a:xfrm>
          <a:prstGeom prst="rect">
            <a:avLst/>
          </a:prstGeom>
          <a:solidFill>
            <a:schemeClr val="bg1"/>
          </a:solidFill>
        </p:spPr>
        <p:txBody>
          <a:bodyPr wrap="square" rtlCol="0">
            <a:spAutoFit/>
          </a:bodyPr>
          <a:lstStyle/>
          <a:p>
            <a:endParaRPr lang="en-GB" dirty="0"/>
          </a:p>
        </p:txBody>
      </p:sp>
      <p:sp>
        <p:nvSpPr>
          <p:cNvPr id="2" name="Tekstvak 1">
            <a:extLst>
              <a:ext uri="{FF2B5EF4-FFF2-40B4-BE49-F238E27FC236}">
                <a16:creationId xmlns:a16="http://schemas.microsoft.com/office/drawing/2014/main" id="{0746C83E-AEC5-AA75-45F0-91CDDBBB29BC}"/>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3" name="Tekstvak 2">
            <a:extLst>
              <a:ext uri="{FF2B5EF4-FFF2-40B4-BE49-F238E27FC236}">
                <a16:creationId xmlns:a16="http://schemas.microsoft.com/office/drawing/2014/main" id="{64CFC0C4-2E86-19B6-264C-434B43A69D2F}"/>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1757889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a:extLst>
              <a:ext uri="{FF2B5EF4-FFF2-40B4-BE49-F238E27FC236}">
                <a16:creationId xmlns:a16="http://schemas.microsoft.com/office/drawing/2014/main" id="{54D41BE7-F2E7-0860-BAA9-E088CE615C90}"/>
              </a:ext>
            </a:extLst>
          </p:cNvPr>
          <p:cNvSpPr>
            <a:spLocks noGrp="1"/>
          </p:cNvSpPr>
          <p:nvPr>
            <p:ph type="title"/>
          </p:nvPr>
        </p:nvSpPr>
        <p:spPr>
          <a:xfrm>
            <a:off x="1992314" y="765175"/>
            <a:ext cx="8099425" cy="533400"/>
          </a:xfrm>
        </p:spPr>
        <p:txBody>
          <a:bodyPr/>
          <a:lstStyle/>
          <a:p>
            <a:pPr eaLnBrk="1" hangingPunct="1"/>
            <a:r>
              <a:rPr lang="nl-NL" altLang="nl-NL" sz="2600" dirty="0">
                <a:solidFill>
                  <a:srgbClr val="F07814"/>
                </a:solidFill>
                <a:latin typeface="Arial" panose="020B0604020202020204" pitchFamily="34" charset="0"/>
                <a:cs typeface="Arial" panose="020B0604020202020204" pitchFamily="34" charset="0"/>
              </a:rPr>
              <a:t>Mijn activiteiten patroon </a:t>
            </a:r>
          </a:p>
        </p:txBody>
      </p:sp>
      <p:sp>
        <p:nvSpPr>
          <p:cNvPr id="23554" name="Ondertitel 2">
            <a:extLst>
              <a:ext uri="{FF2B5EF4-FFF2-40B4-BE49-F238E27FC236}">
                <a16:creationId xmlns:a16="http://schemas.microsoft.com/office/drawing/2014/main" id="{7C15D6C6-1E54-5A42-12A2-BD296AD2817F}"/>
              </a:ext>
            </a:extLst>
          </p:cNvPr>
          <p:cNvSpPr>
            <a:spLocks noGrp="1"/>
          </p:cNvSpPr>
          <p:nvPr>
            <p:ph type="subTitle" idx="1"/>
          </p:nvPr>
        </p:nvSpPr>
        <p:spPr>
          <a:xfrm>
            <a:off x="1919289" y="1557338"/>
            <a:ext cx="8440737" cy="4298950"/>
          </a:xfrm>
        </p:spPr>
        <p:txBody>
          <a:bodyPr/>
          <a:lstStyle/>
          <a:p>
            <a:pPr eaLnBrk="1" hangingPunct="1"/>
            <a:endParaRPr lang="nl-NL" altLang="nl-NL"/>
          </a:p>
          <a:p>
            <a:pPr eaLnBrk="1" hangingPunct="1"/>
            <a:endParaRPr lang="nl-NL" altLang="nl-NL"/>
          </a:p>
        </p:txBody>
      </p:sp>
      <p:sp>
        <p:nvSpPr>
          <p:cNvPr id="23555" name="Tijdelijke aanduiding voor datum 8">
            <a:extLst>
              <a:ext uri="{FF2B5EF4-FFF2-40B4-BE49-F238E27FC236}">
                <a16:creationId xmlns:a16="http://schemas.microsoft.com/office/drawing/2014/main" id="{AA00C887-CE72-CF20-3F61-1FA6D1818436}"/>
              </a:ext>
            </a:extLst>
          </p:cNvPr>
          <p:cNvSpPr>
            <a:spLocks noGrp="1"/>
          </p:cNvSpPr>
          <p:nvPr>
            <p:ph type="dt" sz="quarter" idx="10"/>
          </p:nvPr>
        </p:nvSpPr>
        <p:spPr bwMode="auto">
          <a:xfrm>
            <a:off x="9264650" y="6597650"/>
            <a:ext cx="10795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500"/>
              </a:lnSpc>
              <a:buClr>
                <a:schemeClr val="tx2"/>
              </a:buClr>
              <a:buFont typeface="Arial" panose="020B0604020202020204" pitchFamily="34" charset="0"/>
              <a:buChar char="•"/>
              <a:defRPr sz="2000">
                <a:solidFill>
                  <a:schemeClr val="tx1"/>
                </a:solidFill>
                <a:latin typeface="Calibri" panose="020F0502020204030204" pitchFamily="34" charset="0"/>
              </a:defRPr>
            </a:lvl1pPr>
            <a:lvl2pPr marL="742950" indent="-285750">
              <a:lnSpc>
                <a:spcPts val="2500"/>
              </a:lnSpc>
              <a:buFont typeface="Arial" panose="020B0604020202020204" pitchFamily="34" charset="0"/>
              <a:buChar char="•"/>
              <a:defRPr sz="2000">
                <a:solidFill>
                  <a:schemeClr val="tx1"/>
                </a:solidFill>
                <a:latin typeface="Calibri" panose="020F0502020204030204" pitchFamily="34" charset="0"/>
              </a:defRPr>
            </a:lvl2pPr>
            <a:lvl3pPr marL="11430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ts val="2500"/>
              </a:lnSpc>
              <a:buFont typeface="Arial" panose="020B0604020202020204" pitchFamily="34" charset="0"/>
              <a:buChar char="•"/>
              <a:defRPr sz="2000">
                <a:solidFill>
                  <a:schemeClr val="tx1"/>
                </a:solidFill>
                <a:latin typeface="Calibri" panose="020F0502020204030204" pitchFamily="34" charset="0"/>
              </a:defRPr>
            </a:lvl4pPr>
            <a:lvl5pPr marL="20574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200"/>
              </a:lnSpc>
              <a:spcBef>
                <a:spcPct val="0"/>
              </a:spcBef>
              <a:spcAft>
                <a:spcPct val="0"/>
              </a:spcAft>
              <a:buClrTx/>
              <a:buNone/>
            </a:pPr>
            <a:fld id="{8843C53B-786D-CA46-8D37-F22F100E766B}" type="datetime1">
              <a:rPr lang="nl-NL" altLang="nl-NL" sz="1000">
                <a:solidFill>
                  <a:srgbClr val="006991"/>
                </a:solidFill>
                <a:ea typeface="ＭＳ Ｐゴシック" panose="020B0600070205080204" pitchFamily="34" charset="-128"/>
                <a:cs typeface="ＭＳ Ｐゴシック" panose="020B0600070205080204" pitchFamily="34" charset="-128"/>
              </a:rPr>
              <a:pPr fontAlgn="base">
                <a:lnSpc>
                  <a:spcPts val="1200"/>
                </a:lnSpc>
                <a:spcBef>
                  <a:spcPct val="0"/>
                </a:spcBef>
                <a:spcAft>
                  <a:spcPct val="0"/>
                </a:spcAft>
                <a:buClrTx/>
                <a:buNone/>
              </a:pPr>
              <a:t>08-10-2024</a:t>
            </a:fld>
            <a:endParaRPr lang="nl-NL" altLang="nl-NL" sz="1000">
              <a:solidFill>
                <a:srgbClr val="006991"/>
              </a:solidFill>
              <a:ea typeface="ＭＳ Ｐゴシック" panose="020B0600070205080204" pitchFamily="34" charset="-128"/>
              <a:cs typeface="ＭＳ Ｐゴシック" panose="020B0600070205080204" pitchFamily="34" charset="-128"/>
            </a:endParaRPr>
          </a:p>
        </p:txBody>
      </p:sp>
      <p:pic>
        <p:nvPicPr>
          <p:cNvPr id="23560" name="Picture 8">
            <a:extLst>
              <a:ext uri="{FF2B5EF4-FFF2-40B4-BE49-F238E27FC236}">
                <a16:creationId xmlns:a16="http://schemas.microsoft.com/office/drawing/2014/main" id="{B2B29E9C-4924-55FA-BEA1-2C6D193CF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420938"/>
            <a:ext cx="1924050" cy="2876550"/>
          </a:xfrm>
          <a:prstGeom prst="rect">
            <a:avLst/>
          </a:prstGeom>
          <a:noFill/>
          <a:ln w="9525">
            <a:solidFill>
              <a:srgbClr val="A9CC46"/>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pic>
        <p:nvPicPr>
          <p:cNvPr id="23557" name="Picture 2">
            <a:extLst>
              <a:ext uri="{FF2B5EF4-FFF2-40B4-BE49-F238E27FC236}">
                <a16:creationId xmlns:a16="http://schemas.microsoft.com/office/drawing/2014/main" id="{AD72B5DE-7033-5E62-A560-83D7BE606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4" y="1557339"/>
            <a:ext cx="6715125" cy="2600325"/>
          </a:xfrm>
          <a:prstGeom prst="rect">
            <a:avLst/>
          </a:prstGeom>
          <a:noFill/>
          <a:ln w="9525">
            <a:solidFill>
              <a:srgbClr val="A9CC46"/>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A5625B03-BFAC-144C-9DBB-47A5573C9106}"/>
              </a:ext>
            </a:extLst>
          </p:cNvPr>
          <p:cNvSpPr txBox="1"/>
          <p:nvPr/>
        </p:nvSpPr>
        <p:spPr>
          <a:xfrm>
            <a:off x="7630814" y="6413328"/>
            <a:ext cx="3950208" cy="369332"/>
          </a:xfrm>
          <a:prstGeom prst="rect">
            <a:avLst/>
          </a:prstGeom>
          <a:solidFill>
            <a:schemeClr val="bg1"/>
          </a:solidFill>
        </p:spPr>
        <p:txBody>
          <a:bodyPr wrap="square" rtlCol="0">
            <a:spAutoFit/>
          </a:bodyPr>
          <a:lstStyle/>
          <a:p>
            <a:r>
              <a:rPr lang="en-GB" dirty="0"/>
              <a:t> REACH 21-09</a:t>
            </a:r>
          </a:p>
        </p:txBody>
      </p:sp>
      <p:sp>
        <p:nvSpPr>
          <p:cNvPr id="2" name="Tekstvak 1">
            <a:extLst>
              <a:ext uri="{FF2B5EF4-FFF2-40B4-BE49-F238E27FC236}">
                <a16:creationId xmlns:a16="http://schemas.microsoft.com/office/drawing/2014/main" id="{9DBB55C0-78DD-12E4-BC96-A05D574BD699}"/>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a:xfrm>
            <a:off x="2046289" y="1076071"/>
            <a:ext cx="8099425" cy="533400"/>
          </a:xfrm>
        </p:spPr>
        <p:txBody>
          <a:bodyPr>
            <a:noAutofit/>
          </a:bodyPr>
          <a:lstStyle/>
          <a:p>
            <a:r>
              <a:rPr lang="en-US" altLang="en-US" sz="3600" dirty="0" err="1">
                <a:solidFill>
                  <a:schemeClr val="accent2"/>
                </a:solidFill>
                <a:ea typeface="Arial" charset="0"/>
                <a:cs typeface="Arial" charset="0"/>
              </a:rPr>
              <a:t>Effecten</a:t>
            </a:r>
            <a:r>
              <a:rPr lang="en-US" altLang="en-US" sz="3600" dirty="0">
                <a:solidFill>
                  <a:schemeClr val="accent2"/>
                </a:solidFill>
                <a:ea typeface="Arial" charset="0"/>
                <a:cs typeface="Arial" charset="0"/>
              </a:rPr>
              <a:t> van </a:t>
            </a:r>
            <a:r>
              <a:rPr lang="en-US" altLang="en-US" sz="3600" dirty="0" err="1">
                <a:solidFill>
                  <a:schemeClr val="accent2"/>
                </a:solidFill>
                <a:ea typeface="Arial" charset="0"/>
                <a:cs typeface="Arial" charset="0"/>
              </a:rPr>
              <a:t>dia</a:t>
            </a:r>
            <a:r>
              <a:rPr lang="en-US" altLang="en-US" sz="3600" dirty="0">
                <a:solidFill>
                  <a:schemeClr val="accent2"/>
                </a:solidFill>
                <a:ea typeface="Arial" charset="0"/>
                <a:cs typeface="Arial" charset="0"/>
              </a:rPr>
              <a:t>-fit op </a:t>
            </a:r>
            <a:r>
              <a:rPr lang="en-US" altLang="en-US" sz="3600" dirty="0" err="1">
                <a:solidFill>
                  <a:schemeClr val="accent2"/>
                </a:solidFill>
                <a:ea typeface="Arial" charset="0"/>
                <a:cs typeface="Arial" charset="0"/>
              </a:rPr>
              <a:t>vermoeidheid</a:t>
            </a:r>
            <a:r>
              <a:rPr lang="en-US" altLang="en-US" sz="3600" dirty="0">
                <a:solidFill>
                  <a:schemeClr val="accent2"/>
                </a:solidFill>
                <a:ea typeface="Arial" charset="0"/>
                <a:cs typeface="Arial" charset="0"/>
              </a:rPr>
              <a:t> </a:t>
            </a:r>
            <a:r>
              <a:rPr lang="en-US" altLang="en-US" sz="3600" dirty="0" err="1">
                <a:solidFill>
                  <a:schemeClr val="accent2"/>
                </a:solidFill>
                <a:ea typeface="Arial" charset="0"/>
                <a:cs typeface="Arial" charset="0"/>
              </a:rPr>
              <a:t>en</a:t>
            </a:r>
            <a:r>
              <a:rPr lang="en-US" altLang="en-US" sz="3600" dirty="0">
                <a:solidFill>
                  <a:schemeClr val="accent2"/>
                </a:solidFill>
                <a:ea typeface="Arial" charset="0"/>
                <a:cs typeface="Arial" charset="0"/>
              </a:rPr>
              <a:t> </a:t>
            </a:r>
            <a:r>
              <a:rPr lang="en-US" altLang="en-US" sz="3600" dirty="0" err="1">
                <a:solidFill>
                  <a:schemeClr val="accent2"/>
                </a:solidFill>
                <a:ea typeface="Arial" charset="0"/>
                <a:cs typeface="Arial" charset="0"/>
              </a:rPr>
              <a:t>beperkingen</a:t>
            </a:r>
            <a:endParaRPr lang="en-US" altLang="en-US" sz="3600" dirty="0">
              <a:solidFill>
                <a:schemeClr val="accent2"/>
              </a:solidFill>
              <a:ea typeface="Arial" charset="0"/>
              <a:cs typeface="Arial" charset="0"/>
            </a:endParaRPr>
          </a:p>
        </p:txBody>
      </p:sp>
      <p:graphicFrame>
        <p:nvGraphicFramePr>
          <p:cNvPr id="6" name="Grafiek 5"/>
          <p:cNvGraphicFramePr/>
          <p:nvPr/>
        </p:nvGraphicFramePr>
        <p:xfrm>
          <a:off x="1499616" y="2179728"/>
          <a:ext cx="4308352" cy="3526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ek 8"/>
          <p:cNvGraphicFramePr/>
          <p:nvPr/>
        </p:nvGraphicFramePr>
        <p:xfrm>
          <a:off x="6071300" y="1960272"/>
          <a:ext cx="4627180" cy="3763872"/>
        </p:xfrm>
        <a:graphic>
          <a:graphicData uri="http://schemas.openxmlformats.org/drawingml/2006/chart">
            <c:chart xmlns:c="http://schemas.openxmlformats.org/drawingml/2006/chart" xmlns:r="http://schemas.openxmlformats.org/officeDocument/2006/relationships" r:id="rId4"/>
          </a:graphicData>
        </a:graphic>
      </p:graphicFrame>
      <p:sp>
        <p:nvSpPr>
          <p:cNvPr id="2" name="Tekstvak 1"/>
          <p:cNvSpPr txBox="1"/>
          <p:nvPr/>
        </p:nvSpPr>
        <p:spPr>
          <a:xfrm>
            <a:off x="1298448" y="5737661"/>
            <a:ext cx="6234399" cy="523220"/>
          </a:xfrm>
          <a:prstGeom prst="rect">
            <a:avLst/>
          </a:prstGeom>
          <a:noFill/>
        </p:spPr>
        <p:txBody>
          <a:bodyPr wrap="none" rtlCol="0">
            <a:spAutoFit/>
          </a:bodyPr>
          <a:lstStyle/>
          <a:p>
            <a:r>
              <a:rPr lang="en-GB" sz="2800" dirty="0"/>
              <a:t>75% </a:t>
            </a:r>
            <a:r>
              <a:rPr lang="en-GB" sz="2800" dirty="0" err="1"/>
              <a:t>na</a:t>
            </a:r>
            <a:r>
              <a:rPr lang="en-GB" sz="2800" dirty="0"/>
              <a:t> </a:t>
            </a:r>
            <a:r>
              <a:rPr lang="en-GB" sz="2800" dirty="0" err="1"/>
              <a:t>dia</a:t>
            </a:r>
            <a:r>
              <a:rPr lang="en-GB" sz="2800" dirty="0"/>
              <a:t>-fit </a:t>
            </a:r>
            <a:r>
              <a:rPr lang="en-GB" sz="2800" dirty="0" err="1"/>
              <a:t>niet</a:t>
            </a:r>
            <a:r>
              <a:rPr lang="en-GB" sz="2800" dirty="0"/>
              <a:t> </a:t>
            </a:r>
            <a:r>
              <a:rPr lang="en-GB" sz="2800" dirty="0" err="1"/>
              <a:t>langer</a:t>
            </a:r>
            <a:r>
              <a:rPr lang="en-GB" sz="2800" dirty="0"/>
              <a:t> </a:t>
            </a:r>
            <a:r>
              <a:rPr lang="en-GB" sz="2800" dirty="0" err="1"/>
              <a:t>ernstig</a:t>
            </a:r>
            <a:r>
              <a:rPr lang="en-GB" sz="2800" dirty="0"/>
              <a:t> </a:t>
            </a:r>
            <a:r>
              <a:rPr lang="en-GB" sz="2800" dirty="0" err="1"/>
              <a:t>moe</a:t>
            </a:r>
            <a:endParaRPr lang="en-GB" sz="2800" dirty="0"/>
          </a:p>
        </p:txBody>
      </p:sp>
      <p:sp>
        <p:nvSpPr>
          <p:cNvPr id="3" name="Tekstvak 2"/>
          <p:cNvSpPr txBox="1"/>
          <p:nvPr/>
        </p:nvSpPr>
        <p:spPr>
          <a:xfrm>
            <a:off x="1005840" y="6364224"/>
            <a:ext cx="4001416" cy="369332"/>
          </a:xfrm>
          <a:prstGeom prst="rect">
            <a:avLst/>
          </a:prstGeom>
          <a:noFill/>
        </p:spPr>
        <p:txBody>
          <a:bodyPr wrap="none" rtlCol="0">
            <a:spAutoFit/>
          </a:bodyPr>
          <a:lstStyle/>
          <a:p>
            <a:r>
              <a:rPr lang="en-GB" dirty="0" err="1"/>
              <a:t>Menting</a:t>
            </a:r>
            <a:r>
              <a:rPr lang="en-GB" dirty="0"/>
              <a:t> et al, 2017; Lancet Diabetes</a:t>
            </a:r>
          </a:p>
        </p:txBody>
      </p:sp>
      <p:sp>
        <p:nvSpPr>
          <p:cNvPr id="12" name="Tekstvak 11"/>
          <p:cNvSpPr txBox="1"/>
          <p:nvPr/>
        </p:nvSpPr>
        <p:spPr>
          <a:xfrm>
            <a:off x="7630814" y="6399338"/>
            <a:ext cx="3950208" cy="369332"/>
          </a:xfrm>
          <a:prstGeom prst="rect">
            <a:avLst/>
          </a:prstGeom>
          <a:solidFill>
            <a:schemeClr val="bg1"/>
          </a:solidFill>
        </p:spPr>
        <p:txBody>
          <a:bodyPr wrap="square" rtlCol="0">
            <a:spAutoFit/>
          </a:bodyPr>
          <a:lstStyle/>
          <a:p>
            <a:endParaRPr lang="en-GB" dirty="0"/>
          </a:p>
        </p:txBody>
      </p:sp>
      <p:sp>
        <p:nvSpPr>
          <p:cNvPr id="13" name="Tekstvak 12"/>
          <p:cNvSpPr txBox="1"/>
          <p:nvPr/>
        </p:nvSpPr>
        <p:spPr>
          <a:xfrm>
            <a:off x="8241323" y="6344312"/>
            <a:ext cx="2107500" cy="369332"/>
          </a:xfrm>
          <a:prstGeom prst="rect">
            <a:avLst/>
          </a:prstGeom>
          <a:noFill/>
        </p:spPr>
        <p:txBody>
          <a:bodyPr wrap="none" rtlCol="0">
            <a:spAutoFit/>
          </a:bodyPr>
          <a:lstStyle/>
          <a:p>
            <a:r>
              <a:rPr lang="en-GB"/>
              <a:t>LVMP </a:t>
            </a:r>
            <a:r>
              <a:rPr lang="en-GB" dirty="0" err="1"/>
              <a:t>congres</a:t>
            </a:r>
            <a:r>
              <a:rPr lang="en-GB" dirty="0"/>
              <a:t> 2019</a:t>
            </a:r>
          </a:p>
        </p:txBody>
      </p:sp>
      <p:sp>
        <p:nvSpPr>
          <p:cNvPr id="4" name="Tekstvak 3">
            <a:extLst>
              <a:ext uri="{FF2B5EF4-FFF2-40B4-BE49-F238E27FC236}">
                <a16:creationId xmlns:a16="http://schemas.microsoft.com/office/drawing/2014/main" id="{53C9CC5E-A13E-B006-3B6E-F40DD9202D4A}"/>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5" name="Tekstvak 4">
            <a:extLst>
              <a:ext uri="{FF2B5EF4-FFF2-40B4-BE49-F238E27FC236}">
                <a16:creationId xmlns:a16="http://schemas.microsoft.com/office/drawing/2014/main" id="{D66A7233-0527-E5D4-C232-DFFC5560E0C9}"/>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custDataLst>
      <p:tags r:id="rId1"/>
    </p:custDataLst>
    <p:extLst>
      <p:ext uri="{BB962C8B-B14F-4D97-AF65-F5344CB8AC3E}">
        <p14:creationId xmlns:p14="http://schemas.microsoft.com/office/powerpoint/2010/main" val="3787226417"/>
      </p:ext>
    </p:extLst>
  </p:cSld>
  <p:clrMapOvr>
    <a:masterClrMapping/>
  </p:clrMapOvr>
  <p:transition advTm="805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Ondertitel 2"/>
          <p:cNvSpPr>
            <a:spLocks noGrp="1"/>
          </p:cNvSpPr>
          <p:nvPr>
            <p:ph type="subTitle" idx="1"/>
          </p:nvPr>
        </p:nvSpPr>
        <p:spPr/>
        <p:txBody>
          <a:bodyPr/>
          <a:lstStyle/>
          <a:p>
            <a:endParaRPr lang="en-GB"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00" y="1526868"/>
            <a:ext cx="7213600" cy="2905478"/>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652451"/>
            <a:ext cx="6126480" cy="1814346"/>
          </a:xfrm>
          <a:prstGeom prst="rect">
            <a:avLst/>
          </a:prstGeom>
        </p:spPr>
      </p:pic>
      <p:sp>
        <p:nvSpPr>
          <p:cNvPr id="7" name="Title 1"/>
          <p:cNvSpPr txBox="1">
            <a:spLocks/>
          </p:cNvSpPr>
          <p:nvPr/>
        </p:nvSpPr>
        <p:spPr>
          <a:xfrm>
            <a:off x="4773168" y="3883417"/>
            <a:ext cx="7772400" cy="1103312"/>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a:lstStyle>
          <a:p>
            <a:r>
              <a:rPr lang="en-US" altLang="x-none" dirty="0">
                <a:latin typeface="Avenir Book" charset="0"/>
                <a:cs typeface="Avenir Book" charset="0"/>
              </a:rPr>
              <a:t>Internet-Assisted Cognitive Behavioral Intervention for Targeted Therapy-Related Fatigue in Chronic Myeloid Leukemia </a:t>
            </a:r>
          </a:p>
        </p:txBody>
      </p:sp>
      <p:cxnSp>
        <p:nvCxnSpPr>
          <p:cNvPr id="8" name="Straight Connector 4"/>
          <p:cNvCxnSpPr/>
          <p:nvPr/>
        </p:nvCxnSpPr>
        <p:spPr>
          <a:xfrm>
            <a:off x="4826000" y="4935455"/>
            <a:ext cx="7366000" cy="0"/>
          </a:xfrm>
          <a:prstGeom prst="line">
            <a:avLst/>
          </a:prstGeom>
          <a:ln>
            <a:solidFill>
              <a:srgbClr val="00C0E4"/>
            </a:solidFill>
          </a:ln>
          <a:effectLst/>
        </p:spPr>
        <p:style>
          <a:lnRef idx="2">
            <a:schemeClr val="accent1"/>
          </a:lnRef>
          <a:fillRef idx="0">
            <a:schemeClr val="accent1"/>
          </a:fillRef>
          <a:effectRef idx="1">
            <a:schemeClr val="accent1"/>
          </a:effectRef>
          <a:fontRef idx="minor">
            <a:schemeClr val="tx1"/>
          </a:fontRef>
        </p:style>
      </p:cxnSp>
      <p:sp>
        <p:nvSpPr>
          <p:cNvPr id="10" name="Subtitle 2"/>
          <p:cNvSpPr txBox="1">
            <a:spLocks/>
          </p:cNvSpPr>
          <p:nvPr/>
        </p:nvSpPr>
        <p:spPr>
          <a:xfrm>
            <a:off x="4826000" y="4955190"/>
            <a:ext cx="8231760" cy="1047001"/>
          </a:xfrm>
          <a:prstGeom prst="rect">
            <a:avLst/>
          </a:prstGeom>
        </p:spPr>
        <p:txBody>
          <a:bodyPr>
            <a:noAutofit/>
          </a:bodyPr>
          <a:lstStyle>
            <a:lvl1pPr marL="0" indent="0" algn="l" defTabSz="914400" rtl="0" eaLnBrk="1" latinLnBrk="0" hangingPunct="1">
              <a:lnSpc>
                <a:spcPts val="4200"/>
              </a:lnSpc>
              <a:spcBef>
                <a:spcPts val="1000"/>
              </a:spcBef>
              <a:buFont typeface="Arial" panose="020B0604020202020204" pitchFamily="34" charset="0"/>
              <a:buNone/>
              <a:defRPr sz="40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ct val="90000"/>
              </a:lnSpc>
            </a:pPr>
            <a:r>
              <a:rPr lang="en-US" altLang="x-none" sz="2000" dirty="0">
                <a:latin typeface="Avenir Book" charset="0"/>
                <a:ea typeface="Avenir Book" charset="0"/>
                <a:cs typeface="Avenir Book" charset="0"/>
              </a:rPr>
              <a:t>Jim H,</a:t>
            </a:r>
            <a:r>
              <a:rPr lang="en-US" altLang="x-none" sz="2000" baseline="30000" dirty="0">
                <a:latin typeface="Avenir Book" charset="0"/>
                <a:ea typeface="Avenir Book" charset="0"/>
                <a:cs typeface="Avenir Book" charset="0"/>
              </a:rPr>
              <a:t>1</a:t>
            </a:r>
            <a:r>
              <a:rPr lang="en-US" altLang="x-none" sz="2000" dirty="0">
                <a:latin typeface="Avenir Book" charset="0"/>
                <a:ea typeface="Avenir Book" charset="0"/>
                <a:cs typeface="Avenir Book" charset="0"/>
              </a:rPr>
              <a:t> </a:t>
            </a:r>
            <a:r>
              <a:rPr lang="en-US" altLang="x-none" sz="2000" dirty="0">
                <a:latin typeface="Arial" charset="0"/>
                <a:cs typeface="Arial" charset="0"/>
              </a:rPr>
              <a:t>Nelson A,</a:t>
            </a:r>
            <a:r>
              <a:rPr lang="en-US" altLang="x-none" sz="2000" baseline="30000" dirty="0">
                <a:latin typeface="Arial" charset="0"/>
                <a:cs typeface="Arial" charset="0"/>
              </a:rPr>
              <a:t>1 </a:t>
            </a:r>
            <a:r>
              <a:rPr lang="en-US" altLang="x-none" sz="2000" dirty="0" err="1">
                <a:latin typeface="Arial" charset="0"/>
                <a:cs typeface="Arial" charset="0"/>
              </a:rPr>
              <a:t>Pinill-Ibarz</a:t>
            </a:r>
            <a:r>
              <a:rPr lang="en-US" altLang="x-none" sz="2000" dirty="0">
                <a:latin typeface="Arial" charset="0"/>
                <a:cs typeface="Arial" charset="0"/>
              </a:rPr>
              <a:t> J, Sweet K, </a:t>
            </a:r>
            <a:r>
              <a:rPr lang="en-US" altLang="x-none" sz="2000" dirty="0" err="1">
                <a:latin typeface="Arial" charset="0"/>
                <a:cs typeface="Arial" charset="0"/>
              </a:rPr>
              <a:t>Giellisen</a:t>
            </a:r>
            <a:r>
              <a:rPr lang="en-US" altLang="x-none" sz="2000" dirty="0">
                <a:latin typeface="Arial" charset="0"/>
                <a:cs typeface="Arial" charset="0"/>
              </a:rPr>
              <a:t> M, Bulls H, </a:t>
            </a:r>
            <a:r>
              <a:rPr lang="en-US" altLang="x-none" sz="2000" dirty="0" err="1">
                <a:latin typeface="Arial" charset="0"/>
                <a:cs typeface="Arial" charset="0"/>
              </a:rPr>
              <a:t>Hoogland</a:t>
            </a:r>
            <a:r>
              <a:rPr lang="en-US" altLang="x-none" sz="2000" dirty="0">
                <a:latin typeface="Arial" charset="0"/>
                <a:cs typeface="Arial" charset="0"/>
              </a:rPr>
              <a:t> A, Jacobsen P, </a:t>
            </a:r>
            <a:r>
              <a:rPr lang="en-US" altLang="x-none" sz="2000" dirty="0" err="1">
                <a:latin typeface="Arial" charset="0"/>
                <a:cs typeface="Arial" charset="0"/>
              </a:rPr>
              <a:t>Helly</a:t>
            </a:r>
            <a:r>
              <a:rPr lang="en-US" altLang="x-none" sz="2000" dirty="0">
                <a:latin typeface="Arial" charset="0"/>
                <a:cs typeface="Arial" charset="0"/>
              </a:rPr>
              <a:t> Hyland,</a:t>
            </a:r>
            <a:r>
              <a:rPr lang="en-US" altLang="x-none" sz="2000" baseline="30000" dirty="0">
                <a:latin typeface="Arial" charset="0"/>
                <a:cs typeface="Arial" charset="0"/>
              </a:rPr>
              <a:t>1</a:t>
            </a:r>
            <a:r>
              <a:rPr lang="en-US" altLang="x-none" sz="2000" dirty="0">
                <a:latin typeface="Arial" charset="0"/>
                <a:cs typeface="Arial" charset="0"/>
              </a:rPr>
              <a:t> </a:t>
            </a:r>
            <a:r>
              <a:rPr lang="en-US" altLang="x-none" sz="2000" dirty="0" err="1">
                <a:latin typeface="Arial" charset="0"/>
                <a:cs typeface="Arial" charset="0"/>
              </a:rPr>
              <a:t>Aasha</a:t>
            </a:r>
            <a:r>
              <a:rPr lang="en-US" altLang="x-none" sz="2000" dirty="0">
                <a:latin typeface="Arial" charset="0"/>
                <a:cs typeface="Arial" charset="0"/>
              </a:rPr>
              <a:t> I. Hoogland,</a:t>
            </a:r>
            <a:r>
              <a:rPr lang="en-US" altLang="x-none" sz="2000" baseline="30000" dirty="0">
                <a:latin typeface="Arial" charset="0"/>
                <a:cs typeface="Arial" charset="0"/>
              </a:rPr>
              <a:t>1</a:t>
            </a:r>
            <a:r>
              <a:rPr lang="en-US" altLang="x-none" sz="2000" dirty="0">
                <a:latin typeface="Arial" charset="0"/>
                <a:cs typeface="Arial" charset="0"/>
              </a:rPr>
              <a:t> </a:t>
            </a:r>
          </a:p>
          <a:p>
            <a:pPr>
              <a:lnSpc>
                <a:spcPct val="90000"/>
              </a:lnSpc>
            </a:pPr>
            <a:r>
              <a:rPr lang="en-US" altLang="x-none" sz="2000" b="1" dirty="0" err="1">
                <a:latin typeface="Avenir Book" charset="0"/>
                <a:ea typeface="Avenir Book" charset="0"/>
                <a:cs typeface="Avenir Book" charset="0"/>
              </a:rPr>
              <a:t>Knoop</a:t>
            </a:r>
            <a:r>
              <a:rPr lang="en-US" altLang="x-none" sz="2000" b="1" dirty="0">
                <a:latin typeface="Avenir Book" charset="0"/>
                <a:ea typeface="Avenir Book" charset="0"/>
                <a:cs typeface="Avenir Book" charset="0"/>
              </a:rPr>
              <a:t> H</a:t>
            </a:r>
            <a:r>
              <a:rPr lang="en-US" altLang="x-none" sz="2000" b="1" baseline="30000" dirty="0">
                <a:latin typeface="Avenir Book" charset="0"/>
                <a:ea typeface="Avenir Book" charset="0"/>
                <a:cs typeface="Avenir Book" charset="0"/>
              </a:rPr>
              <a:t>3</a:t>
            </a:r>
            <a:r>
              <a:rPr lang="en-US" altLang="x-none" sz="2000" b="1" dirty="0">
                <a:latin typeface="Avenir Book" charset="0"/>
                <a:ea typeface="Avenir Book" charset="0"/>
                <a:cs typeface="Avenir Book" charset="0"/>
              </a:rPr>
              <a:t> </a:t>
            </a:r>
            <a:endParaRPr lang="en-US" altLang="x-none" sz="2000" b="1" baseline="30000" dirty="0">
              <a:latin typeface="Avenir Book" charset="0"/>
              <a:ea typeface="Avenir Book" charset="0"/>
              <a:cs typeface="Avenir Book" charset="0"/>
            </a:endParaRPr>
          </a:p>
          <a:p>
            <a:pPr>
              <a:lnSpc>
                <a:spcPct val="90000"/>
              </a:lnSpc>
            </a:pPr>
            <a:r>
              <a:rPr lang="en-US" altLang="x-none" sz="2000" dirty="0">
                <a:latin typeface="Avenir Book" charset="0"/>
                <a:ea typeface="Avenir Book" charset="0"/>
                <a:cs typeface="Avenir Book" charset="0"/>
              </a:rPr>
              <a:t>Cancer, 2019 </a:t>
            </a:r>
          </a:p>
        </p:txBody>
      </p:sp>
      <p:sp>
        <p:nvSpPr>
          <p:cNvPr id="11" name="Tekstvak 10"/>
          <p:cNvSpPr txBox="1"/>
          <p:nvPr/>
        </p:nvSpPr>
        <p:spPr>
          <a:xfrm>
            <a:off x="7630814" y="6362762"/>
            <a:ext cx="3950208" cy="369332"/>
          </a:xfrm>
          <a:prstGeom prst="rect">
            <a:avLst/>
          </a:prstGeom>
          <a:solidFill>
            <a:schemeClr val="bg1"/>
          </a:solidFill>
        </p:spPr>
        <p:txBody>
          <a:bodyPr wrap="square" rtlCol="0">
            <a:spAutoFit/>
          </a:bodyPr>
          <a:lstStyle/>
          <a:p>
            <a:endParaRPr lang="en-GB" dirty="0"/>
          </a:p>
        </p:txBody>
      </p:sp>
      <p:sp>
        <p:nvSpPr>
          <p:cNvPr id="9" name="Tekstvak 8">
            <a:extLst>
              <a:ext uri="{FF2B5EF4-FFF2-40B4-BE49-F238E27FC236}">
                <a16:creationId xmlns:a16="http://schemas.microsoft.com/office/drawing/2014/main" id="{28C53FD4-117F-4DAB-93D8-4DE750376AA9}"/>
              </a:ext>
            </a:extLst>
          </p:cNvPr>
          <p:cNvSpPr txBox="1"/>
          <p:nvPr/>
        </p:nvSpPr>
        <p:spPr>
          <a:xfrm>
            <a:off x="213235" y="804028"/>
            <a:ext cx="12339404" cy="646331"/>
          </a:xfrm>
          <a:prstGeom prst="rect">
            <a:avLst/>
          </a:prstGeom>
          <a:noFill/>
        </p:spPr>
        <p:txBody>
          <a:bodyPr wrap="none" rtlCol="0">
            <a:spAutoFit/>
          </a:bodyPr>
          <a:lstStyle/>
          <a:p>
            <a:r>
              <a:rPr lang="en-GB" sz="3600" b="1" dirty="0">
                <a:solidFill>
                  <a:srgbClr val="F07814"/>
                </a:solidFill>
              </a:rPr>
              <a:t>Trans-</a:t>
            </a:r>
            <a:r>
              <a:rPr lang="en-GB" sz="3600" b="1" dirty="0" err="1">
                <a:solidFill>
                  <a:srgbClr val="F07814"/>
                </a:solidFill>
              </a:rPr>
              <a:t>diagnostische</a:t>
            </a:r>
            <a:r>
              <a:rPr lang="en-GB" sz="3600" b="1" dirty="0">
                <a:solidFill>
                  <a:srgbClr val="F07814"/>
                </a:solidFill>
              </a:rPr>
              <a:t> </a:t>
            </a:r>
            <a:r>
              <a:rPr lang="en-GB" sz="3600" b="1" dirty="0" err="1">
                <a:solidFill>
                  <a:srgbClr val="F07814"/>
                </a:solidFill>
              </a:rPr>
              <a:t>gedragsinterventies</a:t>
            </a:r>
            <a:r>
              <a:rPr lang="en-GB" sz="3600" b="1" dirty="0">
                <a:solidFill>
                  <a:srgbClr val="F07814"/>
                </a:solidFill>
              </a:rPr>
              <a:t> </a:t>
            </a:r>
            <a:r>
              <a:rPr lang="en-GB" sz="3600" b="1" dirty="0" err="1">
                <a:solidFill>
                  <a:srgbClr val="F07814"/>
                </a:solidFill>
              </a:rPr>
              <a:t>voor</a:t>
            </a:r>
            <a:r>
              <a:rPr lang="en-GB" sz="3600" b="1" dirty="0">
                <a:solidFill>
                  <a:srgbClr val="F07814"/>
                </a:solidFill>
              </a:rPr>
              <a:t> </a:t>
            </a:r>
            <a:r>
              <a:rPr lang="en-GB" sz="3600" b="1" dirty="0" err="1">
                <a:solidFill>
                  <a:srgbClr val="F07814"/>
                </a:solidFill>
              </a:rPr>
              <a:t>moeheid</a:t>
            </a:r>
            <a:r>
              <a:rPr lang="en-GB" sz="3600" b="1" dirty="0">
                <a:solidFill>
                  <a:srgbClr val="F07814"/>
                </a:solidFill>
              </a:rPr>
              <a:t>? </a:t>
            </a:r>
          </a:p>
        </p:txBody>
      </p:sp>
      <p:sp>
        <p:nvSpPr>
          <p:cNvPr id="12" name="Tekstvak 11">
            <a:extLst>
              <a:ext uri="{FF2B5EF4-FFF2-40B4-BE49-F238E27FC236}">
                <a16:creationId xmlns:a16="http://schemas.microsoft.com/office/drawing/2014/main" id="{AC32A385-2937-4F0B-F42F-32E119824529}"/>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4" name="Tekstvak 3">
            <a:extLst>
              <a:ext uri="{FF2B5EF4-FFF2-40B4-BE49-F238E27FC236}">
                <a16:creationId xmlns:a16="http://schemas.microsoft.com/office/drawing/2014/main" id="{E2172E88-91D0-077A-F817-2522D926DBA9}"/>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225022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el 1">
            <a:extLst>
              <a:ext uri="{FF2B5EF4-FFF2-40B4-BE49-F238E27FC236}">
                <a16:creationId xmlns:a16="http://schemas.microsoft.com/office/drawing/2014/main" id="{3A6DC901-4129-9DD1-0A54-2394353ED161}"/>
              </a:ext>
            </a:extLst>
          </p:cNvPr>
          <p:cNvSpPr>
            <a:spLocks noGrp="1"/>
          </p:cNvSpPr>
          <p:nvPr>
            <p:ph type="title"/>
          </p:nvPr>
        </p:nvSpPr>
        <p:spPr>
          <a:xfrm>
            <a:off x="1919288" y="476250"/>
            <a:ext cx="8229600" cy="1143000"/>
          </a:xfrm>
        </p:spPr>
        <p:txBody>
          <a:bodyPr>
            <a:normAutofit fontScale="90000"/>
          </a:bodyPr>
          <a:lstStyle/>
          <a:p>
            <a:pPr algn="ctr" eaLnBrk="1" hangingPunct="1"/>
            <a:r>
              <a:rPr lang="en-US" altLang="nl-NL" sz="3200" dirty="0" err="1">
                <a:ea typeface="ＭＳ Ｐゴシック" panose="020B0600070205080204" pitchFamily="34" charset="-128"/>
                <a:cs typeface="ＭＳ Ｐゴシック" panose="020B0600070205080204" pitchFamily="34" charset="-128"/>
              </a:rPr>
              <a:t>Zijn</a:t>
            </a:r>
            <a:r>
              <a:rPr lang="en-US" altLang="nl-NL" sz="3200" dirty="0">
                <a:ea typeface="ＭＳ Ｐゴシック" panose="020B0600070205080204" pitchFamily="34" charset="-128"/>
                <a:cs typeface="ＭＳ Ｐゴシック" panose="020B0600070205080204" pitchFamily="34" charset="-128"/>
              </a:rPr>
              <a:t> de </a:t>
            </a:r>
            <a:r>
              <a:rPr lang="en-US" altLang="nl-NL" sz="3200" dirty="0" err="1">
                <a:ea typeface="ＭＳ Ｐゴシック" panose="020B0600070205080204" pitchFamily="34" charset="-128"/>
                <a:cs typeface="ＭＳ Ｐゴシック" panose="020B0600070205080204" pitchFamily="34" charset="-128"/>
              </a:rPr>
              <a:t>factoren</a:t>
            </a:r>
            <a:r>
              <a:rPr lang="en-US" altLang="nl-NL" sz="3200" dirty="0">
                <a:ea typeface="ＭＳ Ｐゴシック" panose="020B0600070205080204" pitchFamily="34" charset="-128"/>
                <a:cs typeface="ＭＳ Ｐゴシック" panose="020B0600070205080204" pitchFamily="34" charset="-128"/>
              </a:rPr>
              <a:t> die de </a:t>
            </a:r>
            <a:r>
              <a:rPr lang="en-US" altLang="nl-NL" sz="3200" dirty="0" err="1">
                <a:ea typeface="ＭＳ Ｐゴシック" panose="020B0600070205080204" pitchFamily="34" charset="-128"/>
                <a:cs typeface="ＭＳ Ｐゴシック" panose="020B0600070205080204" pitchFamily="34" charset="-128"/>
              </a:rPr>
              <a:t>afname</a:t>
            </a:r>
            <a:r>
              <a:rPr lang="en-US" altLang="nl-NL" sz="3200" dirty="0">
                <a:ea typeface="ＭＳ Ｐゴシック" panose="020B0600070205080204" pitchFamily="34" charset="-128"/>
                <a:cs typeface="ＭＳ Ｐゴシック" panose="020B0600070205080204" pitchFamily="34" charset="-128"/>
              </a:rPr>
              <a:t> in </a:t>
            </a:r>
            <a:r>
              <a:rPr lang="en-US" altLang="nl-NL" sz="3200" dirty="0" err="1">
                <a:ea typeface="ＭＳ Ｐゴシック" panose="020B0600070205080204" pitchFamily="34" charset="-128"/>
                <a:cs typeface="ＭＳ Ｐゴシック" panose="020B0600070205080204" pitchFamily="34" charset="-128"/>
              </a:rPr>
              <a:t>vermoeidheid</a:t>
            </a:r>
            <a:r>
              <a:rPr lang="en-US" altLang="nl-NL" sz="3200" dirty="0">
                <a:ea typeface="ＭＳ Ｐゴシック" panose="020B0600070205080204" pitchFamily="34" charset="-128"/>
                <a:cs typeface="ＭＳ Ｐゴシック" panose="020B0600070205080204" pitchFamily="34" charset="-128"/>
              </a:rPr>
              <a:t> </a:t>
            </a:r>
            <a:r>
              <a:rPr lang="en-US" altLang="nl-NL" sz="3200" dirty="0" err="1">
                <a:ea typeface="ＭＳ Ｐゴシック" panose="020B0600070205080204" pitchFamily="34" charset="-128"/>
                <a:cs typeface="ＭＳ Ｐゴシック" panose="020B0600070205080204" pitchFamily="34" charset="-128"/>
              </a:rPr>
              <a:t>kunnen</a:t>
            </a:r>
            <a:r>
              <a:rPr lang="en-US" altLang="nl-NL" sz="3200" dirty="0">
                <a:ea typeface="ＭＳ Ｐゴシック" panose="020B0600070205080204" pitchFamily="34" charset="-128"/>
                <a:cs typeface="ＭＳ Ｐゴシック" panose="020B0600070205080204" pitchFamily="34" charset="-128"/>
              </a:rPr>
              <a:t> </a:t>
            </a:r>
            <a:r>
              <a:rPr lang="en-US" altLang="nl-NL" sz="3200" dirty="0" err="1">
                <a:ea typeface="ＭＳ Ｐゴシック" panose="020B0600070205080204" pitchFamily="34" charset="-128"/>
                <a:cs typeface="ＭＳ Ｐゴシック" panose="020B0600070205080204" pitchFamily="34" charset="-128"/>
              </a:rPr>
              <a:t>verklaren</a:t>
            </a:r>
            <a:r>
              <a:rPr lang="en-US" altLang="nl-NL" sz="3200" dirty="0">
                <a:ea typeface="ＭＳ Ｐゴシック" panose="020B0600070205080204" pitchFamily="34" charset="-128"/>
                <a:cs typeface="ＭＳ Ｐゴシック" panose="020B0600070205080204" pitchFamily="34" charset="-128"/>
              </a:rPr>
              <a:t> </a:t>
            </a:r>
            <a:r>
              <a:rPr lang="en-US" altLang="nl-NL" sz="3200" dirty="0" err="1">
                <a:ea typeface="ＭＳ Ｐゴシック" panose="020B0600070205080204" pitchFamily="34" charset="-128"/>
                <a:cs typeface="ＭＳ Ｐゴシック" panose="020B0600070205080204" pitchFamily="34" charset="-128"/>
              </a:rPr>
              <a:t>ook</a:t>
            </a:r>
            <a:r>
              <a:rPr lang="en-US" altLang="nl-NL" sz="3200" dirty="0">
                <a:ea typeface="ＭＳ Ｐゴシック" panose="020B0600070205080204" pitchFamily="34" charset="-128"/>
                <a:cs typeface="ＭＳ Ｐゴシック" panose="020B0600070205080204" pitchFamily="34" charset="-128"/>
              </a:rPr>
              <a:t> </a:t>
            </a:r>
            <a:r>
              <a:rPr lang="en-US" altLang="nl-NL" sz="3200" dirty="0" err="1">
                <a:ea typeface="ＭＳ Ｐゴシック" panose="020B0600070205080204" pitchFamily="34" charset="-128"/>
                <a:cs typeface="ＭＳ Ｐゴシック" panose="020B0600070205080204" pitchFamily="34" charset="-128"/>
              </a:rPr>
              <a:t>transdiagnostisch</a:t>
            </a:r>
            <a:r>
              <a:rPr lang="en-US" altLang="nl-NL" sz="3200" dirty="0">
                <a:ea typeface="ＭＳ Ｐゴシック" panose="020B0600070205080204" pitchFamily="34" charset="-128"/>
                <a:cs typeface="ＭＳ Ｐゴシック" panose="020B0600070205080204" pitchFamily="34" charset="-128"/>
              </a:rPr>
              <a:t>?</a:t>
            </a:r>
            <a:endParaRPr lang="nl-NL" altLang="nl-NL" sz="3200" dirty="0">
              <a:ea typeface="ＭＳ Ｐゴシック" panose="020B0600070205080204" pitchFamily="34" charset="-128"/>
              <a:cs typeface="ＭＳ Ｐゴシック" panose="020B0600070205080204" pitchFamily="34" charset="-128"/>
            </a:endParaRPr>
          </a:p>
        </p:txBody>
      </p:sp>
      <p:sp>
        <p:nvSpPr>
          <p:cNvPr id="186370" name="Rectangle 2">
            <a:extLst>
              <a:ext uri="{FF2B5EF4-FFF2-40B4-BE49-F238E27FC236}">
                <a16:creationId xmlns:a16="http://schemas.microsoft.com/office/drawing/2014/main" id="{986D5096-7DA8-00AB-9144-6CC64D00EE03}"/>
              </a:ext>
            </a:extLst>
          </p:cNvPr>
          <p:cNvSpPr>
            <a:spLocks noChangeArrowheads="1"/>
          </p:cNvSpPr>
          <p:nvPr/>
        </p:nvSpPr>
        <p:spPr bwMode="auto">
          <a:xfrm>
            <a:off x="1524001" y="-3301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lnSpc>
                <a:spcPct val="100000"/>
              </a:lnSpc>
              <a:buClrTx/>
              <a:buFontTx/>
              <a:buNone/>
            </a:pPr>
            <a:endParaRPr lang="nl-NL" altLang="nl-NL" sz="2800">
              <a:solidFill>
                <a:schemeClr val="bg1"/>
              </a:solidFill>
              <a:latin typeface="Tahoma" panose="020B0604030504040204" pitchFamily="34" charset="0"/>
            </a:endParaRPr>
          </a:p>
        </p:txBody>
      </p:sp>
      <p:pic>
        <p:nvPicPr>
          <p:cNvPr id="186371" name="Afbeelding 2" descr="gijslogo_zw_l">
            <a:extLst>
              <a:ext uri="{FF2B5EF4-FFF2-40B4-BE49-F238E27FC236}">
                <a16:creationId xmlns:a16="http://schemas.microsoft.com/office/drawing/2014/main" id="{821E8E3D-4902-A68F-D40C-5CE33E6E0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642"/>
          <a:stretch>
            <a:fillRect/>
          </a:stretch>
        </p:blipFill>
        <p:spPr bwMode="auto">
          <a:xfrm>
            <a:off x="2566988" y="1"/>
            <a:ext cx="215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Rectangle 3">
            <a:extLst>
              <a:ext uri="{FF2B5EF4-FFF2-40B4-BE49-F238E27FC236}">
                <a16:creationId xmlns:a16="http://schemas.microsoft.com/office/drawing/2014/main" id="{94705E0F-F30A-978D-0C9E-8DE162BF1BC0}"/>
              </a:ext>
            </a:extLst>
          </p:cNvPr>
          <p:cNvSpPr>
            <a:spLocks noChangeArrowheads="1"/>
          </p:cNvSpPr>
          <p:nvPr/>
        </p:nvSpPr>
        <p:spPr bwMode="auto">
          <a:xfrm>
            <a:off x="2351089" y="12700"/>
            <a:ext cx="3749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lnSpc>
                <a:spcPct val="100000"/>
              </a:lnSpc>
              <a:buClrTx/>
              <a:buFontTx/>
              <a:buNone/>
            </a:pPr>
            <a:r>
              <a:rPr lang="nl-NL" altLang="nl-NL" sz="1400">
                <a:solidFill>
                  <a:schemeClr val="bg1"/>
                </a:solidFill>
              </a:rPr>
              <a:t>                  Expert Centre for Chronic Fatigue</a:t>
            </a:r>
            <a:endParaRPr lang="nl-NL" altLang="nl-NL" sz="1400">
              <a:solidFill>
                <a:schemeClr val="bg1"/>
              </a:solidFill>
              <a:latin typeface="Tahoma" panose="020B0604030504040204" pitchFamily="34" charset="0"/>
            </a:endParaRPr>
          </a:p>
        </p:txBody>
      </p:sp>
      <p:grpSp>
        <p:nvGrpSpPr>
          <p:cNvPr id="186373" name="Group 3">
            <a:extLst>
              <a:ext uri="{FF2B5EF4-FFF2-40B4-BE49-F238E27FC236}">
                <a16:creationId xmlns:a16="http://schemas.microsoft.com/office/drawing/2014/main" id="{434F1043-F4A6-A352-D9B9-914798E0E0E3}"/>
              </a:ext>
            </a:extLst>
          </p:cNvPr>
          <p:cNvGrpSpPr>
            <a:grpSpLocks noGrp="1"/>
          </p:cNvGrpSpPr>
          <p:nvPr/>
        </p:nvGrpSpPr>
        <p:grpSpPr bwMode="auto">
          <a:xfrm>
            <a:off x="2495551" y="2781300"/>
            <a:ext cx="7210425" cy="2336800"/>
            <a:chOff x="335" y="2041"/>
            <a:chExt cx="5078" cy="1825"/>
          </a:xfrm>
        </p:grpSpPr>
        <p:pic>
          <p:nvPicPr>
            <p:cNvPr id="186381" name="Picture 4">
              <a:extLst>
                <a:ext uri="{FF2B5EF4-FFF2-40B4-BE49-F238E27FC236}">
                  <a16:creationId xmlns:a16="http://schemas.microsoft.com/office/drawing/2014/main" id="{4792D1E0-8276-FAD0-70F5-50634E145F9C}"/>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4016" b="68661"/>
            <a:stretch>
              <a:fillRect/>
            </a:stretch>
          </p:blipFill>
          <p:spPr bwMode="auto">
            <a:xfrm>
              <a:off x="335" y="2041"/>
              <a:ext cx="5078" cy="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6382" name="Text Box 5">
              <a:extLst>
                <a:ext uri="{FF2B5EF4-FFF2-40B4-BE49-F238E27FC236}">
                  <a16:creationId xmlns:a16="http://schemas.microsoft.com/office/drawing/2014/main" id="{62EDA927-907B-A8AC-9E47-21F85BD80043}"/>
                </a:ext>
              </a:extLst>
            </p:cNvPr>
            <p:cNvSpPr txBox="1">
              <a:spLocks noChangeArrowheads="1"/>
            </p:cNvSpPr>
            <p:nvPr/>
          </p:nvSpPr>
          <p:spPr bwMode="auto">
            <a:xfrm>
              <a:off x="4789" y="2219"/>
              <a:ext cx="616" cy="848"/>
            </a:xfrm>
            <a:prstGeom prst="rect">
              <a:avLst/>
            </a:prstGeom>
            <a:solidFill>
              <a:schemeClr val="bg1"/>
            </a:solidFill>
            <a:ln w="9525">
              <a:solidFill>
                <a:schemeClr val="tx1"/>
              </a:solidFill>
              <a:miter lim="800000"/>
              <a:headEnd/>
              <a:tailEnd/>
            </a:ln>
          </p:spPr>
          <p:txBody>
            <a:bodyPr>
              <a:spAutoFit/>
            </a:bodyPr>
            <a:lstStyle>
              <a:lvl1pPr>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lnSpc>
                  <a:spcPct val="125000"/>
                </a:lnSpc>
                <a:spcBef>
                  <a:spcPct val="50000"/>
                </a:spcBef>
                <a:buClrTx/>
                <a:buFontTx/>
                <a:buNone/>
              </a:pPr>
              <a:r>
                <a:rPr lang="nl-NL" altLang="nl-NL" sz="1200" b="1">
                  <a:latin typeface="Arial" panose="020B0604020202020204" pitchFamily="34" charset="0"/>
                </a:rPr>
                <a:t>Mean = 37</a:t>
              </a:r>
            </a:p>
            <a:p>
              <a:pPr eaLnBrk="1" hangingPunct="1">
                <a:lnSpc>
                  <a:spcPct val="125000"/>
                </a:lnSpc>
                <a:spcBef>
                  <a:spcPct val="50000"/>
                </a:spcBef>
                <a:buClrTx/>
                <a:buFontTx/>
                <a:buNone/>
              </a:pPr>
              <a:r>
                <a:rPr lang="nl-NL" altLang="nl-NL" sz="1200" b="1">
                  <a:latin typeface="Arial" panose="020B0604020202020204" pitchFamily="34" charset="0"/>
                </a:rPr>
                <a:t>SD =     87</a:t>
              </a:r>
              <a:endParaRPr lang="nl-NL" altLang="nl-NL" sz="1200">
                <a:latin typeface="Arial" panose="020B0604020202020204" pitchFamily="34" charset="0"/>
              </a:endParaRPr>
            </a:p>
          </p:txBody>
        </p:sp>
      </p:grpSp>
      <p:pic>
        <p:nvPicPr>
          <p:cNvPr id="186374" name="Picture 14" descr="http://www.wiskundemeisjes.nl/wp-content/uploads/2008/03/wandelen.jpg">
            <a:extLst>
              <a:ext uri="{FF2B5EF4-FFF2-40B4-BE49-F238E27FC236}">
                <a16:creationId xmlns:a16="http://schemas.microsoft.com/office/drawing/2014/main" id="{90773640-3AE3-8F03-0001-9CBFC2F29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1700213"/>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5" name="Picture 18" descr="http://www.hervormdekapel.nl/system/files/fietsen.jpg">
            <a:extLst>
              <a:ext uri="{FF2B5EF4-FFF2-40B4-BE49-F238E27FC236}">
                <a16:creationId xmlns:a16="http://schemas.microsoft.com/office/drawing/2014/main" id="{EEAAEEBF-3272-DCB1-7C81-5DEB604ED2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821" t="42892" r="30307" b="6834"/>
          <a:stretch>
            <a:fillRect/>
          </a:stretch>
        </p:blipFill>
        <p:spPr bwMode="auto">
          <a:xfrm>
            <a:off x="7824789" y="1628776"/>
            <a:ext cx="24479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6" name="Picture 2" descr="been">
            <a:extLst>
              <a:ext uri="{FF2B5EF4-FFF2-40B4-BE49-F238E27FC236}">
                <a16:creationId xmlns:a16="http://schemas.microsoft.com/office/drawing/2014/main" id="{CB58CADF-C337-E0EC-872B-5B2122D6CD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195"/>
          <a:stretch>
            <a:fillRect/>
          </a:stretch>
        </p:blipFill>
        <p:spPr bwMode="auto">
          <a:xfrm>
            <a:off x="6096001" y="5013325"/>
            <a:ext cx="2119313"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scientias.nl/eleven/kolkje.jpg">
            <a:extLst>
              <a:ext uri="{FF2B5EF4-FFF2-40B4-BE49-F238E27FC236}">
                <a16:creationId xmlns:a16="http://schemas.microsoft.com/office/drawing/2014/main" id="{143F9AB5-5840-310B-5C71-DF65BB211404}"/>
              </a:ext>
            </a:extLst>
          </p:cNvPr>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2063552" y="4653136"/>
            <a:ext cx="1800200" cy="1028686"/>
          </a:xfrm>
          <a:prstGeom prst="rect">
            <a:avLst/>
          </a:prstGeom>
          <a:noFill/>
          <a:effectLst>
            <a:reflection blurRad="6350" stA="50000" endA="300" endPos="90000" dist="50800" dir="5400000" sy="-100000" algn="bl" rotWithShape="0"/>
          </a:effectLst>
        </p:spPr>
      </p:pic>
      <p:pic>
        <p:nvPicPr>
          <p:cNvPr id="14" name="Picture 6" descr="http://www.sprout.nl/generated/c400x240_d4246b251a0421554e976b27a247949b-1339050927.png">
            <a:extLst>
              <a:ext uri="{FF2B5EF4-FFF2-40B4-BE49-F238E27FC236}">
                <a16:creationId xmlns:a16="http://schemas.microsoft.com/office/drawing/2014/main" id="{156E86F3-6FF0-7100-6460-35402D256B72}"/>
              </a:ext>
            </a:extLst>
          </p:cNvPr>
          <p:cNvPicPr>
            <a:picLocks noChangeAspect="1" noChangeArrowheads="1"/>
          </p:cNvPicPr>
          <p:nvPr/>
        </p:nvPicPr>
        <p:blipFill>
          <a:blip r:embed="rId8" cstate="print">
            <a:clrChange>
              <a:clrFrom>
                <a:srgbClr val="FFFFFF"/>
              </a:clrFrom>
              <a:clrTo>
                <a:srgbClr val="FFFFFF">
                  <a:alpha val="0"/>
                </a:srgbClr>
              </a:clrTo>
            </a:clrChange>
            <a:lum/>
          </a:blip>
          <a:srcRect/>
          <a:stretch>
            <a:fillRect/>
          </a:stretch>
        </p:blipFill>
        <p:spPr bwMode="auto">
          <a:xfrm>
            <a:off x="4518248" y="1772816"/>
            <a:ext cx="2729880" cy="16379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2" descr="http://us.cdn3.123rf.com/168nwm/basketman23/basketman231202/basketman23120200051/12351709-word-cloud-business-concept-in-het-hoofd-van-vorm-cognitie.jpg">
            <a:extLst>
              <a:ext uri="{FF2B5EF4-FFF2-40B4-BE49-F238E27FC236}">
                <a16:creationId xmlns:a16="http://schemas.microsoft.com/office/drawing/2014/main" id="{E7C6DBBB-AA14-413E-E311-8AF43C21C8CF}"/>
              </a:ext>
            </a:extLst>
          </p:cNvPr>
          <p:cNvPicPr>
            <a:picLocks noChangeAspect="1" noChangeArrowheads="1"/>
          </p:cNvPicPr>
          <p:nvPr/>
        </p:nvPicPr>
        <p:blipFill>
          <a:blip r:embed="rId9"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8904312" y="4653136"/>
            <a:ext cx="1728192" cy="172819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el 1"/>
          <p:cNvSpPr>
            <a:spLocks noGrp="1"/>
          </p:cNvSpPr>
          <p:nvPr>
            <p:ph type="title"/>
          </p:nvPr>
        </p:nvSpPr>
        <p:spPr/>
        <p:txBody>
          <a:bodyPr>
            <a:normAutofit/>
          </a:bodyPr>
          <a:lstStyle/>
          <a:p>
            <a:pPr algn="ctr" eaLnBrk="1" hangingPunct="1"/>
            <a:r>
              <a:rPr lang="en-US" sz="3200" dirty="0" err="1">
                <a:latin typeface="Calibri" charset="0"/>
              </a:rPr>
              <a:t>Analyse</a:t>
            </a:r>
            <a:r>
              <a:rPr lang="en-US" sz="3200" dirty="0">
                <a:latin typeface="Calibri" charset="0"/>
              </a:rPr>
              <a:t> van </a:t>
            </a:r>
            <a:r>
              <a:rPr lang="en-US" sz="3200" dirty="0" err="1">
                <a:latin typeface="Calibri" charset="0"/>
              </a:rPr>
              <a:t>mediatoren</a:t>
            </a:r>
            <a:r>
              <a:rPr lang="en-US" sz="3200" dirty="0">
                <a:latin typeface="Calibri" charset="0"/>
              </a:rPr>
              <a:t> </a:t>
            </a:r>
            <a:r>
              <a:rPr lang="en-US" sz="3200" dirty="0" err="1">
                <a:latin typeface="Calibri" charset="0"/>
              </a:rPr>
              <a:t>kan</a:t>
            </a:r>
            <a:r>
              <a:rPr lang="en-US" sz="3200" dirty="0">
                <a:latin typeface="Calibri" charset="0"/>
              </a:rPr>
              <a:t>  </a:t>
            </a:r>
            <a:r>
              <a:rPr lang="en-US" sz="3200" dirty="0" err="1">
                <a:latin typeface="Calibri" charset="0"/>
              </a:rPr>
              <a:t>helpen</a:t>
            </a:r>
            <a:r>
              <a:rPr lang="en-US" sz="3200" dirty="0">
                <a:latin typeface="Calibri" charset="0"/>
              </a:rPr>
              <a:t> om de </a:t>
            </a:r>
            <a:r>
              <a:rPr lang="en-US" sz="3200" dirty="0" err="1">
                <a:latin typeface="Calibri" charset="0"/>
              </a:rPr>
              <a:t>effecten</a:t>
            </a:r>
            <a:r>
              <a:rPr lang="en-US" sz="3200" dirty="0">
                <a:latin typeface="Calibri" charset="0"/>
              </a:rPr>
              <a:t> van CGT </a:t>
            </a:r>
            <a:r>
              <a:rPr lang="en-US" sz="3200" dirty="0" err="1">
                <a:latin typeface="Calibri" charset="0"/>
              </a:rPr>
              <a:t>beter</a:t>
            </a:r>
            <a:r>
              <a:rPr lang="en-US" sz="3200" dirty="0">
                <a:latin typeface="Calibri" charset="0"/>
              </a:rPr>
              <a:t> </a:t>
            </a:r>
            <a:r>
              <a:rPr lang="en-US" sz="3200" dirty="0" err="1">
                <a:latin typeface="Calibri" charset="0"/>
              </a:rPr>
              <a:t>te</a:t>
            </a:r>
            <a:r>
              <a:rPr lang="en-US" sz="3200" dirty="0">
                <a:latin typeface="Calibri" charset="0"/>
              </a:rPr>
              <a:t> </a:t>
            </a:r>
            <a:r>
              <a:rPr lang="en-US" sz="3200" dirty="0" err="1">
                <a:latin typeface="Calibri" charset="0"/>
              </a:rPr>
              <a:t>begrijpen</a:t>
            </a:r>
            <a:r>
              <a:rPr lang="en-US" sz="3200" dirty="0">
                <a:latin typeface="Calibri" charset="0"/>
              </a:rPr>
              <a:t>  </a:t>
            </a:r>
            <a:endParaRPr lang="nl-NL" sz="3200" dirty="0">
              <a:latin typeface="Calibri" charset="0"/>
            </a:endParaRPr>
          </a:p>
        </p:txBody>
      </p:sp>
      <p:sp>
        <p:nvSpPr>
          <p:cNvPr id="183298" name="Rectangle 2"/>
          <p:cNvSpPr>
            <a:spLocks noChangeArrowheads="1"/>
          </p:cNvSpPr>
          <p:nvPr/>
        </p:nvSpPr>
        <p:spPr bwMode="auto">
          <a:xfrm>
            <a:off x="1524001" y="43934"/>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nl-NL">
              <a:solidFill>
                <a:srgbClr val="000000"/>
              </a:solidFill>
              <a:latin typeface="Arial" charset="0"/>
            </a:endParaRPr>
          </a:p>
        </p:txBody>
      </p:sp>
      <p:pic>
        <p:nvPicPr>
          <p:cNvPr id="183299" name="Afbeelding 2" descr="gijslogo_zw_l"/>
          <p:cNvPicPr>
            <a:picLocks noChangeAspect="1" noChangeArrowheads="1"/>
          </p:cNvPicPr>
          <p:nvPr/>
        </p:nvPicPr>
        <p:blipFill>
          <a:blip r:embed="rId3">
            <a:extLst>
              <a:ext uri="{28A0092B-C50C-407E-A947-70E740481C1C}">
                <a14:useLocalDpi xmlns:a14="http://schemas.microsoft.com/office/drawing/2010/main" val="0"/>
              </a:ext>
            </a:extLst>
          </a:blip>
          <a:srcRect b="7642"/>
          <a:stretch>
            <a:fillRect/>
          </a:stretch>
        </p:blipFill>
        <p:spPr bwMode="auto">
          <a:xfrm>
            <a:off x="2566988" y="1"/>
            <a:ext cx="2159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0" name="Rectangle 3"/>
          <p:cNvSpPr>
            <a:spLocks noChangeArrowheads="1"/>
          </p:cNvSpPr>
          <p:nvPr/>
        </p:nvSpPr>
        <p:spPr bwMode="auto">
          <a:xfrm>
            <a:off x="2351089" y="12700"/>
            <a:ext cx="374967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nl-NL" sz="1400">
                <a:solidFill>
                  <a:srgbClr val="000000"/>
                </a:solidFill>
                <a:latin typeface="Calibri" charset="0"/>
                <a:cs typeface="Calibri" charset="0"/>
              </a:rPr>
              <a:t>             </a:t>
            </a:r>
            <a:r>
              <a:rPr lang="nl-NL" sz="1400">
                <a:solidFill>
                  <a:srgbClr val="FFFFFF"/>
                </a:solidFill>
                <a:latin typeface="Calibri" charset="0"/>
                <a:cs typeface="Calibri" charset="0"/>
              </a:rPr>
              <a:t>     Expert Centre for Chronic Fatigue</a:t>
            </a:r>
            <a:endParaRPr lang="nl-NL" sz="1400">
              <a:solidFill>
                <a:srgbClr val="FFFFFF"/>
              </a:solidFill>
              <a:latin typeface="Arial" charset="0"/>
              <a:cs typeface="Calibri" charset="0"/>
            </a:endParaRPr>
          </a:p>
        </p:txBody>
      </p:sp>
      <p:sp>
        <p:nvSpPr>
          <p:cNvPr id="8" name="Afgeronde rechthoek 7"/>
          <p:cNvSpPr/>
          <p:nvPr/>
        </p:nvSpPr>
        <p:spPr>
          <a:xfrm>
            <a:off x="4295775" y="2276476"/>
            <a:ext cx="3816350" cy="1649413"/>
          </a:xfrm>
          <a:prstGeom prst="roundRect">
            <a:avLst/>
          </a:prstGeom>
          <a:solidFill>
            <a:schemeClr val="accent1"/>
          </a:solidFill>
        </p:spPr>
        <p:style>
          <a:lnRef idx="2">
            <a:schemeClr val="accent4"/>
          </a:lnRef>
          <a:fillRef idx="1">
            <a:schemeClr val="lt1"/>
          </a:fillRef>
          <a:effectRef idx="0">
            <a:schemeClr val="accent4"/>
          </a:effectRef>
          <a:fontRef idx="minor">
            <a:schemeClr val="dk1"/>
          </a:fontRef>
        </p:style>
        <p:txBody>
          <a:bodyPr anchor="ctr"/>
          <a:lstStyle/>
          <a:p>
            <a:pPr algn="ctr">
              <a:defRPr/>
            </a:pPr>
            <a:r>
              <a:rPr lang="el-GR" sz="2400" b="1" dirty="0">
                <a:solidFill>
                  <a:schemeClr val="bg1"/>
                </a:solidFill>
                <a:latin typeface="Calibri" charset="0"/>
                <a:ea typeface="ＭＳ Ｐゴシック" charset="0"/>
              </a:rPr>
              <a:t>Δ</a:t>
            </a:r>
            <a:r>
              <a:rPr lang="nl-NL" sz="2400" b="1" dirty="0">
                <a:solidFill>
                  <a:schemeClr val="bg1"/>
                </a:solidFill>
                <a:latin typeface="Calibri" charset="0"/>
                <a:ea typeface="ＭＳ Ｐゴシック" charset="0"/>
              </a:rPr>
              <a:t> lichamelijke activiteit</a:t>
            </a:r>
          </a:p>
          <a:p>
            <a:pPr algn="ctr">
              <a:defRPr/>
            </a:pPr>
            <a:r>
              <a:rPr lang="el-GR" sz="2400" b="1" dirty="0">
                <a:solidFill>
                  <a:schemeClr val="bg1"/>
                </a:solidFill>
                <a:latin typeface="Calibri" charset="0"/>
                <a:ea typeface="ＭＳ Ｐゴシック" charset="0"/>
              </a:rPr>
              <a:t>Δ</a:t>
            </a:r>
            <a:r>
              <a:rPr lang="nl-NL" sz="2400" b="1" dirty="0">
                <a:solidFill>
                  <a:schemeClr val="bg1"/>
                </a:solidFill>
                <a:latin typeface="Calibri" charset="0"/>
                <a:ea typeface="ＭＳ Ｐゴシック" charset="0"/>
              </a:rPr>
              <a:t> opvattingen </a:t>
            </a:r>
          </a:p>
          <a:p>
            <a:pPr algn="ctr">
              <a:defRPr/>
            </a:pPr>
            <a:endParaRPr lang="nl-NL" b="1" dirty="0">
              <a:solidFill>
                <a:srgbClr val="000000"/>
              </a:solidFill>
              <a:latin typeface="Calibri" charset="0"/>
              <a:ea typeface="ＭＳ Ｐゴシック" charset="0"/>
            </a:endParaRPr>
          </a:p>
          <a:p>
            <a:pPr algn="ctr">
              <a:defRPr/>
            </a:pPr>
            <a:r>
              <a:rPr lang="nl-NL" b="1" dirty="0">
                <a:solidFill>
                  <a:srgbClr val="000000"/>
                </a:solidFill>
                <a:latin typeface="Calibri" charset="0"/>
                <a:ea typeface="ＭＳ Ｐゴシック" charset="0"/>
              </a:rPr>
              <a:t> </a:t>
            </a:r>
          </a:p>
        </p:txBody>
      </p:sp>
      <p:sp>
        <p:nvSpPr>
          <p:cNvPr id="9" name="Afgeronde rechthoek 8"/>
          <p:cNvSpPr/>
          <p:nvPr/>
        </p:nvSpPr>
        <p:spPr>
          <a:xfrm>
            <a:off x="7248525" y="4797425"/>
            <a:ext cx="2235200" cy="857250"/>
          </a:xfrm>
          <a:prstGeom prst="roundRect">
            <a:avLst/>
          </a:prstGeom>
          <a:solidFill>
            <a:schemeClr val="accent1"/>
          </a:solidFill>
        </p:spPr>
        <p:style>
          <a:lnRef idx="2">
            <a:schemeClr val="accent4"/>
          </a:lnRef>
          <a:fillRef idx="1">
            <a:schemeClr val="lt1"/>
          </a:fillRef>
          <a:effectRef idx="0">
            <a:schemeClr val="accent4"/>
          </a:effectRef>
          <a:fontRef idx="minor">
            <a:schemeClr val="dk1"/>
          </a:fontRef>
        </p:style>
        <p:txBody>
          <a:bodyPr anchor="ctr"/>
          <a:lstStyle/>
          <a:p>
            <a:pPr algn="ctr">
              <a:defRPr/>
            </a:pPr>
            <a:r>
              <a:rPr lang="el-GR" sz="2400" b="1" dirty="0">
                <a:solidFill>
                  <a:schemeClr val="bg1"/>
                </a:solidFill>
                <a:latin typeface="Calibri" charset="0"/>
                <a:ea typeface="ＭＳ Ｐゴシック" charset="0"/>
              </a:rPr>
              <a:t>Δ</a:t>
            </a:r>
            <a:r>
              <a:rPr lang="nl-NL" sz="2400" b="1" dirty="0">
                <a:solidFill>
                  <a:schemeClr val="bg1"/>
                </a:solidFill>
                <a:latin typeface="Calibri" charset="0"/>
                <a:ea typeface="ＭＳ Ｐゴシック" charset="0"/>
              </a:rPr>
              <a:t> moe</a:t>
            </a:r>
          </a:p>
        </p:txBody>
      </p:sp>
      <p:sp>
        <p:nvSpPr>
          <p:cNvPr id="10" name="Afgeronde rechthoek 9"/>
          <p:cNvSpPr/>
          <p:nvPr/>
        </p:nvSpPr>
        <p:spPr>
          <a:xfrm>
            <a:off x="3071814" y="4797425"/>
            <a:ext cx="2236787" cy="857250"/>
          </a:xfrm>
          <a:prstGeom prst="roundRect">
            <a:avLst/>
          </a:prstGeom>
          <a:solidFill>
            <a:schemeClr val="accent1"/>
          </a:solidFill>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b="1" dirty="0">
                <a:solidFill>
                  <a:schemeClr val="bg1"/>
                </a:solidFill>
                <a:latin typeface="Calibri" pitchFamily="34" charset="0"/>
              </a:rPr>
              <a:t>CGT</a:t>
            </a:r>
            <a:endParaRPr lang="nl-NL" sz="2400" b="1" dirty="0">
              <a:solidFill>
                <a:schemeClr val="bg1"/>
              </a:solidFill>
              <a:latin typeface="Calibri" pitchFamily="34" charset="0"/>
            </a:endParaRPr>
          </a:p>
        </p:txBody>
      </p:sp>
      <p:sp>
        <p:nvSpPr>
          <p:cNvPr id="11" name="PIJL-RECHTS 10"/>
          <p:cNvSpPr/>
          <p:nvPr/>
        </p:nvSpPr>
        <p:spPr>
          <a:xfrm rot="18425424">
            <a:off x="4556919" y="4072732"/>
            <a:ext cx="779463" cy="501650"/>
          </a:xfrm>
          <a:prstGeom prst="rightArrow">
            <a:avLst/>
          </a:prstGeom>
          <a:solidFill>
            <a:schemeClr val="accent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nl-NL" sz="2400" b="1" dirty="0">
              <a:solidFill>
                <a:srgbClr val="00607A"/>
              </a:solidFill>
              <a:latin typeface="Arial"/>
            </a:endParaRPr>
          </a:p>
        </p:txBody>
      </p:sp>
      <p:sp>
        <p:nvSpPr>
          <p:cNvPr id="13" name="PIJL-RECHTS 12"/>
          <p:cNvSpPr/>
          <p:nvPr/>
        </p:nvSpPr>
        <p:spPr>
          <a:xfrm>
            <a:off x="5664201" y="5013326"/>
            <a:ext cx="1071563" cy="500063"/>
          </a:xfrm>
          <a:prstGeom prst="rightArrow">
            <a:avLst/>
          </a:prstGeom>
          <a:solidFill>
            <a:srgbClr val="FF0000"/>
          </a:solidFill>
          <a:ln>
            <a:solidFill>
              <a:srgbClr val="FF0000"/>
            </a:solidFill>
            <a:prstDash val="sysDash"/>
          </a:ln>
        </p:spPr>
        <p:style>
          <a:lnRef idx="2">
            <a:schemeClr val="dk1"/>
          </a:lnRef>
          <a:fillRef idx="1">
            <a:schemeClr val="lt1"/>
          </a:fillRef>
          <a:effectRef idx="0">
            <a:schemeClr val="dk1"/>
          </a:effectRef>
          <a:fontRef idx="minor">
            <a:schemeClr val="dk1"/>
          </a:fontRef>
        </p:style>
        <p:txBody>
          <a:bodyPr anchor="ctr"/>
          <a:lstStyle/>
          <a:p>
            <a:pPr algn="ctr">
              <a:defRPr/>
            </a:pPr>
            <a:endParaRPr lang="nl-NL" dirty="0">
              <a:solidFill>
                <a:srgbClr val="FF0000"/>
              </a:solidFill>
              <a:latin typeface="Arial"/>
            </a:endParaRPr>
          </a:p>
        </p:txBody>
      </p:sp>
      <p:sp>
        <p:nvSpPr>
          <p:cNvPr id="14" name="PIJL-RECHTS 13"/>
          <p:cNvSpPr/>
          <p:nvPr/>
        </p:nvSpPr>
        <p:spPr>
          <a:xfrm rot="3321919">
            <a:off x="7031832" y="4161632"/>
            <a:ext cx="766762" cy="403225"/>
          </a:xfrm>
          <a:prstGeom prst="rightArrow">
            <a:avLst/>
          </a:prstGeom>
          <a:solidFill>
            <a:schemeClr val="accent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nl-NL" b="1" dirty="0">
              <a:solidFill>
                <a:srgbClr val="000000"/>
              </a:solidFill>
              <a:latin typeface="Arial"/>
            </a:endParaRPr>
          </a:p>
        </p:txBody>
      </p:sp>
      <p:sp>
        <p:nvSpPr>
          <p:cNvPr id="2" name="Tekstvak 1">
            <a:extLst>
              <a:ext uri="{FF2B5EF4-FFF2-40B4-BE49-F238E27FC236}">
                <a16:creationId xmlns:a16="http://schemas.microsoft.com/office/drawing/2014/main" id="{506575D6-C7A9-DEA1-84BE-F087FA70B546}"/>
              </a:ext>
            </a:extLst>
          </p:cNvPr>
          <p:cNvSpPr txBox="1"/>
          <p:nvPr/>
        </p:nvSpPr>
        <p:spPr>
          <a:xfrm>
            <a:off x="7630814" y="6422615"/>
            <a:ext cx="3950208" cy="369332"/>
          </a:xfrm>
          <a:prstGeom prst="rect">
            <a:avLst/>
          </a:prstGeom>
          <a:solidFill>
            <a:schemeClr val="bg1"/>
          </a:solidFill>
        </p:spPr>
        <p:txBody>
          <a:bodyPr wrap="square" rtlCol="0">
            <a:spAutoFit/>
          </a:bodyPr>
          <a:lstStyle/>
          <a:p>
            <a:endParaRPr lang="en-GB" dirty="0"/>
          </a:p>
        </p:txBody>
      </p:sp>
      <p:sp>
        <p:nvSpPr>
          <p:cNvPr id="4" name="Tekstvak 3">
            <a:extLst>
              <a:ext uri="{FF2B5EF4-FFF2-40B4-BE49-F238E27FC236}">
                <a16:creationId xmlns:a16="http://schemas.microsoft.com/office/drawing/2014/main" id="{D0637214-8CCF-2AC2-180F-AE3F8A3C05F6}"/>
              </a:ext>
            </a:extLst>
          </p:cNvPr>
          <p:cNvSpPr txBox="1"/>
          <p:nvPr/>
        </p:nvSpPr>
        <p:spPr>
          <a:xfrm>
            <a:off x="7630814" y="6434593"/>
            <a:ext cx="3950208" cy="369332"/>
          </a:xfrm>
          <a:prstGeom prst="rect">
            <a:avLst/>
          </a:prstGeom>
          <a:solidFill>
            <a:schemeClr val="bg1"/>
          </a:solidFill>
        </p:spPr>
        <p:txBody>
          <a:bodyPr wrap="square" rtlCol="0">
            <a:spAutoFit/>
          </a:bodyPr>
          <a:lstStyle/>
          <a:p>
            <a:r>
              <a:rPr lang="en-GB" dirty="0"/>
              <a:t> REACH 21-09</a:t>
            </a:r>
          </a:p>
        </p:txBody>
      </p:sp>
      <p:sp>
        <p:nvSpPr>
          <p:cNvPr id="3" name="Tekstvak 2">
            <a:extLst>
              <a:ext uri="{FF2B5EF4-FFF2-40B4-BE49-F238E27FC236}">
                <a16:creationId xmlns:a16="http://schemas.microsoft.com/office/drawing/2014/main" id="{E3674F5A-F3CA-E1B9-164E-6922B531527F}"/>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789105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el 1">
            <a:extLst>
              <a:ext uri="{FF2B5EF4-FFF2-40B4-BE49-F238E27FC236}">
                <a16:creationId xmlns:a16="http://schemas.microsoft.com/office/drawing/2014/main" id="{4BD48C01-C2CE-CF44-8FC1-260281C67AAC}"/>
              </a:ext>
            </a:extLst>
          </p:cNvPr>
          <p:cNvSpPr>
            <a:spLocks noGrp="1"/>
          </p:cNvSpPr>
          <p:nvPr>
            <p:ph type="title"/>
          </p:nvPr>
        </p:nvSpPr>
        <p:spPr/>
        <p:txBody>
          <a:bodyPr/>
          <a:lstStyle/>
          <a:p>
            <a:pPr algn="ctr" eaLnBrk="1" hangingPunct="1"/>
            <a:r>
              <a:rPr lang="en-US" altLang="nl-NL" sz="3200" dirty="0" err="1">
                <a:ea typeface="ＭＳ Ｐゴシック" panose="020B0600070205080204" pitchFamily="34" charset="-128"/>
                <a:cs typeface="ＭＳ Ｐゴシック" panose="020B0600070205080204" pitchFamily="34" charset="-128"/>
              </a:rPr>
              <a:t>Rol</a:t>
            </a:r>
            <a:r>
              <a:rPr lang="en-US" altLang="nl-NL" sz="3200" dirty="0">
                <a:ea typeface="ＭＳ Ｐゴシック" panose="020B0600070205080204" pitchFamily="34" charset="-128"/>
                <a:cs typeface="ＭＳ Ｐゴシック" panose="020B0600070205080204" pitchFamily="34" charset="-128"/>
              </a:rPr>
              <a:t> </a:t>
            </a:r>
            <a:r>
              <a:rPr lang="en-US" altLang="nl-NL" sz="3200" dirty="0" err="1">
                <a:ea typeface="ＭＳ Ｐゴシック" panose="020B0600070205080204" pitchFamily="34" charset="-128"/>
                <a:cs typeface="ＭＳ Ｐゴシック" panose="020B0600070205080204" pitchFamily="34" charset="-128"/>
              </a:rPr>
              <a:t>toename</a:t>
            </a:r>
            <a:r>
              <a:rPr lang="en-US" altLang="nl-NL" sz="3200" dirty="0">
                <a:ea typeface="ＭＳ Ｐゴシック" panose="020B0600070205080204" pitchFamily="34" charset="-128"/>
                <a:cs typeface="ＭＳ Ｐゴシック" panose="020B0600070205080204" pitchFamily="34" charset="-128"/>
              </a:rPr>
              <a:t> </a:t>
            </a:r>
            <a:r>
              <a:rPr lang="en-US" altLang="nl-NL" sz="3200" dirty="0" err="1">
                <a:ea typeface="ＭＳ Ｐゴシック" panose="020B0600070205080204" pitchFamily="34" charset="-128"/>
                <a:cs typeface="ＭＳ Ｐゴシック" panose="020B0600070205080204" pitchFamily="34" charset="-128"/>
              </a:rPr>
              <a:t>lichamelijke</a:t>
            </a:r>
            <a:r>
              <a:rPr lang="en-US" altLang="nl-NL" sz="3200" dirty="0">
                <a:ea typeface="ＭＳ Ｐゴシック" panose="020B0600070205080204" pitchFamily="34" charset="-128"/>
                <a:cs typeface="ＭＳ Ｐゴシック" panose="020B0600070205080204" pitchFamily="34" charset="-128"/>
              </a:rPr>
              <a:t> </a:t>
            </a:r>
            <a:r>
              <a:rPr lang="en-US" altLang="nl-NL" sz="3200" dirty="0" err="1">
                <a:ea typeface="ＭＳ Ｐゴシック" panose="020B0600070205080204" pitchFamily="34" charset="-128"/>
                <a:cs typeface="ＭＳ Ｐゴシック" panose="020B0600070205080204" pitchFamily="34" charset="-128"/>
              </a:rPr>
              <a:t>activiteit</a:t>
            </a:r>
            <a:r>
              <a:rPr lang="en-US" altLang="nl-NL" sz="3200" dirty="0">
                <a:ea typeface="ＭＳ Ｐゴシック" panose="020B0600070205080204" pitchFamily="34" charset="-128"/>
                <a:cs typeface="ＭＳ Ｐゴシック" panose="020B0600070205080204" pitchFamily="34" charset="-128"/>
              </a:rPr>
              <a:t>&gt; </a:t>
            </a:r>
            <a:endParaRPr lang="nl-NL" altLang="nl-NL" sz="3200" dirty="0">
              <a:ea typeface="ＭＳ Ｐゴシック" panose="020B0600070205080204" pitchFamily="34" charset="-128"/>
              <a:cs typeface="ＭＳ Ｐゴシック" panose="020B0600070205080204" pitchFamily="34" charset="-128"/>
            </a:endParaRPr>
          </a:p>
        </p:txBody>
      </p:sp>
      <p:sp>
        <p:nvSpPr>
          <p:cNvPr id="194562" name="Rectangle 2">
            <a:extLst>
              <a:ext uri="{FF2B5EF4-FFF2-40B4-BE49-F238E27FC236}">
                <a16:creationId xmlns:a16="http://schemas.microsoft.com/office/drawing/2014/main" id="{7E0E3509-DFA3-F24A-AC2A-8AA0FC8524DD}"/>
              </a:ext>
            </a:extLst>
          </p:cNvPr>
          <p:cNvSpPr>
            <a:spLocks noChangeArrowheads="1"/>
          </p:cNvSpPr>
          <p:nvPr/>
        </p:nvSpPr>
        <p:spPr bwMode="auto">
          <a:xfrm>
            <a:off x="1524001" y="-3301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lnSpc>
                <a:spcPct val="100000"/>
              </a:lnSpc>
              <a:buClrTx/>
              <a:buFontTx/>
              <a:buNone/>
            </a:pPr>
            <a:endParaRPr lang="nl-NL" altLang="nl-NL" sz="2800">
              <a:solidFill>
                <a:schemeClr val="bg1"/>
              </a:solidFill>
              <a:latin typeface="Tahoma" panose="020B0604030504040204" pitchFamily="34" charset="0"/>
            </a:endParaRPr>
          </a:p>
        </p:txBody>
      </p:sp>
      <p:pic>
        <p:nvPicPr>
          <p:cNvPr id="194563" name="Afbeelding 2" descr="gijslogo_zw_l">
            <a:extLst>
              <a:ext uri="{FF2B5EF4-FFF2-40B4-BE49-F238E27FC236}">
                <a16:creationId xmlns:a16="http://schemas.microsoft.com/office/drawing/2014/main" id="{D6B5F013-DFBC-3944-89C8-31C14D7B9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642"/>
          <a:stretch>
            <a:fillRect/>
          </a:stretch>
        </p:blipFill>
        <p:spPr bwMode="auto">
          <a:xfrm>
            <a:off x="2566988" y="1"/>
            <a:ext cx="215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4" name="Rectangle 3">
            <a:extLst>
              <a:ext uri="{FF2B5EF4-FFF2-40B4-BE49-F238E27FC236}">
                <a16:creationId xmlns:a16="http://schemas.microsoft.com/office/drawing/2014/main" id="{365C60CE-5E86-6A47-93AF-C40AA204A0C4}"/>
              </a:ext>
            </a:extLst>
          </p:cNvPr>
          <p:cNvSpPr>
            <a:spLocks noChangeArrowheads="1"/>
          </p:cNvSpPr>
          <p:nvPr/>
        </p:nvSpPr>
        <p:spPr bwMode="auto">
          <a:xfrm>
            <a:off x="2351089" y="12700"/>
            <a:ext cx="3749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lnSpc>
                <a:spcPts val="2500"/>
              </a:lnSpc>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lnSpc>
                <a:spcPts val="2500"/>
              </a:lnSpc>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lnSpc>
                <a:spcPts val="2500"/>
              </a:lnSpc>
              <a:spcBef>
                <a:spcPct val="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lnSpc>
                <a:spcPct val="100000"/>
              </a:lnSpc>
              <a:buClrTx/>
              <a:buFontTx/>
              <a:buNone/>
            </a:pPr>
            <a:r>
              <a:rPr lang="nl-NL" altLang="nl-NL" sz="1400">
                <a:solidFill>
                  <a:schemeClr val="bg1"/>
                </a:solidFill>
              </a:rPr>
              <a:t>                  Expert Centre for Chronic Fatigue</a:t>
            </a:r>
            <a:endParaRPr lang="nl-NL" altLang="nl-NL" sz="1400">
              <a:solidFill>
                <a:schemeClr val="bg1"/>
              </a:solidFill>
              <a:latin typeface="Tahoma" panose="020B0604030504040204" pitchFamily="34" charset="0"/>
            </a:endParaRPr>
          </a:p>
        </p:txBody>
      </p:sp>
      <p:sp>
        <p:nvSpPr>
          <p:cNvPr id="8" name="Afgeronde rechthoek 7">
            <a:extLst>
              <a:ext uri="{FF2B5EF4-FFF2-40B4-BE49-F238E27FC236}">
                <a16:creationId xmlns:a16="http://schemas.microsoft.com/office/drawing/2014/main" id="{C1408B75-351B-7341-8144-8F3173F14336}"/>
              </a:ext>
            </a:extLst>
          </p:cNvPr>
          <p:cNvSpPr/>
          <p:nvPr/>
        </p:nvSpPr>
        <p:spPr>
          <a:xfrm>
            <a:off x="4295775" y="3068638"/>
            <a:ext cx="3816350" cy="857250"/>
          </a:xfrm>
          <a:prstGeom prst="roundRect">
            <a:avLst/>
          </a:prstGeom>
          <a:solidFill>
            <a:srgbClr val="0070C0"/>
          </a:solidFill>
        </p:spPr>
        <p:style>
          <a:lnRef idx="2">
            <a:schemeClr val="accent4"/>
          </a:lnRef>
          <a:fillRef idx="1">
            <a:schemeClr val="lt1"/>
          </a:fillRef>
          <a:effectRef idx="0">
            <a:schemeClr val="accent4"/>
          </a:effectRef>
          <a:fontRef idx="minor">
            <a:schemeClr val="dk1"/>
          </a:fontRef>
        </p:style>
        <p:txBody>
          <a:bodyPr anchor="ctr"/>
          <a:lstStyle>
            <a:lvl1pPr eaLnBrk="0" hangingPunct="0">
              <a:defRPr sz="2800">
                <a:solidFill>
                  <a:schemeClr val="bg1"/>
                </a:solidFill>
                <a:latin typeface="Tahoma" charset="0"/>
                <a:ea typeface="ＭＳ Ｐゴシック" charset="-128"/>
              </a:defRPr>
            </a:lvl1pPr>
            <a:lvl2pPr marL="742950" indent="-285750" eaLnBrk="0" hangingPunct="0">
              <a:defRPr sz="2800">
                <a:solidFill>
                  <a:schemeClr val="bg1"/>
                </a:solidFill>
                <a:latin typeface="Tahoma" charset="0"/>
                <a:ea typeface="ＭＳ Ｐゴシック" charset="-128"/>
              </a:defRPr>
            </a:lvl2pPr>
            <a:lvl3pPr marL="1143000" indent="-228600" eaLnBrk="0" hangingPunct="0">
              <a:defRPr sz="2800">
                <a:solidFill>
                  <a:schemeClr val="bg1"/>
                </a:solidFill>
                <a:latin typeface="Tahoma" charset="0"/>
                <a:ea typeface="ＭＳ Ｐゴシック" charset="-128"/>
              </a:defRPr>
            </a:lvl3pPr>
            <a:lvl4pPr marL="1600200" indent="-228600" eaLnBrk="0" hangingPunct="0">
              <a:defRPr sz="2800">
                <a:solidFill>
                  <a:schemeClr val="bg1"/>
                </a:solidFill>
                <a:latin typeface="Tahoma" charset="0"/>
                <a:ea typeface="ＭＳ Ｐゴシック" charset="-128"/>
              </a:defRPr>
            </a:lvl4pPr>
            <a:lvl5pPr marL="2057400" indent="-228600" eaLnBrk="0" hangingPunct="0">
              <a:defRPr sz="2800">
                <a:solidFill>
                  <a:schemeClr val="bg1"/>
                </a:solidFill>
                <a:latin typeface="Tahoma" charset="0"/>
                <a:ea typeface="ＭＳ Ｐゴシック" charset="-128"/>
              </a:defRPr>
            </a:lvl5pPr>
            <a:lvl6pPr marL="2514600" indent="-228600" eaLnBrk="0" fontAlgn="base" hangingPunct="0">
              <a:spcBef>
                <a:spcPct val="0"/>
              </a:spcBef>
              <a:spcAft>
                <a:spcPct val="0"/>
              </a:spcAft>
              <a:defRPr sz="2800">
                <a:solidFill>
                  <a:schemeClr val="bg1"/>
                </a:solidFill>
                <a:latin typeface="Tahoma" charset="0"/>
                <a:ea typeface="ＭＳ Ｐゴシック" charset="-128"/>
              </a:defRPr>
            </a:lvl6pPr>
            <a:lvl7pPr marL="2971800" indent="-228600" eaLnBrk="0" fontAlgn="base" hangingPunct="0">
              <a:spcBef>
                <a:spcPct val="0"/>
              </a:spcBef>
              <a:spcAft>
                <a:spcPct val="0"/>
              </a:spcAft>
              <a:defRPr sz="2800">
                <a:solidFill>
                  <a:schemeClr val="bg1"/>
                </a:solidFill>
                <a:latin typeface="Tahoma" charset="0"/>
                <a:ea typeface="ＭＳ Ｐゴシック" charset="-128"/>
              </a:defRPr>
            </a:lvl7pPr>
            <a:lvl8pPr marL="3429000" indent="-228600" eaLnBrk="0" fontAlgn="base" hangingPunct="0">
              <a:spcBef>
                <a:spcPct val="0"/>
              </a:spcBef>
              <a:spcAft>
                <a:spcPct val="0"/>
              </a:spcAft>
              <a:defRPr sz="2800">
                <a:solidFill>
                  <a:schemeClr val="bg1"/>
                </a:solidFill>
                <a:latin typeface="Tahoma" charset="0"/>
                <a:ea typeface="ＭＳ Ｐゴシック" charset="-128"/>
              </a:defRPr>
            </a:lvl8pPr>
            <a:lvl9pPr marL="3886200" indent="-228600" eaLnBrk="0" fontAlgn="base" hangingPunct="0">
              <a:spcBef>
                <a:spcPct val="0"/>
              </a:spcBef>
              <a:spcAft>
                <a:spcPct val="0"/>
              </a:spcAft>
              <a:defRPr sz="2800">
                <a:solidFill>
                  <a:schemeClr val="bg1"/>
                </a:solidFill>
                <a:latin typeface="Tahoma" charset="0"/>
                <a:ea typeface="ＭＳ Ｐゴシック" charset="-128"/>
              </a:defRPr>
            </a:lvl9pPr>
          </a:lstStyle>
          <a:p>
            <a:pPr algn="ctr" eaLnBrk="1" hangingPunct="1">
              <a:defRPr/>
            </a:pPr>
            <a:r>
              <a:rPr lang="el-GR" altLang="x-none" b="1" dirty="0">
                <a:latin typeface="Calibri" charset="0"/>
              </a:rPr>
              <a:t>Δ</a:t>
            </a:r>
            <a:r>
              <a:rPr lang="nl-NL" altLang="x-none" b="1" dirty="0">
                <a:latin typeface="Calibri" charset="0"/>
              </a:rPr>
              <a:t> lichamelijke </a:t>
            </a:r>
            <a:r>
              <a:rPr lang="nl-NL" altLang="x-none" b="1" dirty="0" err="1">
                <a:latin typeface="Calibri" charset="0"/>
              </a:rPr>
              <a:t>actviteit</a:t>
            </a:r>
            <a:r>
              <a:rPr lang="nl-NL" altLang="x-none" b="1" dirty="0">
                <a:latin typeface="Calibri" charset="0"/>
              </a:rPr>
              <a:t>  </a:t>
            </a:r>
          </a:p>
        </p:txBody>
      </p:sp>
      <p:sp>
        <p:nvSpPr>
          <p:cNvPr id="9" name="Afgeronde rechthoek 8">
            <a:extLst>
              <a:ext uri="{FF2B5EF4-FFF2-40B4-BE49-F238E27FC236}">
                <a16:creationId xmlns:a16="http://schemas.microsoft.com/office/drawing/2014/main" id="{B57AC1F9-6395-6242-BB57-F74A6333A1E2}"/>
              </a:ext>
            </a:extLst>
          </p:cNvPr>
          <p:cNvSpPr/>
          <p:nvPr/>
        </p:nvSpPr>
        <p:spPr>
          <a:xfrm>
            <a:off x="7248526" y="4797425"/>
            <a:ext cx="2663825" cy="857250"/>
          </a:xfrm>
          <a:prstGeom prst="roundRect">
            <a:avLst/>
          </a:prstGeom>
          <a:solidFill>
            <a:schemeClr val="accent1"/>
          </a:solidFill>
        </p:spPr>
        <p:style>
          <a:lnRef idx="2">
            <a:schemeClr val="accent4"/>
          </a:lnRef>
          <a:fillRef idx="1">
            <a:schemeClr val="lt1"/>
          </a:fillRef>
          <a:effectRef idx="0">
            <a:schemeClr val="accent4"/>
          </a:effectRef>
          <a:fontRef idx="minor">
            <a:schemeClr val="dk1"/>
          </a:fontRef>
        </p:style>
        <p:txBody>
          <a:bodyPr anchor="ctr"/>
          <a:lstStyle>
            <a:lvl1pPr eaLnBrk="0" hangingPunct="0">
              <a:defRPr sz="2800">
                <a:solidFill>
                  <a:schemeClr val="bg1"/>
                </a:solidFill>
                <a:latin typeface="Tahoma" charset="0"/>
                <a:ea typeface="ＭＳ Ｐゴシック" charset="-128"/>
              </a:defRPr>
            </a:lvl1pPr>
            <a:lvl2pPr marL="742950" indent="-285750" eaLnBrk="0" hangingPunct="0">
              <a:defRPr sz="2800">
                <a:solidFill>
                  <a:schemeClr val="bg1"/>
                </a:solidFill>
                <a:latin typeface="Tahoma" charset="0"/>
                <a:ea typeface="ＭＳ Ｐゴシック" charset="-128"/>
              </a:defRPr>
            </a:lvl2pPr>
            <a:lvl3pPr marL="1143000" indent="-228600" eaLnBrk="0" hangingPunct="0">
              <a:defRPr sz="2800">
                <a:solidFill>
                  <a:schemeClr val="bg1"/>
                </a:solidFill>
                <a:latin typeface="Tahoma" charset="0"/>
                <a:ea typeface="ＭＳ Ｐゴシック" charset="-128"/>
              </a:defRPr>
            </a:lvl3pPr>
            <a:lvl4pPr marL="1600200" indent="-228600" eaLnBrk="0" hangingPunct="0">
              <a:defRPr sz="2800">
                <a:solidFill>
                  <a:schemeClr val="bg1"/>
                </a:solidFill>
                <a:latin typeface="Tahoma" charset="0"/>
                <a:ea typeface="ＭＳ Ｐゴシック" charset="-128"/>
              </a:defRPr>
            </a:lvl4pPr>
            <a:lvl5pPr marL="2057400" indent="-228600" eaLnBrk="0" hangingPunct="0">
              <a:defRPr sz="2800">
                <a:solidFill>
                  <a:schemeClr val="bg1"/>
                </a:solidFill>
                <a:latin typeface="Tahoma" charset="0"/>
                <a:ea typeface="ＭＳ Ｐゴシック" charset="-128"/>
              </a:defRPr>
            </a:lvl5pPr>
            <a:lvl6pPr marL="2514600" indent="-228600" eaLnBrk="0" fontAlgn="base" hangingPunct="0">
              <a:spcBef>
                <a:spcPct val="0"/>
              </a:spcBef>
              <a:spcAft>
                <a:spcPct val="0"/>
              </a:spcAft>
              <a:defRPr sz="2800">
                <a:solidFill>
                  <a:schemeClr val="bg1"/>
                </a:solidFill>
                <a:latin typeface="Tahoma" charset="0"/>
                <a:ea typeface="ＭＳ Ｐゴシック" charset="-128"/>
              </a:defRPr>
            </a:lvl6pPr>
            <a:lvl7pPr marL="2971800" indent="-228600" eaLnBrk="0" fontAlgn="base" hangingPunct="0">
              <a:spcBef>
                <a:spcPct val="0"/>
              </a:spcBef>
              <a:spcAft>
                <a:spcPct val="0"/>
              </a:spcAft>
              <a:defRPr sz="2800">
                <a:solidFill>
                  <a:schemeClr val="bg1"/>
                </a:solidFill>
                <a:latin typeface="Tahoma" charset="0"/>
                <a:ea typeface="ＭＳ Ｐゴシック" charset="-128"/>
              </a:defRPr>
            </a:lvl7pPr>
            <a:lvl8pPr marL="3429000" indent="-228600" eaLnBrk="0" fontAlgn="base" hangingPunct="0">
              <a:spcBef>
                <a:spcPct val="0"/>
              </a:spcBef>
              <a:spcAft>
                <a:spcPct val="0"/>
              </a:spcAft>
              <a:defRPr sz="2800">
                <a:solidFill>
                  <a:schemeClr val="bg1"/>
                </a:solidFill>
                <a:latin typeface="Tahoma" charset="0"/>
                <a:ea typeface="ＭＳ Ｐゴシック" charset="-128"/>
              </a:defRPr>
            </a:lvl8pPr>
            <a:lvl9pPr marL="3886200" indent="-228600" eaLnBrk="0" fontAlgn="base" hangingPunct="0">
              <a:spcBef>
                <a:spcPct val="0"/>
              </a:spcBef>
              <a:spcAft>
                <a:spcPct val="0"/>
              </a:spcAft>
              <a:defRPr sz="2800">
                <a:solidFill>
                  <a:schemeClr val="bg1"/>
                </a:solidFill>
                <a:latin typeface="Tahoma" charset="0"/>
                <a:ea typeface="ＭＳ Ｐゴシック" charset="-128"/>
              </a:defRPr>
            </a:lvl9pPr>
          </a:lstStyle>
          <a:p>
            <a:pPr algn="ctr" eaLnBrk="1" hangingPunct="1">
              <a:defRPr/>
            </a:pPr>
            <a:r>
              <a:rPr lang="el-GR" altLang="x-none" b="1" dirty="0">
                <a:latin typeface="Calibri" charset="0"/>
              </a:rPr>
              <a:t>Δ</a:t>
            </a:r>
            <a:r>
              <a:rPr lang="nl-NL" altLang="x-none" b="1" dirty="0">
                <a:latin typeface="Calibri" charset="0"/>
              </a:rPr>
              <a:t> moeheid</a:t>
            </a:r>
          </a:p>
        </p:txBody>
      </p:sp>
      <p:sp>
        <p:nvSpPr>
          <p:cNvPr id="10" name="Afgeronde rechthoek 9">
            <a:extLst>
              <a:ext uri="{FF2B5EF4-FFF2-40B4-BE49-F238E27FC236}">
                <a16:creationId xmlns:a16="http://schemas.microsoft.com/office/drawing/2014/main" id="{B55F6ED8-9681-B848-98B0-256CC1EE86E5}"/>
              </a:ext>
            </a:extLst>
          </p:cNvPr>
          <p:cNvSpPr/>
          <p:nvPr/>
        </p:nvSpPr>
        <p:spPr>
          <a:xfrm>
            <a:off x="3071814" y="4797425"/>
            <a:ext cx="2236787" cy="857250"/>
          </a:xfrm>
          <a:prstGeom prst="roundRect">
            <a:avLst/>
          </a:prstGeom>
          <a:solidFill>
            <a:srgbClr val="0070C0"/>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US" b="1" dirty="0">
                <a:solidFill>
                  <a:schemeClr val="bg1"/>
                </a:solidFill>
              </a:rPr>
              <a:t>CGT</a:t>
            </a:r>
            <a:endParaRPr lang="nl-NL" b="1" dirty="0">
              <a:solidFill>
                <a:schemeClr val="bg1"/>
              </a:solidFill>
            </a:endParaRPr>
          </a:p>
        </p:txBody>
      </p:sp>
      <p:sp>
        <p:nvSpPr>
          <p:cNvPr id="11" name="PIJL-RECHTS 10">
            <a:extLst>
              <a:ext uri="{FF2B5EF4-FFF2-40B4-BE49-F238E27FC236}">
                <a16:creationId xmlns:a16="http://schemas.microsoft.com/office/drawing/2014/main" id="{10225917-E329-1A49-94B4-EB5EE9CCC724}"/>
              </a:ext>
            </a:extLst>
          </p:cNvPr>
          <p:cNvSpPr/>
          <p:nvPr/>
        </p:nvSpPr>
        <p:spPr>
          <a:xfrm rot="18425424">
            <a:off x="4556919" y="4072732"/>
            <a:ext cx="779463" cy="501650"/>
          </a:xfrm>
          <a:prstGeom prst="rightArrow">
            <a:avLst/>
          </a:prstGeom>
          <a:solidFill>
            <a:schemeClr val="accent1"/>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nl-NL" sz="2400" b="1" dirty="0">
              <a:solidFill>
                <a:schemeClr val="accent5"/>
              </a:solidFill>
            </a:endParaRPr>
          </a:p>
        </p:txBody>
      </p:sp>
      <p:sp>
        <p:nvSpPr>
          <p:cNvPr id="13" name="PIJL-RECHTS 12">
            <a:extLst>
              <a:ext uri="{FF2B5EF4-FFF2-40B4-BE49-F238E27FC236}">
                <a16:creationId xmlns:a16="http://schemas.microsoft.com/office/drawing/2014/main" id="{B72BC649-92AE-4345-B0E3-04703F94139E}"/>
              </a:ext>
            </a:extLst>
          </p:cNvPr>
          <p:cNvSpPr/>
          <p:nvPr/>
        </p:nvSpPr>
        <p:spPr>
          <a:xfrm>
            <a:off x="5664201" y="5013326"/>
            <a:ext cx="1071563" cy="500063"/>
          </a:xfrm>
          <a:prstGeom prst="rightArrow">
            <a:avLst/>
          </a:prstGeom>
          <a:solidFill>
            <a:srgbClr val="FF0000"/>
          </a:solidFill>
          <a:ln>
            <a:prstDash val="sysDash"/>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nl-NL" dirty="0"/>
          </a:p>
        </p:txBody>
      </p:sp>
      <p:sp>
        <p:nvSpPr>
          <p:cNvPr id="14" name="PIJL-RECHTS 13">
            <a:extLst>
              <a:ext uri="{FF2B5EF4-FFF2-40B4-BE49-F238E27FC236}">
                <a16:creationId xmlns:a16="http://schemas.microsoft.com/office/drawing/2014/main" id="{5592F393-C57D-BE4D-994F-E0368F3039DF}"/>
              </a:ext>
            </a:extLst>
          </p:cNvPr>
          <p:cNvSpPr/>
          <p:nvPr/>
        </p:nvSpPr>
        <p:spPr>
          <a:xfrm rot="3321919">
            <a:off x="7031832" y="4161632"/>
            <a:ext cx="766762" cy="403225"/>
          </a:xfrm>
          <a:prstGeom prst="rightArrow">
            <a:avLst/>
          </a:prstGeom>
          <a:solidFill>
            <a:schemeClr val="accent1"/>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nl-NL" b="1" dirty="0">
              <a:solidFill>
                <a:schemeClr val="tx1"/>
              </a:solidFill>
            </a:endParaRPr>
          </a:p>
        </p:txBody>
      </p:sp>
      <p:cxnSp>
        <p:nvCxnSpPr>
          <p:cNvPr id="15" name="Rechte verbindingslijn 14">
            <a:extLst>
              <a:ext uri="{FF2B5EF4-FFF2-40B4-BE49-F238E27FC236}">
                <a16:creationId xmlns:a16="http://schemas.microsoft.com/office/drawing/2014/main" id="{121CE51C-EB57-6E42-93B3-508D6CB9599C}"/>
              </a:ext>
            </a:extLst>
          </p:cNvPr>
          <p:cNvCxnSpPr/>
          <p:nvPr/>
        </p:nvCxnSpPr>
        <p:spPr>
          <a:xfrm rot="16200000" flipH="1">
            <a:off x="5303839" y="2636839"/>
            <a:ext cx="1584325" cy="1584325"/>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3737273E-B72B-4E40-8BD9-5644CEBFEECE}"/>
              </a:ext>
            </a:extLst>
          </p:cNvPr>
          <p:cNvCxnSpPr/>
          <p:nvPr/>
        </p:nvCxnSpPr>
        <p:spPr>
          <a:xfrm rot="5400000" flipH="1" flipV="1">
            <a:off x="5122864" y="2673351"/>
            <a:ext cx="1728787" cy="1655763"/>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C6705B5-C685-5C8A-F963-D729C99981E0}"/>
              </a:ext>
            </a:extLst>
          </p:cNvPr>
          <p:cNvSpPr txBox="1"/>
          <p:nvPr/>
        </p:nvSpPr>
        <p:spPr>
          <a:xfrm>
            <a:off x="7630814" y="6413328"/>
            <a:ext cx="3950208" cy="369332"/>
          </a:xfrm>
          <a:prstGeom prst="rect">
            <a:avLst/>
          </a:prstGeom>
          <a:solidFill>
            <a:schemeClr val="bg1"/>
          </a:solidFill>
        </p:spPr>
        <p:txBody>
          <a:bodyPr wrap="square" rtlCol="0">
            <a:spAutoFit/>
          </a:bodyPr>
          <a:lstStyle/>
          <a:p>
            <a:r>
              <a:rPr lang="en-GB" dirty="0"/>
              <a:t> REACH 21-09</a:t>
            </a:r>
          </a:p>
        </p:txBody>
      </p:sp>
      <p:sp>
        <p:nvSpPr>
          <p:cNvPr id="3" name="Tekstvak 2">
            <a:extLst>
              <a:ext uri="{FF2B5EF4-FFF2-40B4-BE49-F238E27FC236}">
                <a16:creationId xmlns:a16="http://schemas.microsoft.com/office/drawing/2014/main" id="{2306C168-A4CE-35B2-0265-4CB201598D12}"/>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9800" y="790700"/>
            <a:ext cx="8982456" cy="1143000"/>
          </a:xfrm>
        </p:spPr>
        <p:txBody>
          <a:bodyPr>
            <a:normAutofit fontScale="90000"/>
          </a:bodyPr>
          <a:lstStyle/>
          <a:p>
            <a:pPr algn="ctr"/>
            <a:r>
              <a:rPr lang="en-GB" dirty="0" err="1">
                <a:solidFill>
                  <a:schemeClr val="accent2"/>
                </a:solidFill>
                <a:ea typeface="Calibri" charset="0"/>
                <a:cs typeface="Calibri" charset="0"/>
              </a:rPr>
              <a:t>Prevalentie</a:t>
            </a:r>
            <a:r>
              <a:rPr lang="en-GB" dirty="0">
                <a:solidFill>
                  <a:schemeClr val="accent2"/>
                </a:solidFill>
                <a:ea typeface="Calibri" charset="0"/>
                <a:cs typeface="Calibri" charset="0"/>
              </a:rPr>
              <a:t> </a:t>
            </a:r>
            <a:r>
              <a:rPr lang="en-GB" dirty="0" err="1">
                <a:solidFill>
                  <a:schemeClr val="accent2"/>
                </a:solidFill>
                <a:ea typeface="Calibri" charset="0"/>
                <a:cs typeface="Calibri" charset="0"/>
              </a:rPr>
              <a:t>ernstige</a:t>
            </a:r>
            <a:r>
              <a:rPr lang="en-GB" dirty="0">
                <a:solidFill>
                  <a:schemeClr val="accent2"/>
                </a:solidFill>
                <a:ea typeface="Calibri" charset="0"/>
                <a:cs typeface="Calibri" charset="0"/>
              </a:rPr>
              <a:t> </a:t>
            </a:r>
            <a:r>
              <a:rPr lang="en-GB" dirty="0" err="1">
                <a:solidFill>
                  <a:schemeClr val="accent2"/>
                </a:solidFill>
                <a:ea typeface="Calibri" charset="0"/>
                <a:cs typeface="Calibri" charset="0"/>
              </a:rPr>
              <a:t>vermoeidheid</a:t>
            </a:r>
            <a:r>
              <a:rPr lang="en-GB" dirty="0">
                <a:solidFill>
                  <a:schemeClr val="accent2"/>
                </a:solidFill>
                <a:ea typeface="Calibri" charset="0"/>
                <a:cs typeface="Calibri" charset="0"/>
              </a:rPr>
              <a:t> in</a:t>
            </a:r>
            <a:br>
              <a:rPr lang="en-GB" dirty="0">
                <a:solidFill>
                  <a:schemeClr val="accent2"/>
                </a:solidFill>
                <a:ea typeface="Calibri" charset="0"/>
                <a:cs typeface="Calibri" charset="0"/>
              </a:rPr>
            </a:br>
            <a:r>
              <a:rPr lang="en-GB" dirty="0">
                <a:solidFill>
                  <a:schemeClr val="accent2"/>
                </a:solidFill>
                <a:ea typeface="Calibri" charset="0"/>
                <a:cs typeface="Calibri" charset="0"/>
              </a:rPr>
              <a:t> </a:t>
            </a:r>
            <a:r>
              <a:rPr lang="en-GB" dirty="0" err="1">
                <a:solidFill>
                  <a:schemeClr val="accent2"/>
                </a:solidFill>
                <a:ea typeface="Calibri" charset="0"/>
                <a:cs typeface="Calibri" charset="0"/>
              </a:rPr>
              <a:t>chronische</a:t>
            </a:r>
            <a:r>
              <a:rPr lang="en-GB" dirty="0">
                <a:solidFill>
                  <a:schemeClr val="accent2"/>
                </a:solidFill>
                <a:ea typeface="Calibri" charset="0"/>
                <a:cs typeface="Calibri" charset="0"/>
              </a:rPr>
              <a:t> </a:t>
            </a:r>
            <a:r>
              <a:rPr lang="en-GB" dirty="0" err="1">
                <a:solidFill>
                  <a:schemeClr val="accent2"/>
                </a:solidFill>
                <a:ea typeface="Calibri" charset="0"/>
                <a:cs typeface="Calibri" charset="0"/>
              </a:rPr>
              <a:t>ziekten</a:t>
            </a:r>
            <a:r>
              <a:rPr lang="en-GB" dirty="0">
                <a:solidFill>
                  <a:schemeClr val="accent2"/>
                </a:solidFill>
                <a:ea typeface="Calibri" charset="0"/>
                <a:cs typeface="Calibri" charset="0"/>
              </a:rPr>
              <a:t> </a:t>
            </a:r>
          </a:p>
        </p:txBody>
      </p:sp>
      <p:graphicFrame>
        <p:nvGraphicFramePr>
          <p:cNvPr id="6" name="Tijdelijke aanduiding voor inhoud 5"/>
          <p:cNvGraphicFramePr>
            <a:graphicFrameLocks noGrp="1"/>
          </p:cNvGraphicFramePr>
          <p:nvPr>
            <p:ph idx="1"/>
          </p:nvPr>
        </p:nvGraphicFramePr>
        <p:xfrm>
          <a:off x="2209800" y="1878836"/>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p:cNvSpPr txBox="1"/>
          <p:nvPr/>
        </p:nvSpPr>
        <p:spPr>
          <a:xfrm>
            <a:off x="7630814" y="6362762"/>
            <a:ext cx="3950208" cy="369332"/>
          </a:xfrm>
          <a:prstGeom prst="rect">
            <a:avLst/>
          </a:prstGeom>
          <a:solidFill>
            <a:schemeClr val="bg1"/>
          </a:solidFill>
        </p:spPr>
        <p:txBody>
          <a:bodyPr wrap="square" rtlCol="0">
            <a:spAutoFit/>
          </a:bodyPr>
          <a:lstStyle/>
          <a:p>
            <a:endParaRPr lang="en-GB" dirty="0"/>
          </a:p>
        </p:txBody>
      </p:sp>
      <p:sp>
        <p:nvSpPr>
          <p:cNvPr id="3" name="Tekstvak 2">
            <a:extLst>
              <a:ext uri="{FF2B5EF4-FFF2-40B4-BE49-F238E27FC236}">
                <a16:creationId xmlns:a16="http://schemas.microsoft.com/office/drawing/2014/main" id="{ED7BCBD6-A168-3731-611E-2B8230A916D2}"/>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4" name="Tekstvak 3">
            <a:extLst>
              <a:ext uri="{FF2B5EF4-FFF2-40B4-BE49-F238E27FC236}">
                <a16:creationId xmlns:a16="http://schemas.microsoft.com/office/drawing/2014/main" id="{EEB183B2-70CF-0A5E-E673-8B69457EA5C6}"/>
              </a:ext>
            </a:extLst>
          </p:cNvPr>
          <p:cNvSpPr txBox="1"/>
          <p:nvPr/>
        </p:nvSpPr>
        <p:spPr>
          <a:xfrm>
            <a:off x="7616958" y="6390469"/>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1776215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2DA65-1A70-4D8E-F311-8B8C49FAEE00}"/>
              </a:ext>
            </a:extLst>
          </p:cNvPr>
          <p:cNvSpPr>
            <a:spLocks noGrp="1"/>
          </p:cNvSpPr>
          <p:nvPr>
            <p:ph type="title"/>
          </p:nvPr>
        </p:nvSpPr>
        <p:spPr/>
        <p:txBody>
          <a:bodyPr/>
          <a:lstStyle/>
          <a:p>
            <a:r>
              <a:rPr lang="en-GB" dirty="0"/>
              <a:t>Analyses of 4 RCT’s </a:t>
            </a:r>
          </a:p>
        </p:txBody>
      </p:sp>
      <p:pic>
        <p:nvPicPr>
          <p:cNvPr id="5" name="Afbeelding 4">
            <a:extLst>
              <a:ext uri="{FF2B5EF4-FFF2-40B4-BE49-F238E27FC236}">
                <a16:creationId xmlns:a16="http://schemas.microsoft.com/office/drawing/2014/main" id="{882431AF-03A7-09D8-53B3-1FB0278DF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520" y="1826553"/>
            <a:ext cx="6126480" cy="1814346"/>
          </a:xfrm>
          <a:prstGeom prst="rect">
            <a:avLst/>
          </a:prstGeom>
        </p:spPr>
      </p:pic>
      <p:pic>
        <p:nvPicPr>
          <p:cNvPr id="6" name="Afbeelding 5">
            <a:extLst>
              <a:ext uri="{FF2B5EF4-FFF2-40B4-BE49-F238E27FC236}">
                <a16:creationId xmlns:a16="http://schemas.microsoft.com/office/drawing/2014/main" id="{14AFF870-1CE1-C521-87FB-3D41D0B28C0C}"/>
              </a:ext>
            </a:extLst>
          </p:cNvPr>
          <p:cNvPicPr>
            <a:picLocks noChangeAspect="1"/>
          </p:cNvPicPr>
          <p:nvPr/>
        </p:nvPicPr>
        <p:blipFill>
          <a:blip r:embed="rId3"/>
          <a:stretch>
            <a:fillRect/>
          </a:stretch>
        </p:blipFill>
        <p:spPr>
          <a:xfrm>
            <a:off x="673100" y="2414300"/>
            <a:ext cx="4847709" cy="2096783"/>
          </a:xfrm>
          <a:prstGeom prst="rect">
            <a:avLst/>
          </a:prstGeom>
        </p:spPr>
      </p:pic>
      <p:pic>
        <p:nvPicPr>
          <p:cNvPr id="7" name="Picture 2">
            <a:extLst>
              <a:ext uri="{FF2B5EF4-FFF2-40B4-BE49-F238E27FC236}">
                <a16:creationId xmlns:a16="http://schemas.microsoft.com/office/drawing/2014/main" id="{C4BD8B82-67E8-A604-EAC1-EC08BF8C2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900" y="4106886"/>
            <a:ext cx="4539762" cy="181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a:extLst>
              <a:ext uri="{FF2B5EF4-FFF2-40B4-BE49-F238E27FC236}">
                <a16:creationId xmlns:a16="http://schemas.microsoft.com/office/drawing/2014/main" id="{CF4BBC3C-BCD3-2CF2-775A-6DFC8764BF02}"/>
              </a:ext>
            </a:extLst>
          </p:cNvPr>
          <p:cNvPicPr>
            <a:picLocks noChangeAspect="1"/>
          </p:cNvPicPr>
          <p:nvPr/>
        </p:nvPicPr>
        <p:blipFill>
          <a:blip r:embed="rId5"/>
          <a:stretch>
            <a:fillRect/>
          </a:stretch>
        </p:blipFill>
        <p:spPr>
          <a:xfrm>
            <a:off x="1721338" y="4805576"/>
            <a:ext cx="3311009" cy="1281680"/>
          </a:xfrm>
          <a:prstGeom prst="rect">
            <a:avLst/>
          </a:prstGeom>
        </p:spPr>
      </p:pic>
      <p:sp>
        <p:nvSpPr>
          <p:cNvPr id="3" name="Tekstvak 2">
            <a:extLst>
              <a:ext uri="{FF2B5EF4-FFF2-40B4-BE49-F238E27FC236}">
                <a16:creationId xmlns:a16="http://schemas.microsoft.com/office/drawing/2014/main" id="{FE7F1D74-818C-41D3-CE85-795CF132C19A}"/>
              </a:ext>
            </a:extLst>
          </p:cNvPr>
          <p:cNvSpPr txBox="1"/>
          <p:nvPr/>
        </p:nvSpPr>
        <p:spPr>
          <a:xfrm>
            <a:off x="7811191" y="6377543"/>
            <a:ext cx="3950208" cy="369332"/>
          </a:xfrm>
          <a:prstGeom prst="rect">
            <a:avLst/>
          </a:prstGeom>
          <a:solidFill>
            <a:schemeClr val="bg1"/>
          </a:solidFill>
        </p:spPr>
        <p:txBody>
          <a:bodyPr wrap="square" rtlCol="0">
            <a:spAutoFit/>
          </a:bodyPr>
          <a:lstStyle/>
          <a:p>
            <a:endParaRPr lang="en-GB" dirty="0"/>
          </a:p>
        </p:txBody>
      </p:sp>
      <p:sp>
        <p:nvSpPr>
          <p:cNvPr id="4" name="Tekstvak 3">
            <a:extLst>
              <a:ext uri="{FF2B5EF4-FFF2-40B4-BE49-F238E27FC236}">
                <a16:creationId xmlns:a16="http://schemas.microsoft.com/office/drawing/2014/main" id="{3629A9E9-3A31-4E43-921D-93DDA1B05B2E}"/>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9" name="Tekstvak 8">
            <a:extLst>
              <a:ext uri="{FF2B5EF4-FFF2-40B4-BE49-F238E27FC236}">
                <a16:creationId xmlns:a16="http://schemas.microsoft.com/office/drawing/2014/main" id="{8BC477EA-A616-FCBF-58FA-8AE31459B8C4}"/>
              </a:ext>
            </a:extLst>
          </p:cNvPr>
          <p:cNvSpPr txBox="1"/>
          <p:nvPr/>
        </p:nvSpPr>
        <p:spPr>
          <a:xfrm>
            <a:off x="7616958" y="640432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3462383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200" y="1100092"/>
            <a:ext cx="10766044" cy="1325563"/>
          </a:xfrm>
        </p:spPr>
        <p:txBody>
          <a:bodyPr/>
          <a:lstStyle/>
          <a:p>
            <a:r>
              <a:rPr lang="nl-NL" sz="3200" dirty="0"/>
              <a:t>Reacties op lichamelijke klachten (CBRQ)</a:t>
            </a:r>
          </a:p>
        </p:txBody>
      </p:sp>
      <p:sp>
        <p:nvSpPr>
          <p:cNvPr id="3" name="Tijdelijke aanduiding voor inhoud 2"/>
          <p:cNvSpPr>
            <a:spLocks noGrp="1"/>
          </p:cNvSpPr>
          <p:nvPr>
            <p:ph sz="half" idx="2"/>
          </p:nvPr>
        </p:nvSpPr>
        <p:spPr/>
        <p:txBody>
          <a:bodyPr/>
          <a:lstStyle/>
          <a:p>
            <a:pPr>
              <a:lnSpc>
                <a:spcPct val="150000"/>
              </a:lnSpc>
            </a:pPr>
            <a:r>
              <a:rPr lang="nl-NL" sz="2000" dirty="0"/>
              <a:t>Toename van symptomen bij act. </a:t>
            </a:r>
          </a:p>
          <a:p>
            <a:pPr>
              <a:lnSpc>
                <a:spcPct val="150000"/>
              </a:lnSpc>
            </a:pPr>
            <a:r>
              <a:rPr lang="nl-NL" sz="2000" dirty="0" err="1"/>
              <a:t>Catastroferen</a:t>
            </a:r>
            <a:endParaRPr lang="nl-NL" sz="2000" dirty="0"/>
          </a:p>
          <a:p>
            <a:pPr>
              <a:lnSpc>
                <a:spcPct val="150000"/>
              </a:lnSpc>
            </a:pPr>
            <a:r>
              <a:rPr lang="nl-NL" sz="2000" dirty="0"/>
              <a:t>Lichamelijke schade </a:t>
            </a:r>
          </a:p>
          <a:p>
            <a:pPr>
              <a:lnSpc>
                <a:spcPct val="150000"/>
              </a:lnSpc>
            </a:pPr>
            <a:r>
              <a:rPr lang="nl-NL" sz="2000" dirty="0"/>
              <a:t>Schaamte</a:t>
            </a:r>
          </a:p>
          <a:p>
            <a:pPr>
              <a:lnSpc>
                <a:spcPct val="150000"/>
              </a:lnSpc>
            </a:pPr>
            <a:r>
              <a:rPr lang="nl-NL" sz="2000" dirty="0"/>
              <a:t>Focussen op klachten</a:t>
            </a:r>
          </a:p>
          <a:p>
            <a:pPr>
              <a:lnSpc>
                <a:spcPct val="150000"/>
              </a:lnSpc>
            </a:pPr>
            <a:r>
              <a:rPr lang="nl-NL" sz="2000" dirty="0"/>
              <a:t>Alles-of-niets gedrag		</a:t>
            </a:r>
          </a:p>
          <a:p>
            <a:pPr>
              <a:lnSpc>
                <a:spcPct val="150000"/>
              </a:lnSpc>
            </a:pPr>
            <a:r>
              <a:rPr lang="nl-NL" sz="2000" dirty="0"/>
              <a:t>Vermijden van activiteit/rust</a:t>
            </a:r>
          </a:p>
        </p:txBody>
      </p:sp>
      <p:sp>
        <p:nvSpPr>
          <p:cNvPr id="5" name="Rechteraccolade 4"/>
          <p:cNvSpPr/>
          <p:nvPr/>
        </p:nvSpPr>
        <p:spPr>
          <a:xfrm>
            <a:off x="4826000" y="2586446"/>
            <a:ext cx="242389" cy="19594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Rechteraccolade 5"/>
          <p:cNvSpPr/>
          <p:nvPr/>
        </p:nvSpPr>
        <p:spPr>
          <a:xfrm>
            <a:off x="4825999" y="4840084"/>
            <a:ext cx="242389" cy="7968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Tekstvak 6"/>
          <p:cNvSpPr txBox="1"/>
          <p:nvPr/>
        </p:nvSpPr>
        <p:spPr>
          <a:xfrm>
            <a:off x="5283490" y="3370413"/>
            <a:ext cx="3396343" cy="369332"/>
          </a:xfrm>
          <a:prstGeom prst="rect">
            <a:avLst/>
          </a:prstGeom>
          <a:noFill/>
        </p:spPr>
        <p:txBody>
          <a:bodyPr wrap="square" rtlCol="0">
            <a:spAutoFit/>
          </a:bodyPr>
          <a:lstStyle/>
          <a:p>
            <a:r>
              <a:rPr lang="nl-NL" dirty="0"/>
              <a:t>Cognitieve reacties</a:t>
            </a:r>
          </a:p>
        </p:txBody>
      </p:sp>
      <p:sp>
        <p:nvSpPr>
          <p:cNvPr id="29" name="Tekstvak 28"/>
          <p:cNvSpPr txBox="1"/>
          <p:nvPr/>
        </p:nvSpPr>
        <p:spPr>
          <a:xfrm>
            <a:off x="5283490" y="5053835"/>
            <a:ext cx="2834640" cy="369332"/>
          </a:xfrm>
          <a:prstGeom prst="rect">
            <a:avLst/>
          </a:prstGeom>
          <a:noFill/>
        </p:spPr>
        <p:txBody>
          <a:bodyPr wrap="square" rtlCol="0">
            <a:spAutoFit/>
          </a:bodyPr>
          <a:lstStyle/>
          <a:p>
            <a:r>
              <a:rPr lang="nl-NL" dirty="0"/>
              <a:t>Gedrag</a:t>
            </a:r>
          </a:p>
        </p:txBody>
      </p:sp>
      <p:sp>
        <p:nvSpPr>
          <p:cNvPr id="8" name="Tekstvak 7">
            <a:extLst>
              <a:ext uri="{FF2B5EF4-FFF2-40B4-BE49-F238E27FC236}">
                <a16:creationId xmlns:a16="http://schemas.microsoft.com/office/drawing/2014/main" id="{E9DF5E33-2B8F-8E5A-287E-ECE3B7C12804}"/>
              </a:ext>
            </a:extLst>
          </p:cNvPr>
          <p:cNvSpPr txBox="1"/>
          <p:nvPr/>
        </p:nvSpPr>
        <p:spPr>
          <a:xfrm>
            <a:off x="7811191" y="6391398"/>
            <a:ext cx="3950208" cy="369332"/>
          </a:xfrm>
          <a:prstGeom prst="rect">
            <a:avLst/>
          </a:prstGeom>
          <a:solidFill>
            <a:schemeClr val="bg1"/>
          </a:solidFill>
        </p:spPr>
        <p:txBody>
          <a:bodyPr wrap="square" rtlCol="0">
            <a:spAutoFit/>
          </a:bodyPr>
          <a:lstStyle/>
          <a:p>
            <a:endParaRPr lang="en-GB" dirty="0"/>
          </a:p>
        </p:txBody>
      </p:sp>
      <p:sp>
        <p:nvSpPr>
          <p:cNvPr id="4" name="Tekstvak 3">
            <a:extLst>
              <a:ext uri="{FF2B5EF4-FFF2-40B4-BE49-F238E27FC236}">
                <a16:creationId xmlns:a16="http://schemas.microsoft.com/office/drawing/2014/main" id="{6AA17B4F-7E48-DBB4-2617-3B213998477D}"/>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9" name="Tekstvak 8">
            <a:extLst>
              <a:ext uri="{FF2B5EF4-FFF2-40B4-BE49-F238E27FC236}">
                <a16:creationId xmlns:a16="http://schemas.microsoft.com/office/drawing/2014/main" id="{AF022111-7C65-FB4E-FE39-070085FC60B7}"/>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295750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Het effect van behandeling op de reacties op klachten </a:t>
            </a:r>
          </a:p>
        </p:txBody>
      </p:sp>
      <p:sp>
        <p:nvSpPr>
          <p:cNvPr id="3" name="Tekstvak 2"/>
          <p:cNvSpPr txBox="1"/>
          <p:nvPr/>
        </p:nvSpPr>
        <p:spPr>
          <a:xfrm>
            <a:off x="6717792" y="2425655"/>
            <a:ext cx="4721352" cy="1200329"/>
          </a:xfrm>
          <a:prstGeom prst="rect">
            <a:avLst/>
          </a:prstGeom>
          <a:noFill/>
        </p:spPr>
        <p:txBody>
          <a:bodyPr wrap="square" rtlCol="0">
            <a:spAutoFit/>
          </a:bodyPr>
          <a:lstStyle/>
          <a:p>
            <a:r>
              <a:rPr lang="nl-NL" dirty="0"/>
              <a:t>On alle schalen veranderingen volgend op CGT (groter dan in de controle conditie)</a:t>
            </a:r>
          </a:p>
          <a:p>
            <a:endParaRPr lang="nl-NL" dirty="0"/>
          </a:p>
          <a:p>
            <a:endParaRPr lang="nl-NL" dirty="0"/>
          </a:p>
        </p:txBody>
      </p:sp>
      <p:pic>
        <p:nvPicPr>
          <p:cNvPr id="9" name="Tijdelijke aanduiding voor inhoud 8"/>
          <p:cNvPicPr>
            <a:picLocks noGrp="1" noChangeAspect="1"/>
          </p:cNvPicPr>
          <p:nvPr>
            <p:ph sz="half" idx="2"/>
          </p:nvPr>
        </p:nvPicPr>
        <p:blipFill rotWithShape="1">
          <a:blip r:embed="rId3"/>
          <a:srcRect r="33928"/>
          <a:stretch/>
        </p:blipFill>
        <p:spPr>
          <a:xfrm>
            <a:off x="585216" y="2101524"/>
            <a:ext cx="5486400" cy="4705133"/>
          </a:xfrm>
          <a:prstGeom prst="rect">
            <a:avLst/>
          </a:prstGeom>
        </p:spPr>
      </p:pic>
      <p:sp>
        <p:nvSpPr>
          <p:cNvPr id="4" name="Tekstvak 3">
            <a:extLst>
              <a:ext uri="{FF2B5EF4-FFF2-40B4-BE49-F238E27FC236}">
                <a16:creationId xmlns:a16="http://schemas.microsoft.com/office/drawing/2014/main" id="{EC8DECAA-0E47-1F65-9821-79ED7A090212}"/>
              </a:ext>
            </a:extLst>
          </p:cNvPr>
          <p:cNvSpPr txBox="1"/>
          <p:nvPr/>
        </p:nvSpPr>
        <p:spPr>
          <a:xfrm>
            <a:off x="7811191" y="6405253"/>
            <a:ext cx="3950208" cy="369332"/>
          </a:xfrm>
          <a:prstGeom prst="rect">
            <a:avLst/>
          </a:prstGeom>
          <a:solidFill>
            <a:schemeClr val="bg1"/>
          </a:solidFill>
        </p:spPr>
        <p:txBody>
          <a:bodyPr wrap="square" rtlCol="0">
            <a:spAutoFit/>
          </a:bodyPr>
          <a:lstStyle/>
          <a:p>
            <a:endParaRPr lang="en-GB" dirty="0"/>
          </a:p>
        </p:txBody>
      </p:sp>
      <p:sp>
        <p:nvSpPr>
          <p:cNvPr id="7" name="Tekstvak 6">
            <a:extLst>
              <a:ext uri="{FF2B5EF4-FFF2-40B4-BE49-F238E27FC236}">
                <a16:creationId xmlns:a16="http://schemas.microsoft.com/office/drawing/2014/main" id="{83236A1B-EE2D-2653-316F-FD0C6153A3F4}"/>
              </a:ext>
            </a:extLst>
          </p:cNvPr>
          <p:cNvSpPr txBox="1"/>
          <p:nvPr/>
        </p:nvSpPr>
        <p:spPr>
          <a:xfrm>
            <a:off x="7630814" y="6413328"/>
            <a:ext cx="3950208" cy="369332"/>
          </a:xfrm>
          <a:prstGeom prst="rect">
            <a:avLst/>
          </a:prstGeom>
          <a:solidFill>
            <a:schemeClr val="bg1"/>
          </a:solidFill>
        </p:spPr>
        <p:txBody>
          <a:bodyPr wrap="square" rtlCol="0">
            <a:spAutoFit/>
          </a:bodyPr>
          <a:lstStyle/>
          <a:p>
            <a:r>
              <a:rPr lang="en-GB" dirty="0"/>
              <a:t> REACH 21-09</a:t>
            </a:r>
          </a:p>
        </p:txBody>
      </p:sp>
      <p:sp>
        <p:nvSpPr>
          <p:cNvPr id="5" name="Tekstvak 4">
            <a:extLst>
              <a:ext uri="{FF2B5EF4-FFF2-40B4-BE49-F238E27FC236}">
                <a16:creationId xmlns:a16="http://schemas.microsoft.com/office/drawing/2014/main" id="{EFACF23E-9E1D-05C0-67C5-AC57F0F32F28}"/>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143712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845127" y="803564"/>
            <a:ext cx="8922327" cy="4824265"/>
            <a:chOff x="845127" y="803564"/>
            <a:chExt cx="8922327" cy="4824265"/>
          </a:xfrm>
        </p:grpSpPr>
        <p:sp>
          <p:nvSpPr>
            <p:cNvPr id="6" name="Tekstvak 5"/>
            <p:cNvSpPr txBox="1"/>
            <p:nvPr/>
          </p:nvSpPr>
          <p:spPr>
            <a:xfrm>
              <a:off x="845127" y="2812473"/>
              <a:ext cx="1399309" cy="369332"/>
            </a:xfrm>
            <a:prstGeom prst="rect">
              <a:avLst/>
            </a:prstGeom>
            <a:noFill/>
          </p:spPr>
          <p:txBody>
            <a:bodyPr wrap="square" rtlCol="0">
              <a:spAutoFit/>
            </a:bodyPr>
            <a:lstStyle/>
            <a:p>
              <a:r>
                <a:rPr lang="nl-NL" dirty="0"/>
                <a:t>CBT</a:t>
              </a:r>
            </a:p>
          </p:txBody>
        </p:sp>
        <p:sp>
          <p:nvSpPr>
            <p:cNvPr id="7" name="Tekstvak 6"/>
            <p:cNvSpPr txBox="1"/>
            <p:nvPr/>
          </p:nvSpPr>
          <p:spPr>
            <a:xfrm>
              <a:off x="4668982" y="803564"/>
              <a:ext cx="1676400" cy="307777"/>
            </a:xfrm>
            <a:prstGeom prst="rect">
              <a:avLst/>
            </a:prstGeom>
            <a:noFill/>
          </p:spPr>
          <p:txBody>
            <a:bodyPr wrap="square" rtlCol="0">
              <a:spAutoFit/>
            </a:bodyPr>
            <a:lstStyle/>
            <a:p>
              <a:r>
                <a:rPr lang="nl-NL" sz="1400" dirty="0"/>
                <a:t>∆</a:t>
              </a:r>
              <a:r>
                <a:rPr lang="nl-NL" sz="1400" dirty="0" err="1"/>
                <a:t>Fear-avoidance</a:t>
              </a:r>
              <a:endParaRPr lang="nl-NL" sz="1400" dirty="0"/>
            </a:p>
          </p:txBody>
        </p:sp>
        <p:sp>
          <p:nvSpPr>
            <p:cNvPr id="8" name="Tekstvak 7"/>
            <p:cNvSpPr txBox="1"/>
            <p:nvPr/>
          </p:nvSpPr>
          <p:spPr>
            <a:xfrm>
              <a:off x="4668982" y="1357746"/>
              <a:ext cx="1676400" cy="307777"/>
            </a:xfrm>
            <a:prstGeom prst="rect">
              <a:avLst/>
            </a:prstGeom>
            <a:noFill/>
          </p:spPr>
          <p:txBody>
            <a:bodyPr wrap="square" rtlCol="0">
              <a:spAutoFit/>
            </a:bodyPr>
            <a:lstStyle/>
            <a:p>
              <a:r>
                <a:rPr lang="nl-NL" sz="1400" dirty="0"/>
                <a:t>∆ </a:t>
              </a:r>
              <a:r>
                <a:rPr lang="nl-NL" sz="1400" dirty="0" err="1"/>
                <a:t>Catastrophising</a:t>
              </a:r>
              <a:endParaRPr lang="nl-NL" sz="1400" dirty="0"/>
            </a:p>
          </p:txBody>
        </p:sp>
        <p:sp>
          <p:nvSpPr>
            <p:cNvPr id="9" name="Tekstvak 8"/>
            <p:cNvSpPr txBox="1"/>
            <p:nvPr/>
          </p:nvSpPr>
          <p:spPr>
            <a:xfrm>
              <a:off x="4668982" y="1911928"/>
              <a:ext cx="1676400" cy="307777"/>
            </a:xfrm>
            <a:prstGeom prst="rect">
              <a:avLst/>
            </a:prstGeom>
            <a:noFill/>
          </p:spPr>
          <p:txBody>
            <a:bodyPr wrap="square" rtlCol="0">
              <a:spAutoFit/>
            </a:bodyPr>
            <a:lstStyle/>
            <a:p>
              <a:r>
                <a:rPr lang="nl-NL" sz="1400" dirty="0"/>
                <a:t>∆ </a:t>
              </a:r>
              <a:r>
                <a:rPr lang="nl-NL" sz="1400" dirty="0" err="1"/>
                <a:t>Damage</a:t>
              </a:r>
              <a:r>
                <a:rPr lang="nl-NL" sz="1400" dirty="0"/>
                <a:t> </a:t>
              </a:r>
              <a:r>
                <a:rPr lang="nl-NL" sz="1400" dirty="0" err="1"/>
                <a:t>beliefs</a:t>
              </a:r>
              <a:endParaRPr lang="nl-NL" sz="1400" dirty="0"/>
            </a:p>
          </p:txBody>
        </p:sp>
        <p:sp>
          <p:nvSpPr>
            <p:cNvPr id="10" name="Tekstvak 9"/>
            <p:cNvSpPr txBox="1"/>
            <p:nvPr/>
          </p:nvSpPr>
          <p:spPr>
            <a:xfrm>
              <a:off x="4668982" y="3297382"/>
              <a:ext cx="1676400" cy="307777"/>
            </a:xfrm>
            <a:prstGeom prst="rect">
              <a:avLst/>
            </a:prstGeom>
            <a:noFill/>
          </p:spPr>
          <p:txBody>
            <a:bodyPr wrap="square" rtlCol="0">
              <a:spAutoFit/>
            </a:bodyPr>
            <a:lstStyle/>
            <a:p>
              <a:r>
                <a:rPr lang="nl-NL" sz="1400" dirty="0"/>
                <a:t>∆ </a:t>
              </a:r>
              <a:r>
                <a:rPr lang="nl-NL" sz="1400" dirty="0" err="1"/>
                <a:t>Embarrassment</a:t>
              </a:r>
              <a:endParaRPr lang="nl-NL" sz="1400" dirty="0"/>
            </a:p>
          </p:txBody>
        </p:sp>
        <p:sp>
          <p:nvSpPr>
            <p:cNvPr id="11" name="Tekstvak 10"/>
            <p:cNvSpPr txBox="1"/>
            <p:nvPr/>
          </p:nvSpPr>
          <p:spPr>
            <a:xfrm>
              <a:off x="4668982" y="3879273"/>
              <a:ext cx="1676400" cy="523220"/>
            </a:xfrm>
            <a:prstGeom prst="rect">
              <a:avLst/>
            </a:prstGeom>
            <a:noFill/>
          </p:spPr>
          <p:txBody>
            <a:bodyPr wrap="square" rtlCol="0">
              <a:spAutoFit/>
            </a:bodyPr>
            <a:lstStyle/>
            <a:p>
              <a:r>
                <a:rPr lang="nl-NL" sz="1400" dirty="0"/>
                <a:t>∆ </a:t>
              </a:r>
              <a:r>
                <a:rPr lang="nl-NL" sz="1400" dirty="0" err="1"/>
                <a:t>Symptom-focusing</a:t>
              </a:r>
              <a:endParaRPr lang="nl-NL" sz="1400" dirty="0"/>
            </a:p>
          </p:txBody>
        </p:sp>
        <p:sp>
          <p:nvSpPr>
            <p:cNvPr id="12" name="Tekstvak 11"/>
            <p:cNvSpPr txBox="1"/>
            <p:nvPr/>
          </p:nvSpPr>
          <p:spPr>
            <a:xfrm>
              <a:off x="4668982" y="4461164"/>
              <a:ext cx="1676400" cy="523220"/>
            </a:xfrm>
            <a:prstGeom prst="rect">
              <a:avLst/>
            </a:prstGeom>
            <a:noFill/>
          </p:spPr>
          <p:txBody>
            <a:bodyPr wrap="square" rtlCol="0">
              <a:spAutoFit/>
            </a:bodyPr>
            <a:lstStyle/>
            <a:p>
              <a:r>
                <a:rPr lang="nl-NL" sz="1400" dirty="0"/>
                <a:t>∆ </a:t>
              </a:r>
              <a:r>
                <a:rPr lang="nl-NL" sz="1400" dirty="0" err="1"/>
                <a:t>All</a:t>
              </a:r>
              <a:r>
                <a:rPr lang="nl-NL" sz="1400" dirty="0"/>
                <a:t>-or-</a:t>
              </a:r>
              <a:r>
                <a:rPr lang="nl-NL" sz="1400" dirty="0" err="1"/>
                <a:t>nothing</a:t>
              </a:r>
              <a:r>
                <a:rPr lang="nl-NL" sz="1400" dirty="0"/>
                <a:t> </a:t>
              </a:r>
              <a:r>
                <a:rPr lang="nl-NL" sz="1400" dirty="0" err="1"/>
                <a:t>behavior</a:t>
              </a:r>
              <a:endParaRPr lang="nl-NL" sz="1400" dirty="0"/>
            </a:p>
          </p:txBody>
        </p:sp>
        <p:sp>
          <p:nvSpPr>
            <p:cNvPr id="13" name="Tekstvak 12"/>
            <p:cNvSpPr txBox="1"/>
            <p:nvPr/>
          </p:nvSpPr>
          <p:spPr>
            <a:xfrm>
              <a:off x="4668982" y="5104609"/>
              <a:ext cx="1676400" cy="523220"/>
            </a:xfrm>
            <a:prstGeom prst="rect">
              <a:avLst/>
            </a:prstGeom>
            <a:noFill/>
          </p:spPr>
          <p:txBody>
            <a:bodyPr wrap="square" rtlCol="0">
              <a:spAutoFit/>
            </a:bodyPr>
            <a:lstStyle/>
            <a:p>
              <a:r>
                <a:rPr lang="nl-NL" sz="1400" dirty="0"/>
                <a:t>∆ </a:t>
              </a:r>
              <a:r>
                <a:rPr lang="nl-NL" sz="1400" dirty="0" err="1"/>
                <a:t>Avoidance-resting</a:t>
              </a:r>
              <a:r>
                <a:rPr lang="nl-NL" sz="1400" dirty="0"/>
                <a:t> </a:t>
              </a:r>
              <a:r>
                <a:rPr lang="nl-NL" sz="1400" dirty="0" err="1"/>
                <a:t>behaviour</a:t>
              </a:r>
              <a:endParaRPr lang="nl-NL" sz="1400" dirty="0"/>
            </a:p>
          </p:txBody>
        </p:sp>
        <p:sp>
          <p:nvSpPr>
            <p:cNvPr id="14" name="Tekstvak 13"/>
            <p:cNvSpPr txBox="1"/>
            <p:nvPr/>
          </p:nvSpPr>
          <p:spPr>
            <a:xfrm>
              <a:off x="8437418" y="2618602"/>
              <a:ext cx="1330036" cy="646331"/>
            </a:xfrm>
            <a:prstGeom prst="rect">
              <a:avLst/>
            </a:prstGeom>
            <a:noFill/>
          </p:spPr>
          <p:txBody>
            <a:bodyPr wrap="square" rtlCol="0">
              <a:spAutoFit/>
            </a:bodyPr>
            <a:lstStyle/>
            <a:p>
              <a:r>
                <a:rPr lang="nl-NL" dirty="0"/>
                <a:t>∆ </a:t>
              </a:r>
              <a:r>
                <a:rPr lang="nl-NL" dirty="0" err="1"/>
                <a:t>Fatigue</a:t>
              </a:r>
              <a:r>
                <a:rPr lang="nl-NL" dirty="0"/>
                <a:t> </a:t>
              </a:r>
              <a:r>
                <a:rPr lang="nl-NL" dirty="0" err="1"/>
                <a:t>severity</a:t>
              </a:r>
              <a:endParaRPr lang="nl-NL" dirty="0"/>
            </a:p>
          </p:txBody>
        </p:sp>
        <p:cxnSp>
          <p:nvCxnSpPr>
            <p:cNvPr id="16" name="Rechte verbindingslijn met pijl 15"/>
            <p:cNvCxnSpPr/>
            <p:nvPr/>
          </p:nvCxnSpPr>
          <p:spPr>
            <a:xfrm>
              <a:off x="1690255" y="2941767"/>
              <a:ext cx="65670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V="1">
              <a:off x="1690255" y="1111341"/>
              <a:ext cx="2660072" cy="183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flipV="1">
              <a:off x="1690255" y="1665523"/>
              <a:ext cx="2660072" cy="1276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flipV="1">
              <a:off x="1690255" y="2219705"/>
              <a:ext cx="2729345" cy="722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a:off x="1690255" y="2997139"/>
              <a:ext cx="2798618" cy="454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a:off x="1690255" y="2997139"/>
              <a:ext cx="2729345" cy="1052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p:cNvCxnSpPr/>
            <p:nvPr/>
          </p:nvCxnSpPr>
          <p:spPr>
            <a:xfrm>
              <a:off x="1690255" y="2997139"/>
              <a:ext cx="2798618" cy="1775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a:off x="1690255" y="3053976"/>
              <a:ext cx="2798618" cy="2204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a:off x="6192981" y="924294"/>
              <a:ext cx="2064328" cy="1996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p:nvPr/>
          </p:nvCxnSpPr>
          <p:spPr>
            <a:xfrm>
              <a:off x="6192981" y="1582420"/>
              <a:ext cx="1967346" cy="130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p:nvPr/>
          </p:nvCxnSpPr>
          <p:spPr>
            <a:xfrm>
              <a:off x="6192981" y="2094955"/>
              <a:ext cx="1995055" cy="825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p:cNvCxnSpPr/>
            <p:nvPr/>
          </p:nvCxnSpPr>
          <p:spPr>
            <a:xfrm flipV="1">
              <a:off x="6192981" y="2997139"/>
              <a:ext cx="1995055" cy="454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p:cNvCxnSpPr>
              <a:stCxn id="11" idx="3"/>
            </p:cNvCxnSpPr>
            <p:nvPr/>
          </p:nvCxnSpPr>
          <p:spPr>
            <a:xfrm flipV="1">
              <a:off x="6345382" y="3050222"/>
              <a:ext cx="1842654" cy="1090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a:stCxn id="12" idx="3"/>
            </p:cNvCxnSpPr>
            <p:nvPr/>
          </p:nvCxnSpPr>
          <p:spPr>
            <a:xfrm flipV="1">
              <a:off x="6345382" y="3103954"/>
              <a:ext cx="1911927" cy="1618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p:cNvCxnSpPr>
              <a:stCxn id="13" idx="3"/>
            </p:cNvCxnSpPr>
            <p:nvPr/>
          </p:nvCxnSpPr>
          <p:spPr>
            <a:xfrm flipV="1">
              <a:off x="6345382" y="3145602"/>
              <a:ext cx="1911927" cy="2220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kstvak 44"/>
            <p:cNvSpPr txBox="1"/>
            <p:nvPr/>
          </p:nvSpPr>
          <p:spPr>
            <a:xfrm>
              <a:off x="3269673" y="1257627"/>
              <a:ext cx="637310" cy="261610"/>
            </a:xfrm>
            <a:prstGeom prst="rect">
              <a:avLst/>
            </a:prstGeom>
            <a:noFill/>
          </p:spPr>
          <p:txBody>
            <a:bodyPr wrap="square" rtlCol="0">
              <a:spAutoFit/>
            </a:bodyPr>
            <a:lstStyle/>
            <a:p>
              <a:r>
                <a:rPr lang="nl-NL" sz="1100" dirty="0"/>
                <a:t>-1.45**</a:t>
              </a:r>
            </a:p>
          </p:txBody>
        </p:sp>
        <p:sp>
          <p:nvSpPr>
            <p:cNvPr id="46" name="Tekstvak 45"/>
            <p:cNvSpPr txBox="1"/>
            <p:nvPr/>
          </p:nvSpPr>
          <p:spPr>
            <a:xfrm>
              <a:off x="3484417" y="1691652"/>
              <a:ext cx="637310" cy="261610"/>
            </a:xfrm>
            <a:prstGeom prst="rect">
              <a:avLst/>
            </a:prstGeom>
            <a:noFill/>
          </p:spPr>
          <p:txBody>
            <a:bodyPr wrap="square" rtlCol="0">
              <a:spAutoFit/>
            </a:bodyPr>
            <a:lstStyle/>
            <a:p>
              <a:r>
                <a:rPr lang="nl-NL" sz="1100" dirty="0"/>
                <a:t>-0.99**</a:t>
              </a:r>
            </a:p>
          </p:txBody>
        </p:sp>
        <p:sp>
          <p:nvSpPr>
            <p:cNvPr id="47" name="Tekstvak 46"/>
            <p:cNvSpPr txBox="1"/>
            <p:nvPr/>
          </p:nvSpPr>
          <p:spPr>
            <a:xfrm>
              <a:off x="3553690" y="2132823"/>
              <a:ext cx="637310" cy="261610"/>
            </a:xfrm>
            <a:prstGeom prst="rect">
              <a:avLst/>
            </a:prstGeom>
            <a:noFill/>
          </p:spPr>
          <p:txBody>
            <a:bodyPr wrap="square" rtlCol="0">
              <a:spAutoFit/>
            </a:bodyPr>
            <a:lstStyle/>
            <a:p>
              <a:r>
                <a:rPr lang="nl-NL" sz="1100" dirty="0"/>
                <a:t>-1.08**</a:t>
              </a:r>
            </a:p>
          </p:txBody>
        </p:sp>
        <p:sp>
          <p:nvSpPr>
            <p:cNvPr id="48" name="Tekstvak 47"/>
            <p:cNvSpPr txBox="1"/>
            <p:nvPr/>
          </p:nvSpPr>
          <p:spPr>
            <a:xfrm>
              <a:off x="3706089" y="3061626"/>
              <a:ext cx="637310" cy="261610"/>
            </a:xfrm>
            <a:prstGeom prst="rect">
              <a:avLst/>
            </a:prstGeom>
            <a:noFill/>
          </p:spPr>
          <p:txBody>
            <a:bodyPr wrap="square" rtlCol="0">
              <a:spAutoFit/>
            </a:bodyPr>
            <a:lstStyle/>
            <a:p>
              <a:r>
                <a:rPr lang="nl-NL" sz="1100" dirty="0"/>
                <a:t>-1.61**</a:t>
              </a:r>
            </a:p>
          </p:txBody>
        </p:sp>
        <p:sp>
          <p:nvSpPr>
            <p:cNvPr id="49" name="Tekstvak 48"/>
            <p:cNvSpPr txBox="1"/>
            <p:nvPr/>
          </p:nvSpPr>
          <p:spPr>
            <a:xfrm>
              <a:off x="3782290" y="3630772"/>
              <a:ext cx="637310" cy="261610"/>
            </a:xfrm>
            <a:prstGeom prst="rect">
              <a:avLst/>
            </a:prstGeom>
            <a:noFill/>
          </p:spPr>
          <p:txBody>
            <a:bodyPr wrap="square" rtlCol="0">
              <a:spAutoFit/>
            </a:bodyPr>
            <a:lstStyle/>
            <a:p>
              <a:r>
                <a:rPr lang="nl-NL" sz="1100" dirty="0"/>
                <a:t>-1.43**</a:t>
              </a:r>
            </a:p>
          </p:txBody>
        </p:sp>
        <p:sp>
          <p:nvSpPr>
            <p:cNvPr id="50" name="Tekstvak 49"/>
            <p:cNvSpPr txBox="1"/>
            <p:nvPr/>
          </p:nvSpPr>
          <p:spPr>
            <a:xfrm>
              <a:off x="3782290" y="4156236"/>
              <a:ext cx="637310" cy="261610"/>
            </a:xfrm>
            <a:prstGeom prst="rect">
              <a:avLst/>
            </a:prstGeom>
            <a:noFill/>
          </p:spPr>
          <p:txBody>
            <a:bodyPr wrap="square" rtlCol="0">
              <a:spAutoFit/>
            </a:bodyPr>
            <a:lstStyle/>
            <a:p>
              <a:r>
                <a:rPr lang="nl-NL" sz="1100" dirty="0"/>
                <a:t>-1.44**</a:t>
              </a:r>
            </a:p>
          </p:txBody>
        </p:sp>
        <p:sp>
          <p:nvSpPr>
            <p:cNvPr id="51" name="Tekstvak 50"/>
            <p:cNvSpPr txBox="1"/>
            <p:nvPr/>
          </p:nvSpPr>
          <p:spPr>
            <a:xfrm>
              <a:off x="3872345" y="4684017"/>
              <a:ext cx="637310" cy="261610"/>
            </a:xfrm>
            <a:prstGeom prst="rect">
              <a:avLst/>
            </a:prstGeom>
            <a:noFill/>
          </p:spPr>
          <p:txBody>
            <a:bodyPr wrap="square" rtlCol="0">
              <a:spAutoFit/>
            </a:bodyPr>
            <a:lstStyle/>
            <a:p>
              <a:r>
                <a:rPr lang="nl-NL" sz="1100" dirty="0"/>
                <a:t>-2.26**</a:t>
              </a:r>
            </a:p>
          </p:txBody>
        </p:sp>
        <p:sp>
          <p:nvSpPr>
            <p:cNvPr id="52" name="Tekstvak 51"/>
            <p:cNvSpPr txBox="1"/>
            <p:nvPr/>
          </p:nvSpPr>
          <p:spPr>
            <a:xfrm>
              <a:off x="6345382" y="915729"/>
              <a:ext cx="637310" cy="261610"/>
            </a:xfrm>
            <a:prstGeom prst="rect">
              <a:avLst/>
            </a:prstGeom>
            <a:noFill/>
          </p:spPr>
          <p:txBody>
            <a:bodyPr wrap="square" rtlCol="0">
              <a:spAutoFit/>
            </a:bodyPr>
            <a:lstStyle/>
            <a:p>
              <a:r>
                <a:rPr lang="nl-NL" sz="1100" dirty="0"/>
                <a:t>0.99**</a:t>
              </a:r>
            </a:p>
          </p:txBody>
        </p:sp>
        <p:sp>
          <p:nvSpPr>
            <p:cNvPr id="53" name="Tekstvak 52"/>
            <p:cNvSpPr txBox="1"/>
            <p:nvPr/>
          </p:nvSpPr>
          <p:spPr>
            <a:xfrm>
              <a:off x="6192981" y="1480857"/>
              <a:ext cx="637310" cy="261610"/>
            </a:xfrm>
            <a:prstGeom prst="rect">
              <a:avLst/>
            </a:prstGeom>
            <a:noFill/>
          </p:spPr>
          <p:txBody>
            <a:bodyPr wrap="square" rtlCol="0">
              <a:spAutoFit/>
            </a:bodyPr>
            <a:lstStyle/>
            <a:p>
              <a:r>
                <a:rPr lang="nl-NL" sz="1100" dirty="0"/>
                <a:t>0.55*</a:t>
              </a:r>
            </a:p>
          </p:txBody>
        </p:sp>
        <p:sp>
          <p:nvSpPr>
            <p:cNvPr id="54" name="Tekstvak 53"/>
            <p:cNvSpPr txBox="1"/>
            <p:nvPr/>
          </p:nvSpPr>
          <p:spPr>
            <a:xfrm>
              <a:off x="6061364" y="1885776"/>
              <a:ext cx="637310" cy="261610"/>
            </a:xfrm>
            <a:prstGeom prst="rect">
              <a:avLst/>
            </a:prstGeom>
            <a:noFill/>
          </p:spPr>
          <p:txBody>
            <a:bodyPr wrap="square" rtlCol="0">
              <a:spAutoFit/>
            </a:bodyPr>
            <a:lstStyle/>
            <a:p>
              <a:r>
                <a:rPr lang="nl-NL" sz="1100" dirty="0"/>
                <a:t>0.21</a:t>
              </a:r>
            </a:p>
          </p:txBody>
        </p:sp>
        <p:sp>
          <p:nvSpPr>
            <p:cNvPr id="55" name="Tekstvak 54"/>
            <p:cNvSpPr txBox="1"/>
            <p:nvPr/>
          </p:nvSpPr>
          <p:spPr>
            <a:xfrm>
              <a:off x="6130637" y="3135111"/>
              <a:ext cx="637310" cy="261610"/>
            </a:xfrm>
            <a:prstGeom prst="rect">
              <a:avLst/>
            </a:prstGeom>
            <a:noFill/>
          </p:spPr>
          <p:txBody>
            <a:bodyPr wrap="square" rtlCol="0">
              <a:spAutoFit/>
            </a:bodyPr>
            <a:lstStyle/>
            <a:p>
              <a:r>
                <a:rPr lang="nl-NL" sz="1100" dirty="0"/>
                <a:t>0.54</a:t>
              </a:r>
            </a:p>
          </p:txBody>
        </p:sp>
        <p:sp>
          <p:nvSpPr>
            <p:cNvPr id="56" name="Tekstvak 55"/>
            <p:cNvSpPr txBox="1"/>
            <p:nvPr/>
          </p:nvSpPr>
          <p:spPr>
            <a:xfrm>
              <a:off x="6262253" y="3721602"/>
              <a:ext cx="637310" cy="261610"/>
            </a:xfrm>
            <a:prstGeom prst="rect">
              <a:avLst/>
            </a:prstGeom>
            <a:noFill/>
          </p:spPr>
          <p:txBody>
            <a:bodyPr wrap="square" rtlCol="0">
              <a:spAutoFit/>
            </a:bodyPr>
            <a:lstStyle/>
            <a:p>
              <a:r>
                <a:rPr lang="nl-NL" sz="1100" dirty="0"/>
                <a:t>0.13</a:t>
              </a:r>
            </a:p>
          </p:txBody>
        </p:sp>
        <p:sp>
          <p:nvSpPr>
            <p:cNvPr id="57" name="Tekstvak 56"/>
            <p:cNvSpPr txBox="1"/>
            <p:nvPr/>
          </p:nvSpPr>
          <p:spPr>
            <a:xfrm>
              <a:off x="6206836" y="4340939"/>
              <a:ext cx="637310" cy="261610"/>
            </a:xfrm>
            <a:prstGeom prst="rect">
              <a:avLst/>
            </a:prstGeom>
            <a:noFill/>
          </p:spPr>
          <p:txBody>
            <a:bodyPr wrap="square" rtlCol="0">
              <a:spAutoFit/>
            </a:bodyPr>
            <a:lstStyle/>
            <a:p>
              <a:r>
                <a:rPr lang="nl-NL" sz="1100" dirty="0"/>
                <a:t>0.23</a:t>
              </a:r>
            </a:p>
          </p:txBody>
        </p:sp>
        <p:sp>
          <p:nvSpPr>
            <p:cNvPr id="58" name="Tekstvak 57"/>
            <p:cNvSpPr txBox="1"/>
            <p:nvPr/>
          </p:nvSpPr>
          <p:spPr>
            <a:xfrm>
              <a:off x="6276109" y="4779521"/>
              <a:ext cx="637310" cy="261610"/>
            </a:xfrm>
            <a:prstGeom prst="rect">
              <a:avLst/>
            </a:prstGeom>
            <a:noFill/>
          </p:spPr>
          <p:txBody>
            <a:bodyPr wrap="square" rtlCol="0">
              <a:spAutoFit/>
            </a:bodyPr>
            <a:lstStyle/>
            <a:p>
              <a:r>
                <a:rPr lang="nl-NL" sz="1100" dirty="0"/>
                <a:t>0.49**</a:t>
              </a:r>
            </a:p>
          </p:txBody>
        </p:sp>
        <p:sp>
          <p:nvSpPr>
            <p:cNvPr id="59" name="Tekstvak 58"/>
            <p:cNvSpPr txBox="1"/>
            <p:nvPr/>
          </p:nvSpPr>
          <p:spPr>
            <a:xfrm>
              <a:off x="4932217" y="2646025"/>
              <a:ext cx="637310" cy="261610"/>
            </a:xfrm>
            <a:prstGeom prst="rect">
              <a:avLst/>
            </a:prstGeom>
            <a:noFill/>
          </p:spPr>
          <p:txBody>
            <a:bodyPr wrap="square" rtlCol="0">
              <a:spAutoFit/>
            </a:bodyPr>
            <a:lstStyle/>
            <a:p>
              <a:r>
                <a:rPr lang="nl-NL" sz="1100" dirty="0"/>
                <a:t>-3.64**</a:t>
              </a:r>
            </a:p>
          </p:txBody>
        </p:sp>
      </p:grpSp>
      <p:sp>
        <p:nvSpPr>
          <p:cNvPr id="4" name="Ring 3"/>
          <p:cNvSpPr/>
          <p:nvPr/>
        </p:nvSpPr>
        <p:spPr>
          <a:xfrm>
            <a:off x="4488874" y="666206"/>
            <a:ext cx="1787236" cy="691540"/>
          </a:xfrm>
          <a:prstGeom prst="donut">
            <a:avLst>
              <a:gd name="adj" fmla="val 590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0" name="Ring 59"/>
          <p:cNvSpPr/>
          <p:nvPr/>
        </p:nvSpPr>
        <p:spPr>
          <a:xfrm>
            <a:off x="4391892" y="1183816"/>
            <a:ext cx="1884218" cy="691540"/>
          </a:xfrm>
          <a:prstGeom prst="donut">
            <a:avLst>
              <a:gd name="adj" fmla="val 590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1" name="Ring 60"/>
          <p:cNvSpPr/>
          <p:nvPr/>
        </p:nvSpPr>
        <p:spPr>
          <a:xfrm>
            <a:off x="4364182" y="5036379"/>
            <a:ext cx="1884021" cy="691540"/>
          </a:xfrm>
          <a:prstGeom prst="donut">
            <a:avLst>
              <a:gd name="adj" fmla="val 590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 name="Tekstvak 2"/>
          <p:cNvSpPr txBox="1"/>
          <p:nvPr/>
        </p:nvSpPr>
        <p:spPr>
          <a:xfrm>
            <a:off x="7828156" y="4684017"/>
            <a:ext cx="3969834" cy="1384995"/>
          </a:xfrm>
          <a:prstGeom prst="rect">
            <a:avLst/>
          </a:prstGeom>
          <a:noFill/>
          <a:ln>
            <a:solidFill>
              <a:srgbClr val="FF0000"/>
            </a:solidFill>
          </a:ln>
        </p:spPr>
        <p:txBody>
          <a:bodyPr wrap="square" rtlCol="0">
            <a:spAutoFit/>
          </a:bodyPr>
          <a:lstStyle/>
          <a:p>
            <a:r>
              <a:rPr lang="nl-NL" sz="2800" b="1" dirty="0"/>
              <a:t>Geen significante interactie met diagnose </a:t>
            </a:r>
          </a:p>
        </p:txBody>
      </p:sp>
      <p:sp>
        <p:nvSpPr>
          <p:cNvPr id="5" name="Tekstvak 4">
            <a:extLst>
              <a:ext uri="{FF2B5EF4-FFF2-40B4-BE49-F238E27FC236}">
                <a16:creationId xmlns:a16="http://schemas.microsoft.com/office/drawing/2014/main" id="{D2BE3EC6-AE18-C707-9C29-DB92EF0EBFC6}"/>
              </a:ext>
            </a:extLst>
          </p:cNvPr>
          <p:cNvSpPr txBox="1"/>
          <p:nvPr/>
        </p:nvSpPr>
        <p:spPr>
          <a:xfrm>
            <a:off x="7811191" y="6377543"/>
            <a:ext cx="3950208" cy="369332"/>
          </a:xfrm>
          <a:prstGeom prst="rect">
            <a:avLst/>
          </a:prstGeom>
          <a:solidFill>
            <a:schemeClr val="bg1"/>
          </a:solidFill>
        </p:spPr>
        <p:txBody>
          <a:bodyPr wrap="square" rtlCol="0">
            <a:spAutoFit/>
          </a:bodyPr>
          <a:lstStyle/>
          <a:p>
            <a:endParaRPr lang="en-GB" dirty="0"/>
          </a:p>
        </p:txBody>
      </p:sp>
      <p:sp>
        <p:nvSpPr>
          <p:cNvPr id="17" name="Tekstvak 16">
            <a:extLst>
              <a:ext uri="{FF2B5EF4-FFF2-40B4-BE49-F238E27FC236}">
                <a16:creationId xmlns:a16="http://schemas.microsoft.com/office/drawing/2014/main" id="{133E71AC-87B9-EB0B-220B-8C549AA85A79}"/>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15" name="Tekstvak 14">
            <a:extLst>
              <a:ext uri="{FF2B5EF4-FFF2-40B4-BE49-F238E27FC236}">
                <a16:creationId xmlns:a16="http://schemas.microsoft.com/office/drawing/2014/main" id="{46C4B472-25FB-EB2A-0074-127AD25C929D}"/>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35096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AA583-3434-3BF6-971D-3EEBB774669D}"/>
              </a:ext>
            </a:extLst>
          </p:cNvPr>
          <p:cNvSpPr>
            <a:spLocks noGrp="1"/>
          </p:cNvSpPr>
          <p:nvPr>
            <p:ph type="title"/>
          </p:nvPr>
        </p:nvSpPr>
        <p:spPr>
          <a:xfrm>
            <a:off x="1484261" y="810922"/>
            <a:ext cx="10515600" cy="1325563"/>
          </a:xfrm>
        </p:spPr>
        <p:txBody>
          <a:bodyPr/>
          <a:lstStyle/>
          <a:p>
            <a:r>
              <a:rPr lang="en-GB" dirty="0">
                <a:solidFill>
                  <a:srgbClr val="F07814"/>
                </a:solidFill>
              </a:rPr>
              <a:t>Exercise studies in chronic disease </a:t>
            </a:r>
          </a:p>
        </p:txBody>
      </p:sp>
      <p:sp>
        <p:nvSpPr>
          <p:cNvPr id="3" name="Tijdelijke aanduiding voor inhoud 2">
            <a:extLst>
              <a:ext uri="{FF2B5EF4-FFF2-40B4-BE49-F238E27FC236}">
                <a16:creationId xmlns:a16="http://schemas.microsoft.com/office/drawing/2014/main" id="{C1F6B89C-0805-B663-911E-CF9D9531BC49}"/>
              </a:ext>
            </a:extLst>
          </p:cNvPr>
          <p:cNvSpPr>
            <a:spLocks noGrp="1"/>
          </p:cNvSpPr>
          <p:nvPr>
            <p:ph idx="1"/>
          </p:nvPr>
        </p:nvSpPr>
        <p:spPr>
          <a:xfrm>
            <a:off x="531283" y="2136485"/>
            <a:ext cx="10799233" cy="4125912"/>
          </a:xfrm>
        </p:spPr>
        <p:txBody>
          <a:bodyPr/>
          <a:lstStyle/>
          <a:p>
            <a:r>
              <a:rPr lang="en-GB" dirty="0"/>
              <a:t>Meta-analysis in chronic conditions (</a:t>
            </a:r>
            <a:r>
              <a:rPr lang="en-GB" dirty="0" err="1"/>
              <a:t>Barakou</a:t>
            </a:r>
            <a:r>
              <a:rPr lang="en-GB" dirty="0"/>
              <a:t> et al, 2023)</a:t>
            </a:r>
          </a:p>
          <a:p>
            <a:endParaRPr lang="en-GB" dirty="0"/>
          </a:p>
          <a:p>
            <a:pPr marL="0" indent="0">
              <a:buNone/>
            </a:pPr>
            <a:r>
              <a:rPr lang="en-GB" i="1" dirty="0"/>
              <a:t>Physical activity interventions </a:t>
            </a:r>
            <a:r>
              <a:rPr lang="en-GB" i="1" dirty="0">
                <a:solidFill>
                  <a:srgbClr val="FF0000"/>
                </a:solidFill>
              </a:rPr>
              <a:t>moderately reduce fatigue </a:t>
            </a:r>
            <a:r>
              <a:rPr lang="en-GB" i="1" dirty="0"/>
              <a:t>among adults with chronic conditions. Duration, total sessions, and mode of physical activity were identified as key factors in intervention effectiveness.</a:t>
            </a:r>
          </a:p>
          <a:p>
            <a:pPr marL="0" indent="0">
              <a:buNone/>
            </a:pPr>
            <a:endParaRPr lang="en-GB" i="1" dirty="0"/>
          </a:p>
          <a:p>
            <a:endParaRPr lang="en-GB" dirty="0"/>
          </a:p>
        </p:txBody>
      </p:sp>
      <p:sp>
        <p:nvSpPr>
          <p:cNvPr id="4" name="Tekstvak 3">
            <a:extLst>
              <a:ext uri="{FF2B5EF4-FFF2-40B4-BE49-F238E27FC236}">
                <a16:creationId xmlns:a16="http://schemas.microsoft.com/office/drawing/2014/main" id="{B3F0FD84-B458-F107-834C-6FE66C6D754A}"/>
              </a:ext>
            </a:extLst>
          </p:cNvPr>
          <p:cNvSpPr txBox="1"/>
          <p:nvPr/>
        </p:nvSpPr>
        <p:spPr>
          <a:xfrm>
            <a:off x="7630814" y="6362762"/>
            <a:ext cx="3950208" cy="369332"/>
          </a:xfrm>
          <a:prstGeom prst="rect">
            <a:avLst/>
          </a:prstGeom>
          <a:solidFill>
            <a:schemeClr val="bg1"/>
          </a:solidFill>
        </p:spPr>
        <p:txBody>
          <a:bodyPr wrap="square" rtlCol="0">
            <a:spAutoFit/>
          </a:bodyPr>
          <a:lstStyle/>
          <a:p>
            <a:r>
              <a:rPr lang="en-GB" dirty="0"/>
              <a:t>ENMC 2024</a:t>
            </a:r>
          </a:p>
        </p:txBody>
      </p:sp>
      <p:sp>
        <p:nvSpPr>
          <p:cNvPr id="5" name="Tekstvak 4">
            <a:extLst>
              <a:ext uri="{FF2B5EF4-FFF2-40B4-BE49-F238E27FC236}">
                <a16:creationId xmlns:a16="http://schemas.microsoft.com/office/drawing/2014/main" id="{87BD46A5-A19E-E311-68D4-8064ED4FED27}"/>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2396144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283" y="559765"/>
            <a:ext cx="10515600" cy="1325563"/>
          </a:xfrm>
        </p:spPr>
        <p:txBody>
          <a:bodyPr/>
          <a:lstStyle/>
          <a:p>
            <a:r>
              <a:rPr lang="nl-NL" dirty="0"/>
              <a:t>Take home boodschap  </a:t>
            </a:r>
          </a:p>
        </p:txBody>
      </p:sp>
      <p:sp>
        <p:nvSpPr>
          <p:cNvPr id="3" name="Tijdelijke aanduiding voor inhoud 2"/>
          <p:cNvSpPr>
            <a:spLocks noGrp="1"/>
          </p:cNvSpPr>
          <p:nvPr>
            <p:ph idx="1"/>
          </p:nvPr>
        </p:nvSpPr>
        <p:spPr>
          <a:xfrm>
            <a:off x="531283" y="1521160"/>
            <a:ext cx="10799233" cy="4125912"/>
          </a:xfrm>
        </p:spPr>
        <p:txBody>
          <a:bodyPr/>
          <a:lstStyle/>
          <a:p>
            <a:pPr marL="0" indent="0">
              <a:buNone/>
            </a:pPr>
            <a:endParaRPr lang="nl-NL" dirty="0"/>
          </a:p>
          <a:p>
            <a:r>
              <a:rPr lang="nl-NL" dirty="0"/>
              <a:t>Ernstige en chronische vermoeidheid komt veel voor bij chronische ziekten of na (ernstige) ziekte.  </a:t>
            </a:r>
          </a:p>
          <a:p>
            <a:endParaRPr lang="nl-NL" dirty="0"/>
          </a:p>
          <a:p>
            <a:r>
              <a:rPr lang="nl-NL" dirty="0"/>
              <a:t>De factoren die samenhangen met chronische vermoeidheid zijn voornamelijk </a:t>
            </a:r>
            <a:r>
              <a:rPr lang="nl-NL" dirty="0" err="1"/>
              <a:t>transdiagnostisch</a:t>
            </a:r>
            <a:endParaRPr lang="nl-NL" dirty="0"/>
          </a:p>
          <a:p>
            <a:endParaRPr lang="nl-NL" dirty="0"/>
          </a:p>
          <a:p>
            <a:endParaRPr lang="nl-NL" dirty="0"/>
          </a:p>
          <a:p>
            <a:endParaRPr lang="nl-NL" dirty="0"/>
          </a:p>
        </p:txBody>
      </p:sp>
      <p:sp>
        <p:nvSpPr>
          <p:cNvPr id="4" name="Tekstvak 3">
            <a:extLst>
              <a:ext uri="{FF2B5EF4-FFF2-40B4-BE49-F238E27FC236}">
                <a16:creationId xmlns:a16="http://schemas.microsoft.com/office/drawing/2014/main" id="{242185CF-ECB8-ED57-9D52-180AE2DC1CE3}"/>
              </a:ext>
            </a:extLst>
          </p:cNvPr>
          <p:cNvSpPr txBox="1"/>
          <p:nvPr/>
        </p:nvSpPr>
        <p:spPr>
          <a:xfrm>
            <a:off x="7811191" y="6420073"/>
            <a:ext cx="3950208" cy="369332"/>
          </a:xfrm>
          <a:prstGeom prst="rect">
            <a:avLst/>
          </a:prstGeom>
          <a:solidFill>
            <a:schemeClr val="bg1"/>
          </a:solidFill>
        </p:spPr>
        <p:txBody>
          <a:bodyPr wrap="square" rtlCol="0">
            <a:spAutoFit/>
          </a:bodyPr>
          <a:lstStyle/>
          <a:p>
            <a:endParaRPr lang="en-GB" dirty="0"/>
          </a:p>
        </p:txBody>
      </p:sp>
      <p:sp>
        <p:nvSpPr>
          <p:cNvPr id="6" name="Tekstvak 5">
            <a:extLst>
              <a:ext uri="{FF2B5EF4-FFF2-40B4-BE49-F238E27FC236}">
                <a16:creationId xmlns:a16="http://schemas.microsoft.com/office/drawing/2014/main" id="{391972CE-2B2D-CCFE-BC3C-66377C1DFE28}"/>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5" name="Tekstvak 4">
            <a:extLst>
              <a:ext uri="{FF2B5EF4-FFF2-40B4-BE49-F238E27FC236}">
                <a16:creationId xmlns:a16="http://schemas.microsoft.com/office/drawing/2014/main" id="{3A1AEE48-E2D0-F290-FA4F-503D1D045C1A}"/>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4100652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283" y="559765"/>
            <a:ext cx="10515600" cy="1325563"/>
          </a:xfrm>
        </p:spPr>
        <p:txBody>
          <a:bodyPr/>
          <a:lstStyle/>
          <a:p>
            <a:endParaRPr lang="nl-NL" dirty="0"/>
          </a:p>
        </p:txBody>
      </p:sp>
      <p:sp>
        <p:nvSpPr>
          <p:cNvPr id="3" name="Tijdelijke aanduiding voor inhoud 2"/>
          <p:cNvSpPr>
            <a:spLocks noGrp="1"/>
          </p:cNvSpPr>
          <p:nvPr>
            <p:ph idx="1"/>
          </p:nvPr>
        </p:nvSpPr>
        <p:spPr>
          <a:xfrm>
            <a:off x="531283" y="1521160"/>
            <a:ext cx="10799233" cy="4125912"/>
          </a:xfrm>
        </p:spPr>
        <p:txBody>
          <a:bodyPr/>
          <a:lstStyle/>
          <a:p>
            <a:endParaRPr lang="nl-NL" dirty="0"/>
          </a:p>
          <a:p>
            <a:r>
              <a:rPr lang="nl-NL" dirty="0"/>
              <a:t>Gedrag en opvattingen zijn onderdeel van deze </a:t>
            </a:r>
            <a:r>
              <a:rPr lang="nl-NL" dirty="0" err="1"/>
              <a:t>transdiagnostische</a:t>
            </a:r>
            <a:r>
              <a:rPr lang="nl-NL" dirty="0"/>
              <a:t> factoren </a:t>
            </a:r>
          </a:p>
          <a:p>
            <a:endParaRPr lang="nl-NL" dirty="0"/>
          </a:p>
          <a:p>
            <a:r>
              <a:rPr lang="nl-NL" dirty="0"/>
              <a:t>Gedragsinterventies (CGT en </a:t>
            </a:r>
            <a:r>
              <a:rPr lang="nl-NL" dirty="0" err="1"/>
              <a:t>Graded</a:t>
            </a:r>
            <a:r>
              <a:rPr lang="nl-NL" dirty="0"/>
              <a:t> </a:t>
            </a:r>
            <a:r>
              <a:rPr lang="nl-NL" dirty="0" err="1"/>
              <a:t>exercise</a:t>
            </a:r>
            <a:r>
              <a:rPr lang="nl-NL" dirty="0"/>
              <a:t> </a:t>
            </a:r>
            <a:r>
              <a:rPr lang="nl-NL" dirty="0" err="1"/>
              <a:t>therapy</a:t>
            </a:r>
            <a:r>
              <a:rPr lang="nl-NL" dirty="0"/>
              <a:t>) gericht op gedrag en opvattingen kan leiden tot een afname van moeheid en beperkingen. </a:t>
            </a:r>
          </a:p>
          <a:p>
            <a:endParaRPr lang="nl-NL" dirty="0"/>
          </a:p>
        </p:txBody>
      </p:sp>
      <p:sp>
        <p:nvSpPr>
          <p:cNvPr id="4" name="Tekstvak 3">
            <a:extLst>
              <a:ext uri="{FF2B5EF4-FFF2-40B4-BE49-F238E27FC236}">
                <a16:creationId xmlns:a16="http://schemas.microsoft.com/office/drawing/2014/main" id="{242185CF-ECB8-ED57-9D52-180AE2DC1CE3}"/>
              </a:ext>
            </a:extLst>
          </p:cNvPr>
          <p:cNvSpPr txBox="1"/>
          <p:nvPr/>
        </p:nvSpPr>
        <p:spPr>
          <a:xfrm>
            <a:off x="7811191" y="6420073"/>
            <a:ext cx="3950208" cy="369332"/>
          </a:xfrm>
          <a:prstGeom prst="rect">
            <a:avLst/>
          </a:prstGeom>
          <a:solidFill>
            <a:schemeClr val="bg1"/>
          </a:solidFill>
        </p:spPr>
        <p:txBody>
          <a:bodyPr wrap="square" rtlCol="0">
            <a:spAutoFit/>
          </a:bodyPr>
          <a:lstStyle/>
          <a:p>
            <a:endParaRPr lang="en-GB" dirty="0"/>
          </a:p>
        </p:txBody>
      </p:sp>
      <p:sp>
        <p:nvSpPr>
          <p:cNvPr id="6" name="Tekstvak 5">
            <a:extLst>
              <a:ext uri="{FF2B5EF4-FFF2-40B4-BE49-F238E27FC236}">
                <a16:creationId xmlns:a16="http://schemas.microsoft.com/office/drawing/2014/main" id="{2B6BCE91-5CB4-B76B-2369-3E69D8FBA876}"/>
              </a:ext>
            </a:extLst>
          </p:cNvPr>
          <p:cNvSpPr txBox="1"/>
          <p:nvPr/>
        </p:nvSpPr>
        <p:spPr>
          <a:xfrm>
            <a:off x="7737139" y="6413328"/>
            <a:ext cx="3950208" cy="369332"/>
          </a:xfrm>
          <a:prstGeom prst="rect">
            <a:avLst/>
          </a:prstGeom>
          <a:solidFill>
            <a:schemeClr val="bg1"/>
          </a:solidFill>
        </p:spPr>
        <p:txBody>
          <a:bodyPr wrap="square" rtlCol="0">
            <a:spAutoFit/>
          </a:bodyPr>
          <a:lstStyle/>
          <a:p>
            <a:r>
              <a:rPr lang="en-GB" dirty="0"/>
              <a:t> REACH 21-09</a:t>
            </a:r>
          </a:p>
        </p:txBody>
      </p:sp>
      <p:sp>
        <p:nvSpPr>
          <p:cNvPr id="5" name="Tekstvak 4">
            <a:extLst>
              <a:ext uri="{FF2B5EF4-FFF2-40B4-BE49-F238E27FC236}">
                <a16:creationId xmlns:a16="http://schemas.microsoft.com/office/drawing/2014/main" id="{83B08B10-8AE7-5B5C-CB26-A8EF0BE679B3}"/>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73930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877796" y="4706506"/>
            <a:ext cx="1559787" cy="1589994"/>
          </a:xfrm>
          <a:prstGeom prst="rect">
            <a:avLst/>
          </a:prstGeom>
        </p:spPr>
      </p:pic>
      <p:cxnSp>
        <p:nvCxnSpPr>
          <p:cNvPr id="30" name="Rechte verbindingslijn 29"/>
          <p:cNvCxnSpPr/>
          <p:nvPr/>
        </p:nvCxnSpPr>
        <p:spPr>
          <a:xfrm flipV="1">
            <a:off x="1870075" y="1087438"/>
            <a:ext cx="8320088" cy="0"/>
          </a:xfrm>
          <a:prstGeom prst="line">
            <a:avLst/>
          </a:prstGeom>
          <a:ln w="28575">
            <a:solidFill>
              <a:srgbClr val="462846">
                <a:alpha val="40000"/>
              </a:srgbClr>
            </a:solidFill>
          </a:ln>
        </p:spPr>
        <p:style>
          <a:lnRef idx="1">
            <a:schemeClr val="accent1"/>
          </a:lnRef>
          <a:fillRef idx="0">
            <a:schemeClr val="accent1"/>
          </a:fillRef>
          <a:effectRef idx="0">
            <a:schemeClr val="accent1"/>
          </a:effectRef>
          <a:fontRef idx="minor">
            <a:schemeClr val="tx1"/>
          </a:fontRef>
        </p:style>
      </p:cxnSp>
      <p:sp>
        <p:nvSpPr>
          <p:cNvPr id="24" name="Rechthoek 23"/>
          <p:cNvSpPr/>
          <p:nvPr/>
        </p:nvSpPr>
        <p:spPr>
          <a:xfrm>
            <a:off x="1524000" y="6218766"/>
            <a:ext cx="9144000" cy="639235"/>
          </a:xfrm>
          <a:prstGeom prst="rect">
            <a:avLst/>
          </a:prstGeom>
          <a:solidFill>
            <a:srgbClr val="462846"/>
          </a:solidFill>
          <a:ln>
            <a:solidFill>
              <a:srgbClr val="462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0" name="Rechthoek 19"/>
          <p:cNvSpPr/>
          <p:nvPr/>
        </p:nvSpPr>
        <p:spPr>
          <a:xfrm>
            <a:off x="1877796" y="1375195"/>
            <a:ext cx="7860039" cy="1077218"/>
          </a:xfrm>
          <a:prstGeom prst="rect">
            <a:avLst/>
          </a:prstGeom>
        </p:spPr>
        <p:txBody>
          <a:bodyPr wrap="square">
            <a:spAutoFit/>
          </a:bodyPr>
          <a:lstStyle/>
          <a:p>
            <a:r>
              <a:rPr lang="en-US" sz="3200" b="1" dirty="0" err="1">
                <a:solidFill>
                  <a:srgbClr val="27577D"/>
                </a:solidFill>
                <a:ea typeface="Calibri" charset="0"/>
                <a:cs typeface="Calibri" charset="0"/>
              </a:rPr>
              <a:t>Ernstige</a:t>
            </a:r>
            <a:r>
              <a:rPr lang="en-US" sz="3200" b="1" dirty="0">
                <a:solidFill>
                  <a:srgbClr val="27577D"/>
                </a:solidFill>
                <a:ea typeface="Calibri" charset="0"/>
                <a:cs typeface="Calibri" charset="0"/>
              </a:rPr>
              <a:t> </a:t>
            </a:r>
            <a:r>
              <a:rPr lang="en-US" sz="3200" b="1" dirty="0" err="1">
                <a:solidFill>
                  <a:srgbClr val="27577D"/>
                </a:solidFill>
                <a:ea typeface="Calibri" charset="0"/>
                <a:cs typeface="Calibri" charset="0"/>
              </a:rPr>
              <a:t>vermoeidheid</a:t>
            </a:r>
            <a:r>
              <a:rPr lang="en-US" sz="3200" b="1" dirty="0">
                <a:solidFill>
                  <a:srgbClr val="27577D"/>
                </a:solidFill>
                <a:ea typeface="Calibri" charset="0"/>
                <a:cs typeface="Calibri" charset="0"/>
              </a:rPr>
              <a:t> </a:t>
            </a:r>
            <a:r>
              <a:rPr lang="en-US" sz="3200" b="1" dirty="0" err="1">
                <a:solidFill>
                  <a:srgbClr val="27577D"/>
                </a:solidFill>
                <a:ea typeface="Calibri" charset="0"/>
                <a:cs typeface="Calibri" charset="0"/>
              </a:rPr>
              <a:t>en</a:t>
            </a:r>
            <a:r>
              <a:rPr lang="en-US" sz="3200" b="1" dirty="0">
                <a:solidFill>
                  <a:srgbClr val="27577D"/>
                </a:solidFill>
                <a:ea typeface="Calibri" charset="0"/>
                <a:cs typeface="Calibri" charset="0"/>
              </a:rPr>
              <a:t> multi-</a:t>
            </a:r>
            <a:r>
              <a:rPr lang="en-US" sz="3200" b="1" dirty="0" err="1">
                <a:solidFill>
                  <a:srgbClr val="27577D"/>
                </a:solidFill>
                <a:ea typeface="Calibri" charset="0"/>
                <a:cs typeface="Calibri" charset="0"/>
              </a:rPr>
              <a:t>morbiditeit</a:t>
            </a:r>
            <a:endParaRPr lang="nl-NL" sz="1600" b="1" dirty="0">
              <a:solidFill>
                <a:srgbClr val="27577D"/>
              </a:solidFill>
              <a:ea typeface="Calibri" charset="0"/>
              <a:cs typeface="Calibri" charset="0"/>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5382" y="2247727"/>
            <a:ext cx="6409524" cy="2549487"/>
          </a:xfrm>
          <a:prstGeom prst="rect">
            <a:avLst/>
          </a:prstGeom>
        </p:spPr>
      </p:pic>
      <p:sp>
        <p:nvSpPr>
          <p:cNvPr id="5" name="Tekstvak 4"/>
          <p:cNvSpPr txBox="1"/>
          <p:nvPr/>
        </p:nvSpPr>
        <p:spPr>
          <a:xfrm>
            <a:off x="3735383" y="4981885"/>
            <a:ext cx="6454781" cy="923330"/>
          </a:xfrm>
          <a:prstGeom prst="rect">
            <a:avLst/>
          </a:prstGeom>
          <a:noFill/>
        </p:spPr>
        <p:txBody>
          <a:bodyPr wrap="square" rtlCol="0">
            <a:spAutoFit/>
          </a:bodyPr>
          <a:lstStyle/>
          <a:p>
            <a:pPr algn="ctr"/>
            <a:r>
              <a:rPr lang="nl-NL" b="1" dirty="0">
                <a:solidFill>
                  <a:srgbClr val="28B4C5"/>
                </a:solidFill>
              </a:rPr>
              <a:t>Met elke extra chronische ziekte wordt de kans op het hebben van ernstige vermoeidheid vergroot met gemiddeld 1.3. </a:t>
            </a:r>
          </a:p>
        </p:txBody>
      </p:sp>
      <p:pic>
        <p:nvPicPr>
          <p:cNvPr id="21"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7602" y="367088"/>
            <a:ext cx="10874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Afbeelding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9947" y="422549"/>
            <a:ext cx="1780217" cy="337685"/>
          </a:xfrm>
          <a:prstGeom prst="rect">
            <a:avLst/>
          </a:prstGeom>
        </p:spPr>
      </p:pic>
      <p:pic>
        <p:nvPicPr>
          <p:cNvPr id="23" name="Picture 4" descr="Ziekenhuispsychiatrie - Psychiatrische Consultatieve Dienst (PCD) Amsterdam  UMC, locatie AMC (klinisch) | OPN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3871" y="235786"/>
            <a:ext cx="2352472" cy="711213"/>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27">
            <a:extLst>
              <a:ext uri="{FF2B5EF4-FFF2-40B4-BE49-F238E27FC236}">
                <a16:creationId xmlns:a16="http://schemas.microsoft.com/office/drawing/2014/main" id="{4DCE91FB-79EF-4823-9A6E-6B1AB47C0EBA}"/>
              </a:ext>
            </a:extLst>
          </p:cNvPr>
          <p:cNvSpPr txBox="1"/>
          <p:nvPr/>
        </p:nvSpPr>
        <p:spPr>
          <a:xfrm>
            <a:off x="8608747" y="6384494"/>
            <a:ext cx="3676056" cy="307777"/>
          </a:xfrm>
          <a:prstGeom prst="rect">
            <a:avLst/>
          </a:prstGeom>
          <a:noFill/>
        </p:spPr>
        <p:txBody>
          <a:bodyPr wrap="square" rtlCol="0">
            <a:spAutoFit/>
          </a:bodyPr>
          <a:lstStyle/>
          <a:p>
            <a:r>
              <a:rPr lang="nl-NL" sz="1400" dirty="0">
                <a:solidFill>
                  <a:schemeClr val="bg1"/>
                </a:solidFill>
              </a:rPr>
              <a:t>Goërtz et al. </a:t>
            </a:r>
            <a:r>
              <a:rPr lang="nl-NL" sz="1400" i="1" dirty="0">
                <a:solidFill>
                  <a:schemeClr val="bg1"/>
                </a:solidFill>
              </a:rPr>
              <a:t>In </a:t>
            </a:r>
            <a:r>
              <a:rPr lang="nl-NL" sz="1400" i="1" dirty="0" err="1">
                <a:solidFill>
                  <a:schemeClr val="bg1"/>
                </a:solidFill>
              </a:rPr>
              <a:t>progress</a:t>
            </a:r>
            <a:endParaRPr lang="nl-NL" sz="1400" dirty="0">
              <a:solidFill>
                <a:schemeClr val="bg1"/>
              </a:solidFill>
            </a:endParaRPr>
          </a:p>
        </p:txBody>
      </p:sp>
      <p:sp>
        <p:nvSpPr>
          <p:cNvPr id="12" name="Tekstvak 11">
            <a:extLst>
              <a:ext uri="{FF2B5EF4-FFF2-40B4-BE49-F238E27FC236}">
                <a16:creationId xmlns:a16="http://schemas.microsoft.com/office/drawing/2014/main" id="{C22CB92E-EEF0-3C4B-A324-279EAD843BFF}"/>
              </a:ext>
            </a:extLst>
          </p:cNvPr>
          <p:cNvSpPr txBox="1"/>
          <p:nvPr/>
        </p:nvSpPr>
        <p:spPr>
          <a:xfrm>
            <a:off x="7788729" y="6351815"/>
            <a:ext cx="4065814" cy="369332"/>
          </a:xfrm>
          <a:prstGeom prst="rect">
            <a:avLst/>
          </a:prstGeom>
          <a:solidFill>
            <a:schemeClr val="bg1"/>
          </a:solidFill>
        </p:spPr>
        <p:txBody>
          <a:bodyPr wrap="square" rtlCol="0">
            <a:spAutoFit/>
          </a:bodyPr>
          <a:lstStyle/>
          <a:p>
            <a:endParaRPr lang="en-GB" dirty="0"/>
          </a:p>
        </p:txBody>
      </p:sp>
      <p:sp>
        <p:nvSpPr>
          <p:cNvPr id="3" name="Tekstvak 2">
            <a:extLst>
              <a:ext uri="{FF2B5EF4-FFF2-40B4-BE49-F238E27FC236}">
                <a16:creationId xmlns:a16="http://schemas.microsoft.com/office/drawing/2014/main" id="{9962E187-9312-7B64-480A-67380111F2C6}"/>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6" name="Tekstvak 5">
            <a:extLst>
              <a:ext uri="{FF2B5EF4-FFF2-40B4-BE49-F238E27FC236}">
                <a16:creationId xmlns:a16="http://schemas.microsoft.com/office/drawing/2014/main" id="{D7709CE0-1D6A-5800-801F-1B07B22BE4FB}"/>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71492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Rechte verbindingslijn 29"/>
          <p:cNvCxnSpPr/>
          <p:nvPr/>
        </p:nvCxnSpPr>
        <p:spPr>
          <a:xfrm flipV="1">
            <a:off x="1870075" y="1087438"/>
            <a:ext cx="8320088" cy="0"/>
          </a:xfrm>
          <a:prstGeom prst="line">
            <a:avLst/>
          </a:prstGeom>
          <a:ln w="28575">
            <a:solidFill>
              <a:srgbClr val="462846">
                <a:alpha val="40000"/>
              </a:srgbClr>
            </a:solidFill>
          </a:ln>
        </p:spPr>
        <p:style>
          <a:lnRef idx="1">
            <a:schemeClr val="accent1"/>
          </a:lnRef>
          <a:fillRef idx="0">
            <a:schemeClr val="accent1"/>
          </a:fillRef>
          <a:effectRef idx="0">
            <a:schemeClr val="accent1"/>
          </a:effectRef>
          <a:fontRef idx="minor">
            <a:schemeClr val="tx1"/>
          </a:fontRef>
        </p:style>
      </p:cxnSp>
      <p:sp>
        <p:nvSpPr>
          <p:cNvPr id="24" name="Rechthoek 23"/>
          <p:cNvSpPr/>
          <p:nvPr/>
        </p:nvSpPr>
        <p:spPr>
          <a:xfrm>
            <a:off x="1524000" y="6218766"/>
            <a:ext cx="9144000" cy="639235"/>
          </a:xfrm>
          <a:prstGeom prst="rect">
            <a:avLst/>
          </a:prstGeom>
          <a:solidFill>
            <a:srgbClr val="462846"/>
          </a:solidFill>
          <a:ln>
            <a:solidFill>
              <a:srgbClr val="462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0" name="Rechthoek 19"/>
          <p:cNvSpPr/>
          <p:nvPr/>
        </p:nvSpPr>
        <p:spPr>
          <a:xfrm>
            <a:off x="1877796" y="1375196"/>
            <a:ext cx="7303795" cy="584775"/>
          </a:xfrm>
          <a:prstGeom prst="rect">
            <a:avLst/>
          </a:prstGeom>
        </p:spPr>
        <p:txBody>
          <a:bodyPr wrap="square">
            <a:spAutoFit/>
          </a:bodyPr>
          <a:lstStyle/>
          <a:p>
            <a:r>
              <a:rPr lang="en-US" sz="3200" b="1" dirty="0" err="1">
                <a:solidFill>
                  <a:srgbClr val="27577D"/>
                </a:solidFill>
                <a:ea typeface="Calibri" charset="0"/>
                <a:cs typeface="Calibri" charset="0"/>
              </a:rPr>
              <a:t>Vermoeidheid</a:t>
            </a:r>
            <a:r>
              <a:rPr lang="en-US" sz="3200" b="1" dirty="0">
                <a:solidFill>
                  <a:srgbClr val="27577D"/>
                </a:solidFill>
                <a:ea typeface="Calibri" charset="0"/>
                <a:cs typeface="Calibri" charset="0"/>
              </a:rPr>
              <a:t> </a:t>
            </a:r>
            <a:r>
              <a:rPr lang="en-US" sz="3200" b="1" dirty="0" err="1">
                <a:solidFill>
                  <a:srgbClr val="27577D"/>
                </a:solidFill>
                <a:ea typeface="Calibri" charset="0"/>
                <a:cs typeface="Calibri" charset="0"/>
              </a:rPr>
              <a:t>bij</a:t>
            </a:r>
            <a:r>
              <a:rPr lang="en-US" sz="3200" b="1" dirty="0">
                <a:solidFill>
                  <a:srgbClr val="27577D"/>
                </a:solidFill>
                <a:ea typeface="Calibri" charset="0"/>
                <a:cs typeface="Calibri" charset="0"/>
              </a:rPr>
              <a:t> </a:t>
            </a:r>
            <a:r>
              <a:rPr lang="en-US" sz="3200" b="1" dirty="0" err="1">
                <a:solidFill>
                  <a:srgbClr val="27577D"/>
                </a:solidFill>
                <a:ea typeface="Calibri" charset="0"/>
                <a:cs typeface="Calibri" charset="0"/>
              </a:rPr>
              <a:t>chronische</a:t>
            </a:r>
            <a:r>
              <a:rPr lang="en-US" sz="3200" b="1" dirty="0">
                <a:solidFill>
                  <a:srgbClr val="27577D"/>
                </a:solidFill>
                <a:ea typeface="Calibri" charset="0"/>
                <a:cs typeface="Calibri" charset="0"/>
              </a:rPr>
              <a:t> </a:t>
            </a:r>
            <a:r>
              <a:rPr lang="en-US" sz="3200" b="1" dirty="0" err="1">
                <a:solidFill>
                  <a:srgbClr val="27577D"/>
                </a:solidFill>
                <a:ea typeface="Calibri" charset="0"/>
                <a:cs typeface="Calibri" charset="0"/>
              </a:rPr>
              <a:t>ziekten</a:t>
            </a:r>
            <a:endParaRPr lang="nl-NL" sz="1600" b="1" dirty="0">
              <a:solidFill>
                <a:srgbClr val="27577D"/>
              </a:solidFill>
              <a:ea typeface="Calibri" charset="0"/>
              <a:cs typeface="Calibri" charset="0"/>
            </a:endParaRP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6187" y="2045033"/>
            <a:ext cx="6285210" cy="4173732"/>
          </a:xfrm>
          <a:prstGeom prst="rect">
            <a:avLst/>
          </a:prstGeom>
        </p:spPr>
      </p:pic>
      <p:pic>
        <p:nvPicPr>
          <p:cNvPr id="21" name="Afbeelding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7602" y="367088"/>
            <a:ext cx="10874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Afbeelding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9947" y="422549"/>
            <a:ext cx="1780217" cy="337685"/>
          </a:xfrm>
          <a:prstGeom prst="rect">
            <a:avLst/>
          </a:prstGeom>
        </p:spPr>
      </p:pic>
      <p:pic>
        <p:nvPicPr>
          <p:cNvPr id="23" name="Picture 4" descr="Ziekenhuispsychiatrie - Psychiatrische Consultatieve Dienst (PCD) Amsterdam  UMC, locatie AMC (klinisch) | OPN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3871" y="235786"/>
            <a:ext cx="2352472" cy="711213"/>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48">
            <a:extLst>
              <a:ext uri="{FF2B5EF4-FFF2-40B4-BE49-F238E27FC236}">
                <a16:creationId xmlns:a16="http://schemas.microsoft.com/office/drawing/2014/main" id="{0898F9EC-F500-415D-84DE-87B6A77B3B83}"/>
              </a:ext>
            </a:extLst>
          </p:cNvPr>
          <p:cNvSpPr txBox="1">
            <a:spLocks noChangeArrowheads="1"/>
          </p:cNvSpPr>
          <p:nvPr/>
        </p:nvSpPr>
        <p:spPr bwMode="auto">
          <a:xfrm>
            <a:off x="1868489" y="2184180"/>
            <a:ext cx="21113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1500" b="1" dirty="0">
                <a:solidFill>
                  <a:srgbClr val="C00000"/>
                </a:solidFill>
                <a:latin typeface="Arial" panose="020B0604020202020204" pitchFamily="34" charset="0"/>
              </a:rPr>
              <a:t>78,363 patiënten</a:t>
            </a:r>
          </a:p>
        </p:txBody>
      </p:sp>
      <p:sp>
        <p:nvSpPr>
          <p:cNvPr id="10" name="Tekstvak 27">
            <a:extLst>
              <a:ext uri="{FF2B5EF4-FFF2-40B4-BE49-F238E27FC236}">
                <a16:creationId xmlns:a16="http://schemas.microsoft.com/office/drawing/2014/main" id="{4DCE91FB-79EF-4823-9A6E-6B1AB47C0EBA}"/>
              </a:ext>
            </a:extLst>
          </p:cNvPr>
          <p:cNvSpPr txBox="1"/>
          <p:nvPr/>
        </p:nvSpPr>
        <p:spPr>
          <a:xfrm>
            <a:off x="8608747" y="6384494"/>
            <a:ext cx="3676056" cy="307777"/>
          </a:xfrm>
          <a:prstGeom prst="rect">
            <a:avLst/>
          </a:prstGeom>
          <a:noFill/>
        </p:spPr>
        <p:txBody>
          <a:bodyPr wrap="square" rtlCol="0">
            <a:spAutoFit/>
          </a:bodyPr>
          <a:lstStyle/>
          <a:p>
            <a:r>
              <a:rPr lang="nl-NL" sz="1400" dirty="0">
                <a:solidFill>
                  <a:schemeClr val="bg1"/>
                </a:solidFill>
              </a:rPr>
              <a:t>Goërtz et al. </a:t>
            </a:r>
            <a:r>
              <a:rPr lang="nl-NL" sz="1400" i="1" dirty="0">
                <a:solidFill>
                  <a:schemeClr val="bg1"/>
                </a:solidFill>
              </a:rPr>
              <a:t>In </a:t>
            </a:r>
            <a:r>
              <a:rPr lang="nl-NL" sz="1400" i="1" dirty="0" err="1">
                <a:solidFill>
                  <a:schemeClr val="bg1"/>
                </a:solidFill>
              </a:rPr>
              <a:t>progress</a:t>
            </a:r>
            <a:endParaRPr lang="nl-NL" sz="1400" dirty="0">
              <a:solidFill>
                <a:schemeClr val="bg1"/>
              </a:solidFill>
            </a:endParaRPr>
          </a:p>
        </p:txBody>
      </p:sp>
      <p:sp>
        <p:nvSpPr>
          <p:cNvPr id="11" name="Tekstvak 10">
            <a:extLst>
              <a:ext uri="{FF2B5EF4-FFF2-40B4-BE49-F238E27FC236}">
                <a16:creationId xmlns:a16="http://schemas.microsoft.com/office/drawing/2014/main" id="{1DF15B89-C7EF-6341-8D12-C17C153AC653}"/>
              </a:ext>
            </a:extLst>
          </p:cNvPr>
          <p:cNvSpPr txBox="1"/>
          <p:nvPr/>
        </p:nvSpPr>
        <p:spPr>
          <a:xfrm>
            <a:off x="7630814" y="6353716"/>
            <a:ext cx="4065814" cy="369332"/>
          </a:xfrm>
          <a:prstGeom prst="rect">
            <a:avLst/>
          </a:prstGeom>
          <a:solidFill>
            <a:schemeClr val="bg1"/>
          </a:solidFill>
        </p:spPr>
        <p:txBody>
          <a:bodyPr wrap="square" rtlCol="0">
            <a:spAutoFit/>
          </a:bodyPr>
          <a:lstStyle/>
          <a:p>
            <a:endParaRPr lang="en-GB" dirty="0"/>
          </a:p>
        </p:txBody>
      </p:sp>
      <p:sp>
        <p:nvSpPr>
          <p:cNvPr id="2" name="Tekstvak 1">
            <a:extLst>
              <a:ext uri="{FF2B5EF4-FFF2-40B4-BE49-F238E27FC236}">
                <a16:creationId xmlns:a16="http://schemas.microsoft.com/office/drawing/2014/main" id="{0BCC030C-66C2-E388-3147-5586117BC1DD}"/>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4" name="Tekstvak 3">
            <a:extLst>
              <a:ext uri="{FF2B5EF4-FFF2-40B4-BE49-F238E27FC236}">
                <a16:creationId xmlns:a16="http://schemas.microsoft.com/office/drawing/2014/main" id="{EC0B9B09-7655-9098-544B-2972E9F04F19}"/>
              </a:ext>
            </a:extLst>
          </p:cNvPr>
          <p:cNvSpPr txBox="1"/>
          <p:nvPr/>
        </p:nvSpPr>
        <p:spPr>
          <a:xfrm>
            <a:off x="7616958" y="640432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85271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dirty="0" err="1">
                <a:solidFill>
                  <a:srgbClr val="F07814"/>
                </a:solidFill>
                <a:latin typeface="Calibri" charset="0"/>
                <a:ea typeface="Calibri" charset="0"/>
                <a:cs typeface="Calibri" charset="0"/>
              </a:rPr>
              <a:t>Meest</a:t>
            </a:r>
            <a:r>
              <a:rPr lang="en-GB" dirty="0">
                <a:solidFill>
                  <a:srgbClr val="F07814"/>
                </a:solidFill>
                <a:latin typeface="Calibri" charset="0"/>
                <a:ea typeface="Calibri" charset="0"/>
                <a:cs typeface="Calibri" charset="0"/>
              </a:rPr>
              <a:t> </a:t>
            </a:r>
            <a:r>
              <a:rPr lang="en-GB" dirty="0" err="1">
                <a:solidFill>
                  <a:srgbClr val="F07814"/>
                </a:solidFill>
                <a:latin typeface="Calibri" charset="0"/>
                <a:ea typeface="Calibri" charset="0"/>
                <a:cs typeface="Calibri" charset="0"/>
              </a:rPr>
              <a:t>belastende</a:t>
            </a:r>
            <a:r>
              <a:rPr lang="en-GB" dirty="0">
                <a:solidFill>
                  <a:srgbClr val="F07814"/>
                </a:solidFill>
                <a:latin typeface="Calibri" charset="0"/>
                <a:ea typeface="Calibri" charset="0"/>
                <a:cs typeface="Calibri" charset="0"/>
              </a:rPr>
              <a:t> </a:t>
            </a:r>
            <a:r>
              <a:rPr lang="en-GB" dirty="0" err="1">
                <a:solidFill>
                  <a:srgbClr val="F07814"/>
                </a:solidFill>
                <a:latin typeface="Calibri" charset="0"/>
                <a:ea typeface="Calibri" charset="0"/>
                <a:cs typeface="Calibri" charset="0"/>
              </a:rPr>
              <a:t>gevolgen</a:t>
            </a:r>
            <a:r>
              <a:rPr lang="en-GB" dirty="0">
                <a:solidFill>
                  <a:srgbClr val="F07814"/>
                </a:solidFill>
                <a:latin typeface="Calibri" charset="0"/>
                <a:ea typeface="Calibri" charset="0"/>
                <a:cs typeface="Calibri" charset="0"/>
              </a:rPr>
              <a:t> van de </a:t>
            </a:r>
            <a:r>
              <a:rPr lang="en-GB" dirty="0" err="1">
                <a:solidFill>
                  <a:srgbClr val="F07814"/>
                </a:solidFill>
                <a:latin typeface="Calibri" charset="0"/>
                <a:ea typeface="Calibri" charset="0"/>
                <a:cs typeface="Calibri" charset="0"/>
              </a:rPr>
              <a:t>ziekte</a:t>
            </a:r>
            <a:r>
              <a:rPr lang="en-GB" dirty="0">
                <a:solidFill>
                  <a:srgbClr val="F07814"/>
                </a:solidFill>
                <a:latin typeface="Calibri" charset="0"/>
                <a:ea typeface="Calibri" charset="0"/>
                <a:cs typeface="Calibri" charset="0"/>
              </a:rPr>
              <a:t> </a:t>
            </a:r>
            <a:r>
              <a:rPr lang="en-GB" dirty="0" err="1">
                <a:solidFill>
                  <a:srgbClr val="F07814"/>
                </a:solidFill>
                <a:latin typeface="Calibri" charset="0"/>
                <a:ea typeface="Calibri" charset="0"/>
                <a:cs typeface="Calibri" charset="0"/>
              </a:rPr>
              <a:t>volgens</a:t>
            </a:r>
            <a:r>
              <a:rPr lang="en-GB" dirty="0">
                <a:solidFill>
                  <a:srgbClr val="F07814"/>
                </a:solidFill>
                <a:latin typeface="Calibri" charset="0"/>
                <a:ea typeface="Calibri" charset="0"/>
                <a:cs typeface="Calibri" charset="0"/>
              </a:rPr>
              <a:t> de patient</a:t>
            </a:r>
          </a:p>
        </p:txBody>
      </p:sp>
      <p:sp>
        <p:nvSpPr>
          <p:cNvPr id="3" name="Tijdelijke aanduiding voor inhoud 2"/>
          <p:cNvSpPr>
            <a:spLocks noGrp="1"/>
          </p:cNvSpPr>
          <p:nvPr>
            <p:ph idx="1"/>
          </p:nvPr>
        </p:nvSpPr>
        <p:spPr>
          <a:xfrm>
            <a:off x="1478281" y="2639569"/>
            <a:ext cx="4130749" cy="2941674"/>
          </a:xfrm>
        </p:spPr>
        <p:txBody>
          <a:bodyPr/>
          <a:lstStyle/>
          <a:p>
            <a:pPr marL="0" indent="0">
              <a:buNone/>
            </a:pPr>
            <a:r>
              <a:rPr lang="en-GB" dirty="0">
                <a:latin typeface="Calibri" charset="0"/>
                <a:ea typeface="Calibri" charset="0"/>
                <a:cs typeface="Calibri" charset="0"/>
              </a:rPr>
              <a:t>Diabetes</a:t>
            </a:r>
          </a:p>
          <a:p>
            <a:pPr marL="514350" indent="-514350">
              <a:buAutoNum type="arabicPeriod"/>
            </a:pPr>
            <a:r>
              <a:rPr lang="en-GB" sz="2400" b="1" dirty="0" err="1">
                <a:solidFill>
                  <a:srgbClr val="FF0000"/>
                </a:solidFill>
                <a:latin typeface="Calibri" charset="0"/>
                <a:ea typeface="Calibri" charset="0"/>
                <a:cs typeface="Calibri" charset="0"/>
              </a:rPr>
              <a:t>Vermoeidheid</a:t>
            </a:r>
            <a:endParaRPr lang="en-GB" sz="2400" b="1" dirty="0">
              <a:solidFill>
                <a:srgbClr val="FF0000"/>
              </a:solidFill>
              <a:latin typeface="Calibri" charset="0"/>
              <a:ea typeface="Calibri" charset="0"/>
              <a:cs typeface="Calibri" charset="0"/>
            </a:endParaRPr>
          </a:p>
          <a:p>
            <a:pPr marL="514350" indent="-514350">
              <a:buAutoNum type="arabicPeriod"/>
            </a:pPr>
            <a:r>
              <a:rPr lang="en-GB" sz="2400" dirty="0" err="1">
                <a:latin typeface="Calibri" charset="0"/>
                <a:ea typeface="Calibri" charset="0"/>
                <a:cs typeface="Calibri" charset="0"/>
              </a:rPr>
              <a:t>Energiegebrek</a:t>
            </a:r>
            <a:r>
              <a:rPr lang="en-GB" sz="2400" dirty="0">
                <a:latin typeface="Calibri" charset="0"/>
                <a:ea typeface="Calibri" charset="0"/>
                <a:cs typeface="Calibri" charset="0"/>
              </a:rPr>
              <a:t> </a:t>
            </a:r>
          </a:p>
          <a:p>
            <a:pPr marL="514350" indent="-514350">
              <a:buAutoNum type="arabicPeriod"/>
            </a:pPr>
            <a:r>
              <a:rPr lang="en-GB" sz="2400" dirty="0">
                <a:latin typeface="Calibri" charset="0"/>
                <a:ea typeface="Calibri" charset="0"/>
                <a:cs typeface="Calibri" charset="0"/>
              </a:rPr>
              <a:t>Moe </a:t>
            </a:r>
            <a:r>
              <a:rPr lang="en-GB" sz="2400" dirty="0" err="1">
                <a:latin typeface="Calibri" charset="0"/>
                <a:ea typeface="Calibri" charset="0"/>
                <a:cs typeface="Calibri" charset="0"/>
              </a:rPr>
              <a:t>opstaan</a:t>
            </a:r>
            <a:endParaRPr lang="en-GB" sz="2400" dirty="0">
              <a:latin typeface="Calibri" charset="0"/>
              <a:ea typeface="Calibri" charset="0"/>
              <a:cs typeface="Calibri" charset="0"/>
            </a:endParaRPr>
          </a:p>
          <a:p>
            <a:pPr marL="514350" indent="-514350">
              <a:buAutoNum type="arabicPeriod"/>
            </a:pPr>
            <a:r>
              <a:rPr lang="en-GB" sz="2400" dirty="0" err="1">
                <a:latin typeface="Calibri" charset="0"/>
                <a:ea typeface="Calibri" charset="0"/>
                <a:cs typeface="Calibri" charset="0"/>
              </a:rPr>
              <a:t>Slaperigheid</a:t>
            </a:r>
            <a:r>
              <a:rPr lang="en-GB" sz="2400" dirty="0">
                <a:latin typeface="Calibri" charset="0"/>
                <a:ea typeface="Calibri" charset="0"/>
                <a:cs typeface="Calibri" charset="0"/>
              </a:rPr>
              <a:t> </a:t>
            </a:r>
          </a:p>
          <a:p>
            <a:pPr marL="514350" indent="-514350">
              <a:buAutoNum type="arabicPeriod"/>
            </a:pPr>
            <a:r>
              <a:rPr lang="en-GB" sz="2400" dirty="0" err="1">
                <a:latin typeface="Calibri" charset="0"/>
                <a:ea typeface="Calibri" charset="0"/>
                <a:cs typeface="Calibri" charset="0"/>
              </a:rPr>
              <a:t>Verminderde</a:t>
            </a:r>
            <a:r>
              <a:rPr lang="en-GB" sz="2400" dirty="0">
                <a:latin typeface="Calibri" charset="0"/>
                <a:ea typeface="Calibri" charset="0"/>
                <a:cs typeface="Calibri" charset="0"/>
              </a:rPr>
              <a:t> stemming</a:t>
            </a:r>
          </a:p>
          <a:p>
            <a:pPr marL="0" indent="0">
              <a:buNone/>
            </a:pPr>
            <a:r>
              <a:rPr lang="en-GB" dirty="0"/>
              <a:t> </a:t>
            </a:r>
          </a:p>
          <a:p>
            <a:pPr marL="0" indent="0">
              <a:buNone/>
            </a:pPr>
            <a:endParaRPr lang="en-GB" dirty="0"/>
          </a:p>
        </p:txBody>
      </p:sp>
      <p:sp>
        <p:nvSpPr>
          <p:cNvPr id="5" name="Tijdelijke aanduiding voor inhoud 2"/>
          <p:cNvSpPr txBox="1">
            <a:spLocks/>
          </p:cNvSpPr>
          <p:nvPr/>
        </p:nvSpPr>
        <p:spPr bwMode="auto">
          <a:xfrm>
            <a:off x="6041079" y="2530401"/>
            <a:ext cx="4130749" cy="29416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GB" kern="0" dirty="0" err="1">
                <a:latin typeface="Calibri" charset="0"/>
                <a:ea typeface="Calibri" charset="0"/>
                <a:cs typeface="Calibri" charset="0"/>
              </a:rPr>
              <a:t>Reuma</a:t>
            </a:r>
            <a:endParaRPr lang="en-GB" kern="0" dirty="0">
              <a:latin typeface="Calibri" charset="0"/>
              <a:ea typeface="Calibri" charset="0"/>
              <a:cs typeface="Calibri" charset="0"/>
            </a:endParaRPr>
          </a:p>
          <a:p>
            <a:pPr marL="514350" indent="-514350">
              <a:buFontTx/>
              <a:buAutoNum type="arabicPeriod"/>
            </a:pPr>
            <a:r>
              <a:rPr lang="en-GB" sz="2400" kern="0" dirty="0" err="1">
                <a:latin typeface="Calibri" charset="0"/>
                <a:ea typeface="Calibri" charset="0"/>
                <a:cs typeface="Calibri" charset="0"/>
              </a:rPr>
              <a:t>Pijn</a:t>
            </a:r>
            <a:endParaRPr lang="en-GB" sz="2400" kern="0" dirty="0">
              <a:latin typeface="Calibri" charset="0"/>
              <a:ea typeface="Calibri" charset="0"/>
              <a:cs typeface="Calibri" charset="0"/>
            </a:endParaRPr>
          </a:p>
          <a:p>
            <a:pPr marL="514350" indent="-514350">
              <a:buFontTx/>
              <a:buAutoNum type="arabicPeriod"/>
            </a:pPr>
            <a:r>
              <a:rPr lang="en-GB" sz="2400" b="1" kern="0" dirty="0" err="1">
                <a:solidFill>
                  <a:srgbClr val="FF0000"/>
                </a:solidFill>
                <a:latin typeface="Calibri" charset="0"/>
                <a:ea typeface="Calibri" charset="0"/>
                <a:cs typeface="Calibri" charset="0"/>
              </a:rPr>
              <a:t>Vermoeidheid</a:t>
            </a:r>
            <a:r>
              <a:rPr lang="en-GB" sz="2400" b="1" kern="0" dirty="0">
                <a:solidFill>
                  <a:srgbClr val="FF0000"/>
                </a:solidFill>
                <a:latin typeface="Calibri" charset="0"/>
                <a:ea typeface="Calibri" charset="0"/>
                <a:cs typeface="Calibri" charset="0"/>
              </a:rPr>
              <a:t> </a:t>
            </a:r>
          </a:p>
          <a:p>
            <a:pPr marL="514350" indent="-514350">
              <a:buFontTx/>
              <a:buAutoNum type="arabicPeriod"/>
            </a:pPr>
            <a:r>
              <a:rPr lang="en-GB" sz="2400" kern="0" dirty="0" err="1">
                <a:latin typeface="Calibri" charset="0"/>
                <a:ea typeface="Calibri" charset="0"/>
                <a:cs typeface="Calibri" charset="0"/>
              </a:rPr>
              <a:t>Stijfheid</a:t>
            </a:r>
            <a:endParaRPr lang="en-GB" sz="2400" kern="0" dirty="0">
              <a:latin typeface="Calibri" charset="0"/>
              <a:ea typeface="Calibri" charset="0"/>
              <a:cs typeface="Calibri" charset="0"/>
            </a:endParaRPr>
          </a:p>
          <a:p>
            <a:pPr marL="514350" indent="-514350">
              <a:buFontTx/>
              <a:buAutoNum type="arabicPeriod"/>
            </a:pPr>
            <a:r>
              <a:rPr lang="en-GB" sz="2400" kern="0" dirty="0" err="1">
                <a:latin typeface="Calibri" charset="0"/>
                <a:ea typeface="Calibri" charset="0"/>
                <a:cs typeface="Calibri" charset="0"/>
              </a:rPr>
              <a:t>Pijnlijke</a:t>
            </a:r>
            <a:r>
              <a:rPr lang="en-GB" sz="2400" kern="0" dirty="0">
                <a:latin typeface="Calibri" charset="0"/>
                <a:ea typeface="Calibri" charset="0"/>
                <a:cs typeface="Calibri" charset="0"/>
              </a:rPr>
              <a:t> </a:t>
            </a:r>
            <a:r>
              <a:rPr lang="en-GB" sz="2400" kern="0" dirty="0" err="1">
                <a:latin typeface="Calibri" charset="0"/>
                <a:ea typeface="Calibri" charset="0"/>
                <a:cs typeface="Calibri" charset="0"/>
              </a:rPr>
              <a:t>gewrichten</a:t>
            </a:r>
            <a:r>
              <a:rPr lang="en-GB" sz="2400" kern="0" dirty="0">
                <a:latin typeface="Calibri" charset="0"/>
                <a:ea typeface="Calibri" charset="0"/>
                <a:cs typeface="Calibri" charset="0"/>
              </a:rPr>
              <a:t> </a:t>
            </a:r>
          </a:p>
          <a:p>
            <a:pPr marL="514350" indent="-514350">
              <a:buFontTx/>
              <a:buAutoNum type="arabicPeriod"/>
            </a:pPr>
            <a:r>
              <a:rPr lang="en-GB" sz="2400" kern="0" dirty="0">
                <a:latin typeface="Calibri" charset="0"/>
                <a:ea typeface="Calibri" charset="0"/>
                <a:cs typeface="Calibri" charset="0"/>
              </a:rPr>
              <a:t>Stress</a:t>
            </a:r>
          </a:p>
          <a:p>
            <a:pPr marL="0" indent="0">
              <a:buNone/>
            </a:pPr>
            <a:r>
              <a:rPr lang="en-GB" kern="0" dirty="0"/>
              <a:t> </a:t>
            </a:r>
          </a:p>
          <a:p>
            <a:pPr marL="0" indent="0">
              <a:buNone/>
            </a:pPr>
            <a:endParaRPr lang="en-GB" kern="0" dirty="0"/>
          </a:p>
        </p:txBody>
      </p:sp>
      <p:sp>
        <p:nvSpPr>
          <p:cNvPr id="7" name="Tekstvak 6"/>
          <p:cNvSpPr txBox="1"/>
          <p:nvPr/>
        </p:nvSpPr>
        <p:spPr>
          <a:xfrm>
            <a:off x="7630814" y="6381050"/>
            <a:ext cx="3950208" cy="369332"/>
          </a:xfrm>
          <a:prstGeom prst="rect">
            <a:avLst/>
          </a:prstGeom>
          <a:solidFill>
            <a:schemeClr val="bg1"/>
          </a:solidFill>
        </p:spPr>
        <p:txBody>
          <a:bodyPr wrap="square" rtlCol="0">
            <a:spAutoFit/>
          </a:bodyPr>
          <a:lstStyle/>
          <a:p>
            <a:endParaRPr lang="en-GB" dirty="0"/>
          </a:p>
        </p:txBody>
      </p:sp>
      <p:sp>
        <p:nvSpPr>
          <p:cNvPr id="4" name="Tekstvak 3">
            <a:extLst>
              <a:ext uri="{FF2B5EF4-FFF2-40B4-BE49-F238E27FC236}">
                <a16:creationId xmlns:a16="http://schemas.microsoft.com/office/drawing/2014/main" id="{28983861-C8D5-DF48-2091-055E1D38B344}"/>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6" name="Tekstvak 5">
            <a:extLst>
              <a:ext uri="{FF2B5EF4-FFF2-40B4-BE49-F238E27FC236}">
                <a16:creationId xmlns:a16="http://schemas.microsoft.com/office/drawing/2014/main" id="{2B209736-2D78-4619-92BC-9DC40E356847}"/>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129874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9" name="Rectangle 9"/>
          <p:cNvSpPr>
            <a:spLocks noChangeArrowheads="1"/>
          </p:cNvSpPr>
          <p:nvPr/>
        </p:nvSpPr>
        <p:spPr bwMode="auto">
          <a:xfrm>
            <a:off x="2057400" y="2163764"/>
            <a:ext cx="8305800" cy="1000125"/>
          </a:xfrm>
          <a:prstGeom prst="rect">
            <a:avLst/>
          </a:prstGeom>
          <a:noFill/>
          <a:ln w="9525">
            <a:noFill/>
            <a:miter lim="800000"/>
            <a:headEnd/>
            <a:tailEnd/>
          </a:ln>
          <a:effectLst/>
        </p:spPr>
        <p:txBody>
          <a:bodyPr>
            <a:spAutoFit/>
          </a:bodyPr>
          <a:lstStyle/>
          <a:p>
            <a:pPr algn="ctr" eaLnBrk="0" hangingPunct="0">
              <a:defRPr/>
            </a:pPr>
            <a:endParaRPr lang="en-GB" sz="2400">
              <a:solidFill>
                <a:srgbClr val="006699"/>
              </a:solidFill>
              <a:effectLst>
                <a:outerShdw blurRad="38100" dist="38100" dir="2700000" algn="tl">
                  <a:srgbClr val="000000"/>
                </a:outerShdw>
              </a:effectLst>
              <a:latin typeface="Arial" charset="0"/>
            </a:endParaRPr>
          </a:p>
          <a:p>
            <a:pPr algn="ctr" eaLnBrk="0" hangingPunct="0">
              <a:spcBef>
                <a:spcPct val="20000"/>
              </a:spcBef>
              <a:defRPr/>
            </a:pPr>
            <a:endParaRPr lang="en-GB">
              <a:solidFill>
                <a:srgbClr val="FFFFFF"/>
              </a:solidFill>
              <a:effectLst>
                <a:outerShdw blurRad="38100" dist="38100" dir="2700000" algn="tl">
                  <a:srgbClr val="000000"/>
                </a:outerShdw>
              </a:effectLst>
              <a:latin typeface="Arial" charset="0"/>
            </a:endParaRPr>
          </a:p>
          <a:p>
            <a:pPr eaLnBrk="0" hangingPunct="0">
              <a:defRPr/>
            </a:pPr>
            <a:endParaRPr lang="en-GB" sz="1400">
              <a:solidFill>
                <a:srgbClr val="FFFFFF"/>
              </a:solidFill>
              <a:effectLst>
                <a:outerShdw blurRad="38100" dist="38100" dir="2700000" algn="tl">
                  <a:srgbClr val="000000"/>
                </a:outerShdw>
              </a:effectLst>
              <a:latin typeface="Arial" charset="0"/>
            </a:endParaRPr>
          </a:p>
        </p:txBody>
      </p:sp>
      <p:sp>
        <p:nvSpPr>
          <p:cNvPr id="65538" name="Rectangle 11"/>
          <p:cNvSpPr>
            <a:spLocks noChangeArrowheads="1"/>
          </p:cNvSpPr>
          <p:nvPr/>
        </p:nvSpPr>
        <p:spPr bwMode="auto">
          <a:xfrm>
            <a:off x="384048" y="647182"/>
            <a:ext cx="1119697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0" hangingPunct="0"/>
            <a:r>
              <a:rPr lang="nl-NL" sz="3600" b="1" dirty="0">
                <a:solidFill>
                  <a:schemeClr val="accent2"/>
                </a:solidFill>
                <a:latin typeface="Calibri" charset="0"/>
              </a:rPr>
              <a:t>Beperkingen in ernstig vermoeide </a:t>
            </a:r>
            <a:r>
              <a:rPr lang="nl-NL" sz="3600" b="1" dirty="0" err="1">
                <a:solidFill>
                  <a:schemeClr val="accent2"/>
                </a:solidFill>
                <a:latin typeface="Calibri" charset="0"/>
              </a:rPr>
              <a:t>patienten</a:t>
            </a:r>
            <a:r>
              <a:rPr lang="nl-NL" sz="3600" b="1" dirty="0">
                <a:solidFill>
                  <a:schemeClr val="accent2"/>
                </a:solidFill>
                <a:latin typeface="Calibri" charset="0"/>
              </a:rPr>
              <a:t> met type 1 diabetes en </a:t>
            </a:r>
            <a:r>
              <a:rPr lang="nl-NL" sz="3600" b="1" dirty="0" err="1">
                <a:solidFill>
                  <a:schemeClr val="accent2"/>
                </a:solidFill>
                <a:latin typeface="Calibri" charset="0"/>
              </a:rPr>
              <a:t>patienten</a:t>
            </a:r>
            <a:r>
              <a:rPr lang="nl-NL" sz="3600" b="1" dirty="0">
                <a:solidFill>
                  <a:schemeClr val="accent2"/>
                </a:solidFill>
                <a:latin typeface="Calibri" charset="0"/>
              </a:rPr>
              <a:t> die niet ernstig moe zijn </a:t>
            </a:r>
          </a:p>
        </p:txBody>
      </p:sp>
      <p:graphicFrame>
        <p:nvGraphicFramePr>
          <p:cNvPr id="2" name="Object 16"/>
          <p:cNvGraphicFramePr>
            <a:graphicFrameLocks noGrp="1" noChangeAspect="1"/>
          </p:cNvGraphicFramePr>
          <p:nvPr>
            <p:ph/>
            <p:extLst>
              <p:ext uri="{D42A27DB-BD31-4B8C-83A1-F6EECF244321}">
                <p14:modId xmlns:p14="http://schemas.microsoft.com/office/powerpoint/2010/main" val="3605317098"/>
              </p:ext>
            </p:extLst>
          </p:nvPr>
        </p:nvGraphicFramePr>
        <p:xfrm>
          <a:off x="0" y="1685322"/>
          <a:ext cx="11722608" cy="59956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p:cNvSpPr txBox="1"/>
          <p:nvPr/>
        </p:nvSpPr>
        <p:spPr>
          <a:xfrm>
            <a:off x="7630814" y="6399338"/>
            <a:ext cx="3950208" cy="369332"/>
          </a:xfrm>
          <a:prstGeom prst="rect">
            <a:avLst/>
          </a:prstGeom>
          <a:solidFill>
            <a:schemeClr val="bg1"/>
          </a:solidFill>
        </p:spPr>
        <p:txBody>
          <a:bodyPr wrap="square" rtlCol="0">
            <a:spAutoFit/>
          </a:bodyPr>
          <a:lstStyle/>
          <a:p>
            <a:endParaRPr lang="en-GB" dirty="0"/>
          </a:p>
        </p:txBody>
      </p:sp>
      <p:sp>
        <p:nvSpPr>
          <p:cNvPr id="3" name="Tekstvak 2">
            <a:extLst>
              <a:ext uri="{FF2B5EF4-FFF2-40B4-BE49-F238E27FC236}">
                <a16:creationId xmlns:a16="http://schemas.microsoft.com/office/drawing/2014/main" id="{929FA7E5-1AE3-9777-142A-FC78A3D4BF5E}"/>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4" name="Tekstvak 3">
            <a:extLst>
              <a:ext uri="{FF2B5EF4-FFF2-40B4-BE49-F238E27FC236}">
                <a16:creationId xmlns:a16="http://schemas.microsoft.com/office/drawing/2014/main" id="{D60A7316-08F9-ED4B-E0FB-7526D2928532}"/>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193817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2"/>
          <p:cNvGraphicFramePr>
            <a:graphicFrameLocks noGrp="1"/>
          </p:cNvGraphicFramePr>
          <p:nvPr/>
        </p:nvGraphicFramePr>
        <p:xfrm>
          <a:off x="1919288" y="1773238"/>
          <a:ext cx="6126162" cy="4264026"/>
        </p:xfrm>
        <a:graphic>
          <a:graphicData uri="http://schemas.openxmlformats.org/drawingml/2006/table">
            <a:tbl>
              <a:tblPr/>
              <a:tblGrid>
                <a:gridCol w="2940050">
                  <a:extLst>
                    <a:ext uri="{9D8B030D-6E8A-4147-A177-3AD203B41FA5}">
                      <a16:colId xmlns:a16="http://schemas.microsoft.com/office/drawing/2014/main" val="20000"/>
                    </a:ext>
                  </a:extLst>
                </a:gridCol>
                <a:gridCol w="3186112">
                  <a:extLst>
                    <a:ext uri="{9D8B030D-6E8A-4147-A177-3AD203B41FA5}">
                      <a16:colId xmlns:a16="http://schemas.microsoft.com/office/drawing/2014/main" val="20001"/>
                    </a:ext>
                  </a:extLst>
                </a:gridCol>
              </a:tblGrid>
              <a:tr h="944861">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1" i="0" u="none" strike="noStrike" cap="none" normalizeH="0" baseline="0" dirty="0">
                          <a:ln>
                            <a:noFill/>
                          </a:ln>
                          <a:solidFill>
                            <a:srgbClr val="006991"/>
                          </a:solidFill>
                          <a:effectLst/>
                          <a:latin typeface="Calibri" charset="0"/>
                          <a:ea typeface="ＭＳ Ｐゴシック" charset="-128"/>
                        </a:rPr>
                        <a:t>Chronisch moe </a:t>
                      </a:r>
                      <a:endParaRPr kumimoji="0" lang="en-GB" altLang="x-none" sz="2800" b="1" i="0" u="none" strike="noStrike" cap="none" normalizeH="0" baseline="0" dirty="0">
                        <a:ln>
                          <a:noFill/>
                        </a:ln>
                        <a:solidFill>
                          <a:srgbClr val="006991"/>
                        </a:solidFill>
                        <a:effectLst/>
                        <a:latin typeface="Calibri" charset="0"/>
                        <a:ea typeface="ＭＳ Ｐゴシック" charset="-128"/>
                      </a:endParaRPr>
                    </a:p>
                  </a:txBody>
                  <a:tcPr marL="91462" marR="91462" marT="45712" marB="45712"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1" i="0" u="none" strike="noStrike" cap="none" normalizeH="0" baseline="0">
                          <a:ln>
                            <a:noFill/>
                          </a:ln>
                          <a:solidFill>
                            <a:srgbClr val="006991"/>
                          </a:solidFill>
                          <a:effectLst/>
                          <a:latin typeface="Calibri" charset="0"/>
                          <a:ea typeface="ＭＳ Ｐゴシック" charset="-128"/>
                        </a:rPr>
                        <a:t>Gezond </a:t>
                      </a:r>
                      <a:endParaRPr kumimoji="0" lang="en-GB" altLang="x-none" sz="2800" b="1" i="0" u="none" strike="noStrike" cap="none" normalizeH="0" baseline="0">
                        <a:ln>
                          <a:noFill/>
                        </a:ln>
                        <a:solidFill>
                          <a:srgbClr val="006991"/>
                        </a:solidFill>
                        <a:effectLst/>
                        <a:latin typeface="Calibri" charset="0"/>
                        <a:ea typeface="ＭＳ Ｐゴシック" charset="-128"/>
                      </a:endParaRPr>
                    </a:p>
                  </a:txBody>
                  <a:tcPr marL="91462" marR="91462" marT="45712" marB="45712"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2404">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0" i="0" u="none" strike="noStrike" cap="none" normalizeH="0" baseline="0">
                          <a:ln>
                            <a:noFill/>
                          </a:ln>
                          <a:solidFill>
                            <a:srgbClr val="006991"/>
                          </a:solidFill>
                          <a:effectLst/>
                          <a:latin typeface="Calibri" charset="0"/>
                          <a:ea typeface="ＭＳ Ｐゴシック" charset="-128"/>
                        </a:rPr>
                        <a:t>Frustrerend</a:t>
                      </a:r>
                      <a:endParaRPr kumimoji="0" lang="en-GB" altLang="x-none" sz="2800" b="0" i="0" u="none" strike="noStrike" cap="none" normalizeH="0" baseline="0">
                        <a:ln>
                          <a:noFill/>
                        </a:ln>
                        <a:solidFill>
                          <a:srgbClr val="006991"/>
                        </a:solidFill>
                        <a:effectLst/>
                        <a:latin typeface="Calibri" charset="0"/>
                        <a:ea typeface="ＭＳ Ｐゴシック" charset="-128"/>
                      </a:endParaRPr>
                    </a:p>
                  </a:txBody>
                  <a:tcPr marL="91462" marR="91462" marT="45712" marB="45712" horzOverflow="overflow">
                    <a:lnL>
                      <a:noFill/>
                    </a:lnL>
                    <a:lnR>
                      <a:noFill/>
                    </a:lnR>
                    <a:lnT w="1905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0" i="0" u="none" strike="noStrike" cap="none" normalizeH="0" baseline="0">
                          <a:ln>
                            <a:noFill/>
                          </a:ln>
                          <a:solidFill>
                            <a:srgbClr val="006991"/>
                          </a:solidFill>
                          <a:effectLst/>
                          <a:latin typeface="Calibri" charset="0"/>
                          <a:ea typeface="ＭＳ Ｐゴシック" charset="-128"/>
                        </a:rPr>
                        <a:t>Tijdelijk  </a:t>
                      </a:r>
                      <a:endParaRPr kumimoji="0" lang="en-GB" altLang="x-none" sz="2800" b="0" i="0" u="none" strike="noStrike" cap="none" normalizeH="0" baseline="0">
                        <a:ln>
                          <a:noFill/>
                        </a:ln>
                        <a:solidFill>
                          <a:srgbClr val="006991"/>
                        </a:solidFill>
                        <a:effectLst/>
                        <a:latin typeface="Calibri" charset="0"/>
                        <a:ea typeface="ＭＳ Ｐゴシック" charset="-128"/>
                      </a:endParaRPr>
                    </a:p>
                  </a:txBody>
                  <a:tcPr marL="91462" marR="91462" marT="45712" marB="45712" horzOverflow="overflow">
                    <a:lnL>
                      <a:noFill/>
                    </a:lnL>
                    <a:lnR>
                      <a:noFill/>
                    </a:lnR>
                    <a:lnT w="19050" cap="flat" cmpd="sng" algn="ctr">
                      <a:solidFill>
                        <a:schemeClr val="bg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52404">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0" i="0" u="none" strike="noStrike" cap="none" normalizeH="0" baseline="0">
                          <a:ln>
                            <a:noFill/>
                          </a:ln>
                          <a:solidFill>
                            <a:srgbClr val="006991"/>
                          </a:solidFill>
                          <a:effectLst/>
                          <a:latin typeface="Calibri" charset="0"/>
                          <a:ea typeface="ＭＳ Ｐゴシック" charset="-128"/>
                        </a:rPr>
                        <a:t>Ontmoedigend</a:t>
                      </a:r>
                      <a:endParaRPr kumimoji="0" lang="en-GB" altLang="x-none" sz="2800" b="0" i="0" u="none" strike="noStrike" cap="none" normalizeH="0" baseline="0">
                        <a:ln>
                          <a:noFill/>
                        </a:ln>
                        <a:solidFill>
                          <a:srgbClr val="006991"/>
                        </a:solidFill>
                        <a:effectLst/>
                        <a:latin typeface="Calibri" charset="0"/>
                        <a:ea typeface="ＭＳ Ｐゴシック" charset="-128"/>
                      </a:endParaRPr>
                    </a:p>
                  </a:txBody>
                  <a:tcPr marL="91462" marR="91462" marT="45712" marB="45712" horzOverflow="overflow">
                    <a:lnL>
                      <a:noFill/>
                    </a:lnL>
                    <a:lnR>
                      <a:noFill/>
                    </a:lnR>
                    <a:lnT>
                      <a:noFill/>
                    </a:lnT>
                    <a:lnB>
                      <a:noFill/>
                    </a:lnB>
                    <a:lnTlToBr>
                      <a:noFill/>
                    </a:lnTlToBr>
                    <a:lnBlToTr>
                      <a:noFill/>
                    </a:lnBlToTr>
                    <a:noFill/>
                  </a:tcPr>
                </a:tc>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0" i="0" u="none" strike="noStrike" cap="none" normalizeH="0" baseline="0">
                          <a:ln>
                            <a:noFill/>
                          </a:ln>
                          <a:solidFill>
                            <a:srgbClr val="006991"/>
                          </a:solidFill>
                          <a:effectLst/>
                          <a:latin typeface="Calibri" charset="0"/>
                          <a:ea typeface="ＭＳ Ｐゴシック" charset="-128"/>
                        </a:rPr>
                        <a:t>Normaal </a:t>
                      </a:r>
                      <a:endParaRPr kumimoji="0" lang="en-GB" altLang="x-none" sz="2800" b="0" i="0" u="none" strike="noStrike" cap="none" normalizeH="0" baseline="0">
                        <a:ln>
                          <a:noFill/>
                        </a:ln>
                        <a:solidFill>
                          <a:srgbClr val="006991"/>
                        </a:solidFill>
                        <a:effectLst/>
                        <a:latin typeface="Calibri" charset="0"/>
                        <a:ea typeface="ＭＳ Ｐゴシック" charset="-128"/>
                      </a:endParaRPr>
                    </a:p>
                  </a:txBody>
                  <a:tcPr marL="91462" marR="91462" marT="45712" marB="4571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09549">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0" i="0" u="none" strike="noStrike" cap="none" normalizeH="0" baseline="0">
                          <a:ln>
                            <a:noFill/>
                          </a:ln>
                          <a:solidFill>
                            <a:srgbClr val="006991"/>
                          </a:solidFill>
                          <a:effectLst/>
                          <a:latin typeface="Calibri" charset="0"/>
                          <a:ea typeface="ＭＳ Ｐゴシック" charset="-128"/>
                        </a:rPr>
                        <a:t>Irritant</a:t>
                      </a:r>
                      <a:endParaRPr kumimoji="0" lang="en-GB" altLang="x-none" sz="2800" b="0" i="0" u="none" strike="noStrike" cap="none" normalizeH="0" baseline="0">
                        <a:ln>
                          <a:noFill/>
                        </a:ln>
                        <a:solidFill>
                          <a:srgbClr val="006991"/>
                        </a:solidFill>
                        <a:effectLst/>
                        <a:latin typeface="Calibri" charset="0"/>
                        <a:ea typeface="ＭＳ Ｐゴシック" charset="-128"/>
                      </a:endParaRPr>
                    </a:p>
                  </a:txBody>
                  <a:tcPr marL="91462" marR="91462" marT="45712" marB="45712" horzOverflow="overflow">
                    <a:lnL>
                      <a:noFill/>
                    </a:lnL>
                    <a:lnR>
                      <a:noFill/>
                    </a:lnR>
                    <a:lnT>
                      <a:noFill/>
                    </a:lnT>
                    <a:lnB>
                      <a:noFill/>
                    </a:lnB>
                    <a:lnTlToBr>
                      <a:noFill/>
                    </a:lnTlToBr>
                    <a:lnBlToTr>
                      <a:noFill/>
                    </a:lnBlToTr>
                    <a:noFill/>
                  </a:tcPr>
                </a:tc>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0" i="0" u="none" strike="noStrike" cap="none" normalizeH="0" baseline="0" dirty="0">
                          <a:ln>
                            <a:noFill/>
                          </a:ln>
                          <a:solidFill>
                            <a:srgbClr val="006991"/>
                          </a:solidFill>
                          <a:effectLst/>
                          <a:latin typeface="Calibri" charset="0"/>
                          <a:ea typeface="ＭＳ Ｐゴシック" charset="-128"/>
                        </a:rPr>
                        <a:t>Vervelend  </a:t>
                      </a:r>
                      <a:endParaRPr kumimoji="0" lang="en-GB" altLang="x-none" sz="2800" b="0" i="0" u="none" strike="noStrike" cap="none" normalizeH="0" baseline="0" dirty="0">
                        <a:ln>
                          <a:noFill/>
                        </a:ln>
                        <a:solidFill>
                          <a:srgbClr val="006991"/>
                        </a:solidFill>
                        <a:effectLst/>
                        <a:latin typeface="Calibri" charset="0"/>
                        <a:ea typeface="ＭＳ Ｐゴシック" charset="-128"/>
                      </a:endParaRPr>
                    </a:p>
                  </a:txBody>
                  <a:tcPr marL="91462" marR="91462" marT="45712" marB="4571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652404">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0" i="0" u="none" strike="noStrike" cap="none" normalizeH="0" baseline="0">
                          <a:ln>
                            <a:noFill/>
                          </a:ln>
                          <a:solidFill>
                            <a:srgbClr val="006991"/>
                          </a:solidFill>
                          <a:effectLst/>
                          <a:latin typeface="Calibri" charset="0"/>
                          <a:ea typeface="ＭＳ Ｐゴシック" charset="-128"/>
                        </a:rPr>
                        <a:t>Aanhoudend </a:t>
                      </a:r>
                      <a:endParaRPr kumimoji="0" lang="en-GB" altLang="x-none" sz="2800" b="0" i="0" u="none" strike="noStrike" cap="none" normalizeH="0" baseline="0">
                        <a:ln>
                          <a:noFill/>
                        </a:ln>
                        <a:solidFill>
                          <a:srgbClr val="006991"/>
                        </a:solidFill>
                        <a:effectLst/>
                        <a:latin typeface="Calibri" charset="0"/>
                        <a:ea typeface="ＭＳ Ｐゴシック" charset="-128"/>
                      </a:endParaRPr>
                    </a:p>
                  </a:txBody>
                  <a:tcPr marL="91462" marR="91462" marT="45712" marB="45712" horzOverflow="overflow">
                    <a:lnL>
                      <a:noFill/>
                    </a:lnL>
                    <a:lnR>
                      <a:noFill/>
                    </a:lnR>
                    <a:lnT>
                      <a:noFill/>
                    </a:lnT>
                    <a:lnB>
                      <a:noFill/>
                    </a:lnB>
                    <a:lnTlToBr>
                      <a:noFill/>
                    </a:lnTlToBr>
                    <a:lnBlToTr>
                      <a:noFill/>
                    </a:lnBlToTr>
                    <a:noFill/>
                  </a:tcPr>
                </a:tc>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0" i="0" u="none" strike="noStrike" cap="none" normalizeH="0" baseline="0">
                          <a:ln>
                            <a:noFill/>
                          </a:ln>
                          <a:solidFill>
                            <a:srgbClr val="006991"/>
                          </a:solidFill>
                          <a:effectLst/>
                          <a:latin typeface="Calibri" charset="0"/>
                          <a:ea typeface="ＭＳ Ｐゴシック" charset="-128"/>
                        </a:rPr>
                        <a:t>Voldoening gevend </a:t>
                      </a:r>
                      <a:endParaRPr kumimoji="0" lang="en-GB" altLang="x-none" sz="2800" b="0" i="0" u="none" strike="noStrike" cap="none" normalizeH="0" baseline="0">
                        <a:ln>
                          <a:noFill/>
                        </a:ln>
                        <a:solidFill>
                          <a:srgbClr val="006991"/>
                        </a:solidFill>
                        <a:effectLst/>
                        <a:latin typeface="Calibri" charset="0"/>
                        <a:ea typeface="ＭＳ Ｐゴシック" charset="-128"/>
                      </a:endParaRPr>
                    </a:p>
                  </a:txBody>
                  <a:tcPr marL="91462" marR="91462" marT="45712" marB="4571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652404">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0" i="0" u="none" strike="noStrike" cap="none" normalizeH="0" baseline="0">
                          <a:ln>
                            <a:noFill/>
                          </a:ln>
                          <a:solidFill>
                            <a:srgbClr val="006991"/>
                          </a:solidFill>
                          <a:effectLst/>
                          <a:latin typeface="Calibri" charset="0"/>
                          <a:ea typeface="ＭＳ Ｐゴシック" charset="-128"/>
                        </a:rPr>
                        <a:t>Uitputtend </a:t>
                      </a:r>
                      <a:endParaRPr kumimoji="0" lang="en-GB" altLang="x-none" sz="2800" b="0" i="0" u="none" strike="noStrike" cap="none" normalizeH="0" baseline="0">
                        <a:ln>
                          <a:noFill/>
                        </a:ln>
                        <a:solidFill>
                          <a:srgbClr val="006991"/>
                        </a:solidFill>
                        <a:effectLst/>
                        <a:latin typeface="Calibri" charset="0"/>
                        <a:ea typeface="ＭＳ Ｐゴシック" charset="-128"/>
                      </a:endParaRPr>
                    </a:p>
                  </a:txBody>
                  <a:tcPr marL="91462" marR="91462" marT="45712" marB="45712" horzOverflow="overflow">
                    <a:lnL>
                      <a:noFill/>
                    </a:lnL>
                    <a:lnR>
                      <a:noFill/>
                    </a:lnR>
                    <a:lnT>
                      <a:noFill/>
                    </a:lnT>
                    <a:lnB>
                      <a:noFill/>
                    </a:lnB>
                    <a:lnTlToBr>
                      <a:noFill/>
                    </a:lnTlToBr>
                    <a:lnBlToTr>
                      <a:noFill/>
                    </a:lnBlToTr>
                    <a:noFill/>
                  </a:tcPr>
                </a:tc>
                <a:tc>
                  <a:txBody>
                    <a:bodyPr/>
                    <a:lstStyle>
                      <a:lvl1pPr eaLnBrk="0" hangingPunct="0">
                        <a:lnSpc>
                          <a:spcPts val="2500"/>
                        </a:lnSpc>
                        <a:buClr>
                          <a:schemeClr val="tx2"/>
                        </a:buClr>
                        <a:buFont typeface="Arial" charset="0"/>
                        <a:defRPr>
                          <a:solidFill>
                            <a:schemeClr val="tx1"/>
                          </a:solidFill>
                          <a:latin typeface="Calibri" charset="0"/>
                          <a:ea typeface="ＭＳ Ｐゴシック" charset="-128"/>
                        </a:defRPr>
                      </a:lvl1pPr>
                      <a:lvl2pPr marL="742950" indent="-285750" eaLnBrk="0" hangingPunct="0">
                        <a:lnSpc>
                          <a:spcPts val="2500"/>
                        </a:lnSpc>
                        <a:buFont typeface="Arial" charset="0"/>
                        <a:defRPr>
                          <a:solidFill>
                            <a:schemeClr val="tx1"/>
                          </a:solidFill>
                          <a:latin typeface="Calibri" charset="0"/>
                          <a:ea typeface="ＭＳ Ｐゴシック" charset="-128"/>
                        </a:defRPr>
                      </a:lvl2pPr>
                      <a:lvl3pPr marL="1143000" indent="-228600" eaLnBrk="0" hangingPunct="0">
                        <a:lnSpc>
                          <a:spcPts val="2500"/>
                        </a:lnSpc>
                        <a:buClr>
                          <a:schemeClr val="tx2"/>
                        </a:buClr>
                        <a:buFont typeface="Arial" charset="0"/>
                        <a:defRPr>
                          <a:solidFill>
                            <a:schemeClr val="tx1"/>
                          </a:solidFill>
                          <a:latin typeface="Calibri" charset="0"/>
                          <a:ea typeface="ＭＳ Ｐゴシック" charset="-128"/>
                        </a:defRPr>
                      </a:lvl3pPr>
                      <a:lvl4pPr marL="1600200" indent="-228600" eaLnBrk="0" hangingPunct="0">
                        <a:lnSpc>
                          <a:spcPts val="2500"/>
                        </a:lnSpc>
                        <a:buFont typeface="Arial" charset="0"/>
                        <a:defRPr>
                          <a:solidFill>
                            <a:schemeClr val="tx1"/>
                          </a:solidFill>
                          <a:latin typeface="Calibri" charset="0"/>
                          <a:ea typeface="ＭＳ Ｐゴシック" charset="-128"/>
                        </a:defRPr>
                      </a:lvl4pPr>
                      <a:lvl5pPr marL="2057400" indent="-228600" eaLnBrk="0" hangingPunct="0">
                        <a:lnSpc>
                          <a:spcPts val="2500"/>
                        </a:lnSpc>
                        <a:buClr>
                          <a:schemeClr val="tx2"/>
                        </a:buClr>
                        <a:buFont typeface="Arial" charset="0"/>
                        <a:defRPr>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x-none" sz="2800" b="0" i="0" u="none" strike="noStrike" cap="none" normalizeH="0" baseline="0" dirty="0">
                          <a:ln>
                            <a:noFill/>
                          </a:ln>
                          <a:solidFill>
                            <a:srgbClr val="006991"/>
                          </a:solidFill>
                          <a:effectLst/>
                          <a:latin typeface="Calibri" charset="0"/>
                          <a:ea typeface="ＭＳ Ｐゴシック" charset="-128"/>
                        </a:rPr>
                        <a:t>Plezierig </a:t>
                      </a:r>
                      <a:endParaRPr kumimoji="0" lang="en-GB" altLang="x-none" sz="2800" b="0" i="0" u="none" strike="noStrike" cap="none" normalizeH="0" baseline="0" dirty="0">
                        <a:ln>
                          <a:noFill/>
                        </a:ln>
                        <a:solidFill>
                          <a:srgbClr val="006991"/>
                        </a:solidFill>
                        <a:effectLst/>
                        <a:latin typeface="Calibri" charset="0"/>
                        <a:ea typeface="ＭＳ Ｐゴシック" charset="-128"/>
                      </a:endParaRPr>
                    </a:p>
                  </a:txBody>
                  <a:tcPr marL="91462" marR="91462" marT="45712" marB="4571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4527" name="Titel 1"/>
          <p:cNvSpPr txBox="1">
            <a:spLocks/>
          </p:cNvSpPr>
          <p:nvPr/>
        </p:nvSpPr>
        <p:spPr bwMode="auto">
          <a:xfrm>
            <a:off x="2063751" y="908050"/>
            <a:ext cx="8049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500"/>
              </a:lnSpc>
              <a:buClr>
                <a:schemeClr val="tx2"/>
              </a:buClr>
              <a:buFont typeface="Arial" charset="0"/>
              <a:buChar char="•"/>
              <a:defRPr sz="2000">
                <a:solidFill>
                  <a:schemeClr val="tx1"/>
                </a:solidFill>
                <a:latin typeface="Calibri" charset="0"/>
                <a:ea typeface="ＭＳ Ｐゴシック" charset="-128"/>
              </a:defRPr>
            </a:lvl1pPr>
            <a:lvl2pPr marL="742950" indent="-285750">
              <a:lnSpc>
                <a:spcPts val="2500"/>
              </a:lnSpc>
              <a:buFont typeface="Arial" charset="0"/>
              <a:buChar char="•"/>
              <a:defRPr sz="2000">
                <a:solidFill>
                  <a:schemeClr val="tx1"/>
                </a:solidFill>
                <a:latin typeface="Calibri" charset="0"/>
                <a:ea typeface="ＭＳ Ｐゴシック" charset="-128"/>
              </a:defRPr>
            </a:lvl2pPr>
            <a:lvl3pPr marL="1143000" indent="-228600">
              <a:lnSpc>
                <a:spcPts val="2500"/>
              </a:lnSpc>
              <a:buClr>
                <a:schemeClr val="tx2"/>
              </a:buClr>
              <a:buFont typeface="Arial" charset="0"/>
              <a:buChar char="•"/>
              <a:defRPr sz="2000">
                <a:solidFill>
                  <a:schemeClr val="tx1"/>
                </a:solidFill>
                <a:latin typeface="Calibri" charset="0"/>
                <a:ea typeface="ＭＳ Ｐゴシック" charset="-128"/>
              </a:defRPr>
            </a:lvl3pPr>
            <a:lvl4pPr marL="1600200" indent="-228600">
              <a:lnSpc>
                <a:spcPts val="2500"/>
              </a:lnSpc>
              <a:buFont typeface="Arial" charset="0"/>
              <a:buChar char="•"/>
              <a:defRPr sz="2000">
                <a:solidFill>
                  <a:schemeClr val="tx1"/>
                </a:solidFill>
                <a:latin typeface="Calibri" charset="0"/>
                <a:ea typeface="ＭＳ Ｐゴシック" charset="-128"/>
              </a:defRPr>
            </a:lvl4pPr>
            <a:lvl5pPr marL="2057400" indent="-228600">
              <a:lnSpc>
                <a:spcPts val="2500"/>
              </a:lnSpc>
              <a:buClr>
                <a:schemeClr val="tx2"/>
              </a:buClr>
              <a:buFont typeface="Arial" charset="0"/>
              <a:buChar char="•"/>
              <a:defRPr sz="2000">
                <a:solidFill>
                  <a:schemeClr val="tx1"/>
                </a:solidFill>
                <a:latin typeface="Calibri" charset="0"/>
                <a:ea typeface="ＭＳ Ｐゴシック" charset="-128"/>
              </a:defRPr>
            </a:lvl5pPr>
            <a:lvl6pPr marL="2514600" indent="-228600" eaLnBrk="0" fontAlgn="base" hangingPunct="0">
              <a:lnSpc>
                <a:spcPts val="2500"/>
              </a:lnSpc>
              <a:spcBef>
                <a:spcPct val="0"/>
              </a:spcBef>
              <a:spcAft>
                <a:spcPct val="0"/>
              </a:spcAft>
              <a:buClr>
                <a:schemeClr val="tx2"/>
              </a:buClr>
              <a:buFont typeface="Arial" charset="0"/>
              <a:buChar char="•"/>
              <a:defRPr sz="2000">
                <a:solidFill>
                  <a:schemeClr val="tx1"/>
                </a:solidFill>
                <a:latin typeface="Calibri" charset="0"/>
                <a:ea typeface="ＭＳ Ｐゴシック" charset="-128"/>
              </a:defRPr>
            </a:lvl6pPr>
            <a:lvl7pPr marL="2971800" indent="-228600" eaLnBrk="0" fontAlgn="base" hangingPunct="0">
              <a:lnSpc>
                <a:spcPts val="2500"/>
              </a:lnSpc>
              <a:spcBef>
                <a:spcPct val="0"/>
              </a:spcBef>
              <a:spcAft>
                <a:spcPct val="0"/>
              </a:spcAft>
              <a:buClr>
                <a:schemeClr val="tx2"/>
              </a:buClr>
              <a:buFont typeface="Arial" charset="0"/>
              <a:buChar char="•"/>
              <a:defRPr sz="2000">
                <a:solidFill>
                  <a:schemeClr val="tx1"/>
                </a:solidFill>
                <a:latin typeface="Calibri" charset="0"/>
                <a:ea typeface="ＭＳ Ｐゴシック" charset="-128"/>
              </a:defRPr>
            </a:lvl7pPr>
            <a:lvl8pPr marL="3429000" indent="-228600" eaLnBrk="0" fontAlgn="base" hangingPunct="0">
              <a:lnSpc>
                <a:spcPts val="2500"/>
              </a:lnSpc>
              <a:spcBef>
                <a:spcPct val="0"/>
              </a:spcBef>
              <a:spcAft>
                <a:spcPct val="0"/>
              </a:spcAft>
              <a:buClr>
                <a:schemeClr val="tx2"/>
              </a:buClr>
              <a:buFont typeface="Arial" charset="0"/>
              <a:buChar char="•"/>
              <a:defRPr sz="2000">
                <a:solidFill>
                  <a:schemeClr val="tx1"/>
                </a:solidFill>
                <a:latin typeface="Calibri" charset="0"/>
                <a:ea typeface="ＭＳ Ｐゴシック" charset="-128"/>
              </a:defRPr>
            </a:lvl8pPr>
            <a:lvl9pPr marL="3886200" indent="-228600" eaLnBrk="0" fontAlgn="base" hangingPunct="0">
              <a:lnSpc>
                <a:spcPts val="2500"/>
              </a:lnSpc>
              <a:spcBef>
                <a:spcPct val="0"/>
              </a:spcBef>
              <a:spcAft>
                <a:spcPct val="0"/>
              </a:spcAft>
              <a:buClr>
                <a:schemeClr val="tx2"/>
              </a:buClr>
              <a:buFont typeface="Arial" charset="0"/>
              <a:buChar char="•"/>
              <a:defRPr sz="2000">
                <a:solidFill>
                  <a:schemeClr val="tx1"/>
                </a:solidFill>
                <a:latin typeface="Calibri" charset="0"/>
                <a:ea typeface="ＭＳ Ｐゴシック" charset="-128"/>
              </a:defRPr>
            </a:lvl9pPr>
          </a:lstStyle>
          <a:p>
            <a:pPr>
              <a:lnSpc>
                <a:spcPct val="100000"/>
              </a:lnSpc>
              <a:buClrTx/>
              <a:buFontTx/>
              <a:buNone/>
            </a:pPr>
            <a:r>
              <a:rPr lang="nl-NL" altLang="x-none" sz="3600" b="1" dirty="0">
                <a:solidFill>
                  <a:schemeClr val="accent2"/>
                </a:solidFill>
                <a:latin typeface="+mj-lt"/>
              </a:rPr>
              <a:t>Top 5: Beschrijving vermoeidheid</a:t>
            </a:r>
          </a:p>
        </p:txBody>
      </p:sp>
      <p:pic>
        <p:nvPicPr>
          <p:cNvPr id="64528" name="Afbeelding 6"/>
          <p:cNvPicPr>
            <a:picLocks noChangeAspect="1"/>
          </p:cNvPicPr>
          <p:nvPr/>
        </p:nvPicPr>
        <p:blipFill>
          <a:blip r:embed="rId2">
            <a:extLst>
              <a:ext uri="{28A0092B-C50C-407E-A947-70E740481C1C}">
                <a14:useLocalDpi xmlns:a14="http://schemas.microsoft.com/office/drawing/2010/main" val="0"/>
              </a:ext>
            </a:extLst>
          </a:blip>
          <a:srcRect l="11128" t="17728" r="10201" b="15195"/>
          <a:stretch>
            <a:fillRect/>
          </a:stretch>
        </p:blipFill>
        <p:spPr bwMode="auto">
          <a:xfrm rot="3669259">
            <a:off x="6941345" y="2573247"/>
            <a:ext cx="3603625"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http://www.swissroombox.com/images/punaise.gif"/>
          <p:cNvPicPr>
            <a:picLocks noChangeAspect="1" noChangeArrowheads="1"/>
          </p:cNvPicPr>
          <p:nvPr/>
        </p:nvPicPr>
        <p:blipFill>
          <a:blip r:embed="rId3" cstate="print">
            <a:duotone>
              <a:prstClr val="black"/>
              <a:srgbClr val="92D050">
                <a:tint val="45000"/>
                <a:satMod val="400000"/>
              </a:srgbClr>
            </a:duotone>
          </a:blip>
          <a:stretch>
            <a:fillRect/>
          </a:stretch>
        </p:blipFill>
        <p:spPr bwMode="auto">
          <a:xfrm>
            <a:off x="8458876" y="1114915"/>
            <a:ext cx="1109803" cy="793904"/>
          </a:xfrm>
          <a:prstGeom prst="rect">
            <a:avLst/>
          </a:prstGeom>
          <a:noFill/>
          <a:ln>
            <a:noFill/>
          </a:ln>
        </p:spPr>
      </p:pic>
      <p:sp>
        <p:nvSpPr>
          <p:cNvPr id="2" name="Tekstvak 1">
            <a:extLst>
              <a:ext uri="{FF2B5EF4-FFF2-40B4-BE49-F238E27FC236}">
                <a16:creationId xmlns:a16="http://schemas.microsoft.com/office/drawing/2014/main" id="{608AE981-CBFA-2483-DA97-84924F61DC32}"/>
              </a:ext>
            </a:extLst>
          </p:cNvPr>
          <p:cNvSpPr txBox="1"/>
          <p:nvPr/>
        </p:nvSpPr>
        <p:spPr>
          <a:xfrm>
            <a:off x="7630814" y="6370798"/>
            <a:ext cx="3950208" cy="369332"/>
          </a:xfrm>
          <a:prstGeom prst="rect">
            <a:avLst/>
          </a:prstGeom>
          <a:solidFill>
            <a:schemeClr val="bg1"/>
          </a:solidFill>
        </p:spPr>
        <p:txBody>
          <a:bodyPr wrap="square" rtlCol="0">
            <a:spAutoFit/>
          </a:bodyPr>
          <a:lstStyle/>
          <a:p>
            <a:r>
              <a:rPr lang="en-GB" dirty="0"/>
              <a:t> REACH 21-09</a:t>
            </a:r>
          </a:p>
        </p:txBody>
      </p:sp>
      <p:sp>
        <p:nvSpPr>
          <p:cNvPr id="3" name="Tekstvak 2">
            <a:extLst>
              <a:ext uri="{FF2B5EF4-FFF2-40B4-BE49-F238E27FC236}">
                <a16:creationId xmlns:a16="http://schemas.microsoft.com/office/drawing/2014/main" id="{39584AD2-3118-5641-407F-51F8306CAD2D}"/>
              </a:ext>
            </a:extLst>
          </p:cNvPr>
          <p:cNvSpPr txBox="1"/>
          <p:nvPr/>
        </p:nvSpPr>
        <p:spPr>
          <a:xfrm>
            <a:off x="7616958" y="6376614"/>
            <a:ext cx="3950208" cy="369332"/>
          </a:xfrm>
          <a:prstGeom prst="rect">
            <a:avLst/>
          </a:prstGeom>
          <a:solidFill>
            <a:schemeClr val="bg1"/>
          </a:solidFill>
        </p:spPr>
        <p:txBody>
          <a:bodyPr wrap="square" rtlCol="0">
            <a:spAutoFit/>
          </a:bodyPr>
          <a:lstStyle/>
          <a:p>
            <a:r>
              <a:rPr lang="en-GB" dirty="0"/>
              <a:t>OLVG 8-10 </a:t>
            </a:r>
          </a:p>
        </p:txBody>
      </p:sp>
    </p:spTree>
    <p:extLst>
      <p:ext uri="{BB962C8B-B14F-4D97-AF65-F5344CB8AC3E}">
        <p14:creationId xmlns:p14="http://schemas.microsoft.com/office/powerpoint/2010/main" val="1018618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7|54.4"/>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sterdamUMC - English.potx" id="{D2CB2BDA-0169-4F1D-AD5D-6C9CC6730817}" vid="{C8740FC5-BBEA-4970-A9E3-F82F53BA20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AmsterdamUMC - English</Template>
  <TotalTime>22588</TotalTime>
  <Words>1719</Words>
  <Application>Microsoft Macintosh PowerPoint</Application>
  <PresentationFormat>Breedbeeld</PresentationFormat>
  <Paragraphs>410</Paragraphs>
  <Slides>46</Slides>
  <Notes>22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46</vt:i4>
      </vt:variant>
    </vt:vector>
  </HeadingPairs>
  <TitlesOfParts>
    <vt:vector size="54" baseType="lpstr">
      <vt:lpstr>Arial</vt:lpstr>
      <vt:lpstr>Avenir Book</vt:lpstr>
      <vt:lpstr>Calibri</vt:lpstr>
      <vt:lpstr>Tahoma</vt:lpstr>
      <vt:lpstr>Times New Roman</vt:lpstr>
      <vt:lpstr>Trebuchet MS</vt:lpstr>
      <vt:lpstr>Wingdings</vt:lpstr>
      <vt:lpstr>Kantoorthema</vt:lpstr>
      <vt:lpstr>De behandeling van chronische vermoeidheid </vt:lpstr>
      <vt:lpstr>PowerPoint-presentatie</vt:lpstr>
      <vt:lpstr>Chronische vermoeidheid</vt:lpstr>
      <vt:lpstr>Prevalentie ernstige vermoeidheid in  chronische ziekten </vt:lpstr>
      <vt:lpstr>PowerPoint-presentatie</vt:lpstr>
      <vt:lpstr>PowerPoint-presentatie</vt:lpstr>
      <vt:lpstr>Meest belastende gevolgen van de ziekte volgens de patient</vt:lpstr>
      <vt:lpstr>PowerPoint-presentatie</vt:lpstr>
      <vt:lpstr>PowerPoint-presentatie</vt:lpstr>
      <vt:lpstr>  Welke factoren bepalen moeheid? </vt:lpstr>
      <vt:lpstr>PowerPoint-presentatie</vt:lpstr>
      <vt:lpstr>PowerPoint-presentatie</vt:lpstr>
      <vt:lpstr>Ziekte-specifieke bijdrage aan de vermoeidheid </vt:lpstr>
      <vt:lpstr>Bijdrage van transdiagnostische factoren </vt:lpstr>
      <vt:lpstr>PowerPoint-presentatie</vt:lpstr>
      <vt:lpstr>Voorbeeld: de rol van lichamelijke activiteit</vt:lpstr>
      <vt:lpstr>Niet de aard van de ziekte, maar factoren op niveau van de persoon (gedrag, denken, voelen) zijn het meest sterk geassocieerd met vermoeidheid </vt:lpstr>
      <vt:lpstr>PowerPoint-presentatie</vt:lpstr>
      <vt:lpstr>Verschillen tussen patienten groter dan verschillen tussen ziekten  </vt:lpstr>
      <vt:lpstr>Klopt het model in de praktijk? </vt:lpstr>
      <vt:lpstr>  Cognitieve gedragstherapie voor ernstige vermoeidheid post-COVID-19</vt:lpstr>
      <vt:lpstr>PowerPoint-presentatie</vt:lpstr>
      <vt:lpstr>PowerPoint-presentatie</vt:lpstr>
      <vt:lpstr>Inclusie en exclusie criteria</vt:lpstr>
      <vt:lpstr>                      Multicenter gerandomiseerde studie</vt:lpstr>
      <vt:lpstr>Primaire uitkomstmaat:  Verschil in vermoeidheid (CIS-fatigue) bij de follow-up metingen (T1 en T2) tussen de 2 groepen. </vt:lpstr>
      <vt:lpstr>Primaire uitkomst (CIS-fatigue)</vt:lpstr>
      <vt:lpstr> Secundaire uitkomstmaten  Na CGT (vs CAU) op T1 en T2</vt:lpstr>
      <vt:lpstr>PowerPoint-presentatie</vt:lpstr>
      <vt:lpstr>En wat zijn de resultaten bij vermoeidheid in chronische ziekten?  </vt:lpstr>
      <vt:lpstr>Een model voor chronische vermoeidheid bij diabetes type 1</vt:lpstr>
      <vt:lpstr>PowerPoint-presentatie</vt:lpstr>
      <vt:lpstr>Slaap-waak patroon</vt:lpstr>
      <vt:lpstr>Mijn activiteiten patroon </vt:lpstr>
      <vt:lpstr>Effecten van dia-fit op vermoeidheid en beperkingen</vt:lpstr>
      <vt:lpstr>PowerPoint-presentatie</vt:lpstr>
      <vt:lpstr>Zijn de factoren die de afname in vermoeidheid kunnen verklaren ook transdiagnostisch?</vt:lpstr>
      <vt:lpstr>Analyse van mediatoren kan  helpen om de effecten van CGT beter te begrijpen  </vt:lpstr>
      <vt:lpstr>Rol toename lichamelijke activiteit&gt; </vt:lpstr>
      <vt:lpstr>Analyses of 4 RCT’s </vt:lpstr>
      <vt:lpstr>Reacties op lichamelijke klachten (CBRQ)</vt:lpstr>
      <vt:lpstr>Het effect van behandeling op de reacties op klachten </vt:lpstr>
      <vt:lpstr>PowerPoint-presentatie</vt:lpstr>
      <vt:lpstr>Exercise studies in chronic disease </vt:lpstr>
      <vt:lpstr>Take home boodschap  </vt:lpstr>
      <vt:lpstr>PowerPoint-presentatie</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Kerssens, Inge</dc:creator>
  <cp:lastModifiedBy>hans knoop</cp:lastModifiedBy>
  <cp:revision>126</cp:revision>
  <dcterms:created xsi:type="dcterms:W3CDTF">2018-07-12T11:32:49Z</dcterms:created>
  <dcterms:modified xsi:type="dcterms:W3CDTF">2024-10-08T08:39:43Z</dcterms:modified>
</cp:coreProperties>
</file>