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2.png" ContentType="image/png"/>
  <Override PartName="/ppt/media/image4.jpeg" ContentType="image/jpeg"/>
  <Override PartName="/ppt/media/image3.gif" ContentType="image/gif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20E90A-073B-4760-A971-E190A5125DD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1517760" y="4605480"/>
            <a:ext cx="91436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4FC505E-B442-4170-92E6-851A73743DA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6203160" y="297180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1517760" y="460548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6203160" y="460548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753075-F877-423E-9585-06A79443801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294408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4609440" y="2971800"/>
            <a:ext cx="294408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7701120" y="2971800"/>
            <a:ext cx="294408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1517760" y="4605480"/>
            <a:ext cx="294408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4609440" y="4605480"/>
            <a:ext cx="294408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7701120" y="4605480"/>
            <a:ext cx="294408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4E5A58-8FA5-4B9F-81A4-8A28609F633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EA7846B-FA6C-4F22-AFF6-6DC086E57B0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nl-NL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8244A99-0B76-49FB-9FD3-3BBB81EFD32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7CF6AAD-3ED7-4208-B2AC-B1217CE1358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4461840" cy="3126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6203160" y="2971800"/>
            <a:ext cx="4461840" cy="3126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026B72D-1DFF-4EC6-A175-1735EB6F893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34F7DF5-8D42-4200-86AD-9F4AD684E8C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1517760" y="1517760"/>
            <a:ext cx="9143640" cy="623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nl-NL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B3D0F29-D06C-4359-A9F9-4E02BAAF339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6203160" y="2971800"/>
            <a:ext cx="4461840" cy="3126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1517760" y="460548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3835FB3-41BF-4BF1-9018-E824C3BAE81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nl-NL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E6B7275-60C0-4C3B-8D81-1D0D951FD65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4461840" cy="3126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6203160" y="297180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/>
          </p:nvPr>
        </p:nvSpPr>
        <p:spPr>
          <a:xfrm>
            <a:off x="6203160" y="460548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444CD46-2B53-4289-8801-FE8E96D086F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6203160" y="297180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1517760" y="4605480"/>
            <a:ext cx="91436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2A15576-2FED-4485-87F1-B43C61C8796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1517760" y="4605480"/>
            <a:ext cx="91436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5B15558-169A-4B40-AAE5-1992E402E26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6203160" y="297180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1517760" y="460548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/>
          </p:nvPr>
        </p:nvSpPr>
        <p:spPr>
          <a:xfrm>
            <a:off x="6203160" y="460548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199ED34-5FCA-431A-A9F1-A764E9AFBEB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294408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4609440" y="2971800"/>
            <a:ext cx="294408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7701120" y="2971800"/>
            <a:ext cx="294408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/>
          </p:nvPr>
        </p:nvSpPr>
        <p:spPr>
          <a:xfrm>
            <a:off x="1517760" y="4605480"/>
            <a:ext cx="294408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/>
          </p:nvPr>
        </p:nvSpPr>
        <p:spPr>
          <a:xfrm>
            <a:off x="4609440" y="4605480"/>
            <a:ext cx="294408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/>
          </p:nvPr>
        </p:nvSpPr>
        <p:spPr>
          <a:xfrm>
            <a:off x="7701120" y="4605480"/>
            <a:ext cx="294408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5B6F966-1E37-46D1-94A2-959D3B72417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C3BE42-A081-4D15-9F61-E6AA7DA8E3C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4461840" cy="3126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6203160" y="2971800"/>
            <a:ext cx="4461840" cy="3126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47C17A-332F-430D-81F4-C88DDC76822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651EC1-8732-4EC3-876B-639BEDE9F35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517760" y="1517760"/>
            <a:ext cx="9143640" cy="623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nl-NL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0CBDCD-4459-4EA3-8F45-1C99ED6FEC6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6203160" y="2971800"/>
            <a:ext cx="4461840" cy="3126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1517760" y="460548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C8B1AA-9560-4F91-B7BE-AFC1B332BE1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4461840" cy="3126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203160" y="297180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203160" y="460548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2CEF0D-91B0-431C-AB51-FB37C2756A8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203160" y="2971800"/>
            <a:ext cx="44618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1517760" y="4605480"/>
            <a:ext cx="9143640" cy="149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6E6BD7-6E16-46EE-9B47-702889FA208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Freeform: Shape 7"/>
          <p:cNvSpPr/>
          <p:nvPr/>
        </p:nvSpPr>
        <p:spPr>
          <a:xfrm>
            <a:off x="0" y="0"/>
            <a:ext cx="12191760" cy="6105240"/>
          </a:xfrm>
          <a:custGeom>
            <a:avLst/>
            <a:gdLst>
              <a:gd name="textAreaLeft" fmla="*/ 0 w 12191760"/>
              <a:gd name="textAreaRight" fmla="*/ 12192120 w 12191760"/>
              <a:gd name="textAreaTop" fmla="*/ 0 h 6105240"/>
              <a:gd name="textAreaBottom" fmla="*/ 6105600 h 6105240"/>
            </a:gdLst>
            <a:ahLst/>
            <a:rect l="textAreaLeft" t="textAreaTop" r="textAreaRight" b="textAreaBottom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rotWithShape="0">
            <a:gsLst>
              <a:gs pos="0">
                <a:srgbClr val="51b851"/>
              </a:gs>
              <a:gs pos="100000">
                <a:srgbClr val="42b3bd"/>
              </a:gs>
            </a:gsLst>
            <a:lin ang="7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en-US" sz="4200" spc="-52" strike="noStrike">
                <a:solidFill>
                  <a:srgbClr val="000000"/>
                </a:solidFill>
                <a:latin typeface="Aharoni"/>
              </a:rPr>
              <a:t>Click to edit Master title style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venir Next LT Pro"/>
              <a:buChar char="+"/>
            </a:pPr>
            <a:r>
              <a:rPr b="0" lang="en-US" sz="2600" spc="-1" strike="noStrike">
                <a:solidFill>
                  <a:srgbClr val="000000"/>
                </a:solidFill>
                <a:latin typeface="Avenir Next LT Pro"/>
              </a:rPr>
              <a:t>Click to edit Master text styles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rgbClr val="404040"/>
                </a:solidFill>
                <a:latin typeface="Avenir Next LT Pro"/>
              </a:rPr>
              <a:t>Second level</a:t>
            </a:r>
            <a:endParaRPr b="0" lang="nl-NL" sz="2000" spc="-1" strike="noStrike">
              <a:solidFill>
                <a:srgbClr val="000000"/>
              </a:solidFill>
              <a:latin typeface="Avenir Next LT Pro"/>
            </a:endParaRPr>
          </a:p>
          <a:p>
            <a:pPr lvl="2" marL="640080" indent="-274320">
              <a:lnSpc>
                <a:spcPct val="105000"/>
              </a:lnSpc>
              <a:spcBef>
                <a:spcPts val="601"/>
              </a:spcBef>
              <a:buClr>
                <a:srgbClr val="fa2481"/>
              </a:buClr>
              <a:buFont typeface="Avenir Next LT Pro"/>
              <a:buChar char="+"/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Avenir Next LT Pro"/>
              </a:rPr>
              <a:t>Third level</a:t>
            </a:r>
            <a:endParaRPr b="0" i="1" lang="nl-NL" sz="2000" spc="-1" strike="noStrike">
              <a:solidFill>
                <a:srgbClr val="404040"/>
              </a:solidFill>
              <a:latin typeface="Avenir Next LT Pro"/>
            </a:endParaRPr>
          </a:p>
          <a:p>
            <a:pPr marL="640080" indent="0">
              <a:lnSpc>
                <a:spcPct val="105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i="1" lang="en-US" sz="1800" spc="-1" strike="noStrike">
                <a:solidFill>
                  <a:srgbClr val="404040"/>
                </a:solidFill>
                <a:latin typeface="Avenir Next LT Pro"/>
              </a:rPr>
              <a:t>Fourth level</a:t>
            </a: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  <a:p>
            <a:pPr lvl="4" marL="887040" indent="-274320">
              <a:lnSpc>
                <a:spcPct val="105000"/>
              </a:lnSpc>
              <a:spcBef>
                <a:spcPts val="601"/>
              </a:spcBef>
              <a:buClr>
                <a:srgbClr val="fa2481"/>
              </a:buClr>
              <a:buFont typeface="Avenir Next LT Pro"/>
              <a:buChar char="+"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Avenir Next LT Pro"/>
              </a:rPr>
              <a:t>Fifth level</a:t>
            </a: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8805600" y="6400800"/>
            <a:ext cx="18651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000" spc="-1" strike="noStrike">
                <a:solidFill>
                  <a:srgbClr val="000000"/>
                </a:solidFill>
                <a:latin typeface="Avenir Next LT Pro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000" spc="-1" strike="noStrike">
                <a:solidFill>
                  <a:srgbClr val="000000"/>
                </a:solidFill>
                <a:latin typeface="Avenir Next LT Pro"/>
              </a:rPr>
              <a:t>&lt;datum/tijd&gt;</a:t>
            </a:r>
            <a:endParaRPr b="0" lang="nl-NL" sz="10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758880" y="6400800"/>
            <a:ext cx="60987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nl-NL" sz="1400" spc="-1" strike="noStrike"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nl-NL" sz="1400" spc="-1" strike="noStrike">
                <a:latin typeface="Times New Roman"/>
              </a:rPr>
              <a:t>&lt;voettekst&gt;</a:t>
            </a:r>
            <a:endParaRPr b="0" lang="nl-NL" sz="1400" spc="-1" strike="noStrike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10899720" y="6400800"/>
            <a:ext cx="529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1" lang="en-US" sz="1000" spc="-1" strike="noStrike">
                <a:solidFill>
                  <a:srgbClr val="000000"/>
                </a:solidFill>
                <a:latin typeface="Avenir Next LT Pro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B690B1B-0A1F-4235-8A06-CAD752DF6BD6}" type="slidenum">
              <a:rPr b="1" lang="en-US" sz="1000" spc="-1" strike="noStrike">
                <a:solidFill>
                  <a:srgbClr val="000000"/>
                </a:solidFill>
                <a:latin typeface="Avenir Next LT Pro"/>
              </a:rPr>
              <a:t>&lt;nummer&gt;</a:t>
            </a:fld>
            <a:endParaRPr b="0" lang="nl-NL" sz="1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: Shape 7"/>
          <p:cNvSpPr/>
          <p:nvPr/>
        </p:nvSpPr>
        <p:spPr>
          <a:xfrm>
            <a:off x="0" y="0"/>
            <a:ext cx="12191760" cy="6105240"/>
          </a:xfrm>
          <a:custGeom>
            <a:avLst/>
            <a:gdLst>
              <a:gd name="textAreaLeft" fmla="*/ 0 w 12191760"/>
              <a:gd name="textAreaRight" fmla="*/ 12192120 w 12191760"/>
              <a:gd name="textAreaTop" fmla="*/ 0 h 6105240"/>
              <a:gd name="textAreaBottom" fmla="*/ 6105600 h 6105240"/>
            </a:gdLst>
            <a:ahLst/>
            <a:rect l="textAreaLeft" t="textAreaTop" r="textAreaRight" b="textAreaBottom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rotWithShape="0">
            <a:gsLst>
              <a:gs pos="0">
                <a:srgbClr val="51b851"/>
              </a:gs>
              <a:gs pos="100000">
                <a:srgbClr val="42b3bd"/>
              </a:gs>
            </a:gsLst>
            <a:lin ang="7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27975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 algn="ctr">
              <a:lnSpc>
                <a:spcPct val="95000"/>
              </a:lnSpc>
              <a:buNone/>
            </a:pPr>
            <a:r>
              <a:rPr b="0" lang="en-US" sz="6000" spc="-52" strike="noStrike">
                <a:solidFill>
                  <a:srgbClr val="000000"/>
                </a:solidFill>
                <a:latin typeface="Aharoni"/>
              </a:rPr>
              <a:t>Click to edit Master title style</a:t>
            </a:r>
            <a:endParaRPr b="0" lang="nl-NL" sz="60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4"/>
          </p:nvPr>
        </p:nvSpPr>
        <p:spPr>
          <a:xfrm>
            <a:off x="8805600" y="6400800"/>
            <a:ext cx="18651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000" spc="-1" strike="noStrike">
                <a:solidFill>
                  <a:srgbClr val="000000"/>
                </a:solidFill>
                <a:latin typeface="Avenir Next LT Pro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000" spc="-1" strike="noStrike">
                <a:solidFill>
                  <a:srgbClr val="000000"/>
                </a:solidFill>
                <a:latin typeface="Avenir Next LT Pro"/>
              </a:rPr>
              <a:t>&lt;datum/tijd&gt;</a:t>
            </a:r>
            <a:endParaRPr b="0" lang="nl-NL" sz="1000" spc="-1" strike="noStrike"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ftr" idx="5"/>
          </p:nvPr>
        </p:nvSpPr>
        <p:spPr>
          <a:xfrm>
            <a:off x="758880" y="6400800"/>
            <a:ext cx="60987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nl-NL" sz="1400" spc="-1" strike="noStrike"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nl-NL" sz="1400" spc="-1" strike="noStrike">
                <a:latin typeface="Times New Roman"/>
              </a:rPr>
              <a:t>&lt;voettekst&gt;</a:t>
            </a:r>
            <a:endParaRPr b="0" lang="nl-NL" sz="1400" spc="-1" strike="noStrike"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sldNum" idx="6"/>
          </p:nvPr>
        </p:nvSpPr>
        <p:spPr>
          <a:xfrm>
            <a:off x="10899720" y="6400800"/>
            <a:ext cx="529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1" lang="en-US" sz="1000" spc="-1" strike="noStrike">
                <a:solidFill>
                  <a:srgbClr val="000000"/>
                </a:solidFill>
                <a:latin typeface="Avenir Next LT Pro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5936ACF-DAFD-4B2F-AB46-2F30794DD0B5}" type="slidenum">
              <a:rPr b="1" lang="en-US" sz="1000" spc="-1" strike="noStrike">
                <a:solidFill>
                  <a:srgbClr val="000000"/>
                </a:solidFill>
                <a:latin typeface="Avenir Next LT Pro"/>
              </a:rPr>
              <a:t>&lt;nummer&gt;</a:t>
            </a:fld>
            <a:endParaRPr b="0" lang="nl-NL" sz="1000" spc="-1" strike="noStrike"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Klik om de opmaak van de overzichtstekst te bewerken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lvl="1" marL="864000" indent="-324000">
              <a:lnSpc>
                <a:spcPct val="105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nl-NL" sz="2000" spc="-1" strike="noStrike">
                <a:solidFill>
                  <a:srgbClr val="000000"/>
                </a:solidFill>
                <a:latin typeface="Avenir Next LT Pro"/>
              </a:rPr>
              <a:t>Tweede overzichtsniveau</a:t>
            </a:r>
            <a:endParaRPr b="0" lang="nl-NL" sz="2000" spc="-1" strike="noStrike">
              <a:solidFill>
                <a:srgbClr val="000000"/>
              </a:solidFill>
              <a:latin typeface="Avenir Next LT Pro"/>
            </a:endParaRPr>
          </a:p>
          <a:p>
            <a:pPr lvl="2" marL="1296000" indent="-288000">
              <a:lnSpc>
                <a:spcPct val="105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nl-NL" sz="1800" spc="-1" strike="noStrike">
                <a:solidFill>
                  <a:srgbClr val="404040"/>
                </a:solidFill>
                <a:latin typeface="Avenir Next LT Pro"/>
              </a:rPr>
              <a:t>Derde overzichtsniveau</a:t>
            </a:r>
            <a:endParaRPr b="0" i="1" lang="nl-NL" sz="1800" spc="-1" strike="noStrike">
              <a:solidFill>
                <a:srgbClr val="404040"/>
              </a:solidFill>
              <a:latin typeface="Avenir Next LT Pro"/>
            </a:endParaRPr>
          </a:p>
          <a:p>
            <a:pPr lvl="3" marL="1728000" indent="-216000">
              <a:lnSpc>
                <a:spcPct val="105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nl-NL" sz="1800" spc="-1" strike="noStrike">
                <a:solidFill>
                  <a:srgbClr val="000000"/>
                </a:solidFill>
                <a:latin typeface="Avenir Next LT Pro"/>
              </a:rPr>
              <a:t>Vierde overzichtsniveau</a:t>
            </a:r>
            <a:endParaRPr b="0" lang="nl-NL" sz="1800" spc="-1" strike="noStrike">
              <a:solidFill>
                <a:srgbClr val="000000"/>
              </a:solidFill>
              <a:latin typeface="Avenir Next LT Pro"/>
            </a:endParaRPr>
          </a:p>
          <a:p>
            <a:pPr lvl="4" marL="2160000" indent="-216000">
              <a:lnSpc>
                <a:spcPct val="10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000" spc="-1" strike="noStrike">
                <a:solidFill>
                  <a:srgbClr val="000000"/>
                </a:solidFill>
                <a:latin typeface="Avenir Next LT Pro"/>
              </a:rPr>
              <a:t>Vijfde overzichtsniveau</a:t>
            </a:r>
            <a:endParaRPr b="0" lang="nl-NL" sz="2000" spc="-1" strike="noStrike">
              <a:solidFill>
                <a:srgbClr val="000000"/>
              </a:solidFill>
              <a:latin typeface="Avenir Next LT Pro"/>
            </a:endParaRPr>
          </a:p>
          <a:p>
            <a:pPr lvl="5" marL="2592000" indent="-216000">
              <a:lnSpc>
                <a:spcPct val="10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000" spc="-1" strike="noStrike">
                <a:solidFill>
                  <a:srgbClr val="000000"/>
                </a:solidFill>
                <a:latin typeface="Avenir Next LT Pro"/>
              </a:rPr>
              <a:t>Zesde overzichtsniveau</a:t>
            </a:r>
            <a:endParaRPr b="0" lang="nl-NL" sz="2000" spc="-1" strike="noStrike">
              <a:solidFill>
                <a:srgbClr val="000000"/>
              </a:solidFill>
              <a:latin typeface="Avenir Next LT Pro"/>
            </a:endParaRPr>
          </a:p>
          <a:p>
            <a:pPr lvl="6" marL="3024000" indent="-216000">
              <a:lnSpc>
                <a:spcPct val="10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000" spc="-1" strike="noStrike">
                <a:solidFill>
                  <a:srgbClr val="000000"/>
                </a:solidFill>
                <a:latin typeface="Avenir Next LT Pro"/>
              </a:rPr>
              <a:t>Zevende overzichtsniveau</a:t>
            </a:r>
            <a:endParaRPr b="0" lang="nl-NL" sz="20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://www.lorna.nl" TargetMode="External"/><Relationship Id="rId2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hyperlink" Target="mailto:info@cff.nu" TargetMode="External"/><Relationship Id="rId2" Type="http://schemas.openxmlformats.org/officeDocument/2006/relationships/hyperlink" Target="mailto:info@vmfysio.nl" TargetMode="External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hyperlink" Target="http://www.ademtherapie-aos.org/" TargetMode="External"/><Relationship Id="rId2" Type="http://schemas.openxmlformats.org/officeDocument/2006/relationships/hyperlink" Target="http://www.methodevandixhoorn.com/" TargetMode="External"/><Relationship Id="rId3" Type="http://schemas.openxmlformats.org/officeDocument/2006/relationships/hyperlink" Target="http://www.vandixhoornvereniging.nl/" TargetMode="External"/><Relationship Id="rId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hyperlink" Target="mailto:info@cff.nu" TargetMode="External"/><Relationship Id="rId2" Type="http://schemas.openxmlformats.org/officeDocument/2006/relationships/image" Target="../media/image3.gif"/><Relationship Id="rId3" Type="http://schemas.openxmlformats.org/officeDocument/2006/relationships/slideLayout" Target="../slideLayouts/slideLayout1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Doorverwijzing en samenwerking POH - Longfysiotherapie 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r>
              <a:rPr b="0" lang="nl-NL" sz="1300" spc="-1" strike="noStrike">
                <a:solidFill>
                  <a:srgbClr val="000000"/>
                </a:solidFill>
                <a:latin typeface="Avenir Next LT Pro"/>
              </a:rPr>
              <a:t>Thera Splinter - Centrum voor fysiotherapie en fysiotraining     </a:t>
            </a:r>
            <a:endParaRPr b="0" lang="nl-NL" sz="13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r>
              <a:rPr b="0" i="1" lang="nl-NL" sz="1100" spc="-1" strike="noStrike">
                <a:solidFill>
                  <a:srgbClr val="000000"/>
                </a:solidFill>
                <a:latin typeface="Avenir Next LT Pro"/>
              </a:rPr>
              <a:t>Fysio- manueeltherapeut</a:t>
            </a:r>
            <a:endParaRPr b="0" lang="nl-NL" sz="11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r>
              <a:rPr b="0" i="1" lang="nl-NL" sz="1100" spc="-1" strike="noStrike">
                <a:solidFill>
                  <a:srgbClr val="000000"/>
                </a:solidFill>
                <a:latin typeface="Avenir Next LT Pro"/>
              </a:rPr>
              <a:t>Adem- ontspanningstherapeut</a:t>
            </a:r>
            <a:endParaRPr b="0" lang="nl-NL" sz="11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r>
              <a:rPr b="0" i="1" lang="nl-NL" sz="1100" spc="-1" strike="noStrike">
                <a:solidFill>
                  <a:srgbClr val="000000"/>
                </a:solidFill>
                <a:latin typeface="Avenir Next LT Pro"/>
              </a:rPr>
              <a:t>Cranio faciale therapie</a:t>
            </a:r>
            <a:endParaRPr b="0" lang="nl-NL" sz="11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endParaRPr b="0" lang="nl-NL" sz="11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endParaRPr b="0" lang="nl-NL" sz="11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r>
              <a:rPr b="0" lang="nl-NL" sz="1100" spc="-1" strike="noStrike">
                <a:solidFill>
                  <a:srgbClr val="000000"/>
                </a:solidFill>
                <a:latin typeface="Avenir Next LT Pro"/>
              </a:rPr>
              <a:t>Caitlin van Essen – VM Fysio   </a:t>
            </a:r>
            <a:br>
              <a:rPr sz="1100"/>
            </a:br>
            <a:br>
              <a:rPr sz="1100"/>
            </a:br>
            <a:r>
              <a:rPr b="0" i="1" lang="nl-NL" sz="1100" spc="-1" strike="noStrike">
                <a:solidFill>
                  <a:srgbClr val="000000"/>
                </a:solidFill>
                <a:latin typeface="Avenir Next LT Pro"/>
              </a:rPr>
              <a:t>Fysio- en geriatrietherapeut</a:t>
            </a:r>
            <a:endParaRPr b="0" lang="nl-NL" sz="11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endParaRPr b="0" lang="nl-NL" sz="11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endParaRPr b="0" lang="nl-NL" sz="1100" spc="-1" strike="noStrike">
              <a:solidFill>
                <a:srgbClr val="000000"/>
              </a:solidFill>
              <a:latin typeface="Avenir Next LT Pro"/>
            </a:endParaRPr>
          </a:p>
        </p:txBody>
      </p:sp>
      <p:pic>
        <p:nvPicPr>
          <p:cNvPr id="86" name="Afbeelding 3" descr="CFF Fysiotherapie | Amsterdam"/>
          <p:cNvPicPr/>
          <p:nvPr/>
        </p:nvPicPr>
        <p:blipFill>
          <a:blip r:embed="rId1"/>
          <a:srcRect l="0" t="19816" r="0" b="-245"/>
          <a:stretch/>
        </p:blipFill>
        <p:spPr>
          <a:xfrm>
            <a:off x="6735240" y="2888640"/>
            <a:ext cx="2023200" cy="1097280"/>
          </a:xfrm>
          <a:prstGeom prst="rect">
            <a:avLst/>
          </a:prstGeom>
          <a:ln w="0">
            <a:noFill/>
          </a:ln>
        </p:spPr>
      </p:pic>
      <p:pic>
        <p:nvPicPr>
          <p:cNvPr id="87" name="Afbeelding 4" descr="VMfysio | Amsterdam"/>
          <p:cNvPicPr/>
          <p:nvPr/>
        </p:nvPicPr>
        <p:blipFill>
          <a:blip r:embed="rId2"/>
          <a:srcRect l="0" t="26625" r="0" b="0"/>
          <a:stretch/>
        </p:blipFill>
        <p:spPr>
          <a:xfrm>
            <a:off x="6738840" y="4532400"/>
            <a:ext cx="1832760" cy="12877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  <a:ea typeface="Aharoni"/>
              </a:rPr>
              <a:t>Wanneer worden COPD patienten meer kortademig?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8000"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  <a:ea typeface="Avenir Next LT Pro"/>
              </a:rPr>
              <a:t>Bij inspanning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  <a:ea typeface="Avenir Next LT Pro"/>
              </a:rPr>
              <a:t>Weersinvloeden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  <a:ea typeface="Avenir Next LT Pro"/>
              </a:rPr>
              <a:t>Vermoeidheid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  <a:ea typeface="Avenir Next LT Pro"/>
              </a:rPr>
              <a:t>Veel praten/drukte om zich heen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  <a:ea typeface="Avenir Next LT Pro"/>
              </a:rPr>
              <a:t>Bij comorbiditeit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  <a:ea typeface="Avenir Next LT Pro"/>
              </a:rPr>
              <a:t>Haasten/stress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Adem- en ontspanningstherapie</a:t>
            </a: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	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5000"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i="1" lang="nl-NL" sz="2600" spc="-1" strike="noStrike">
                <a:solidFill>
                  <a:srgbClr val="000000"/>
                </a:solidFill>
                <a:latin typeface="Avenir Next LT Pro"/>
              </a:rPr>
              <a:t>Ademtherapie</a:t>
            </a: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 is het helpen herstellen van een natuurlijke en ontspannen adembeweging, die door het hele lichaam voelbaar is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i="1" lang="nl-NL" sz="2600" spc="-1" strike="noStrike">
                <a:solidFill>
                  <a:srgbClr val="000000"/>
                </a:solidFill>
                <a:latin typeface="Avenir Next LT Pro"/>
              </a:rPr>
              <a:t>Ontspanningstherapie</a:t>
            </a: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 is het bewustworden en leren hanteren van lichamelijke en mentale gespannenheid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Samen bieden ze de </a:t>
            </a:r>
            <a:r>
              <a:rPr b="0" i="1" lang="nl-NL" sz="2600" spc="-1" strike="noStrike">
                <a:solidFill>
                  <a:srgbClr val="000000"/>
                </a:solidFill>
                <a:latin typeface="Avenir Next LT Pro"/>
              </a:rPr>
              <a:t>middelen</a:t>
            </a: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 waarmee een mens in zichzelf de eigen spanning kan regelen, via aandacht, voorstelling, houding, beweging en ademhaling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Bestaande ontspanningsmethodes</a:t>
            </a: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	</a:t>
            </a: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	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2000"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Vaak unimodaal: ze gebruiken een bepaald element van instructie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Lineair model: er is een vaste relatie tussen een specifieke interventie (instructie) en een specifiek effect (respons)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De interventie wordt ingezet na voorafgaande probleemanalyse, andere oorzaken worden uitgesloten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Interventie is doelgericht en wordt geëvalueerd op van tevoren vastgestelde effecten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AOT volgens een procesmodel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Trek instructie en respons uit elkaar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Gebruik veel elementen van instructie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Laat de uitkomst open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Observeer en vraag naar de respons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Onderscheid responscategorieën 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Globaal doel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Je kiest een globaal doel, laat de relatie met de interventie open en observeert de effecten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Je vraagt bereidheid samen te zoeken of en welk effect optreedt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Je evalueert elke keer en past de interventie aan het proces dat optreedt aan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Uitleg procesmodel</a:t>
            </a: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	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Het kan zijn dat uw klachten samenhangen met spanning op een gespannen ademhaling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In enkele sessies krijgen we duidelijkheid hierover. We zoeken naar een ingang voor een voor u zinvolle verandering. Vinden we dat niet, dan is daar een reden voor, waar u mogelijk ook wat mee kunt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Conclusie procesmodel</a:t>
            </a: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	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5000"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Geen vast procotol, maar herhaalde en tijdige evaluatie en interpretatie van de gevolgen: Ingang? Proces? Effect? Randvoorwaarden? 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De uitkomst van een instructie houd je open, je observeert de gevolgen en zoekt naar een specifieke relatie tussen interventie en probleem, voor het specifieke individu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Je stopt wanneer geen ingang is te vinden of beperkende factoren duidelijk zijn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Interne zelfregulatie van spanning</a:t>
            </a: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	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0000"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Basisvaardigheid van menselijk functioneren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Een kenmerk van volwassen persoon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Tekort leidt tot verhoogde spanning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Overspanning is voedingsbodem voor klachten en disfunctioneren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Overspanning neemt geleidelijk toe, ook zonder speciale stressoren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Opbouw overspanning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pic>
        <p:nvPicPr>
          <p:cNvPr id="125" name="Picture 2" descr="Adem- en Ontspanningstherapie (AOT), volgens een procesmodel* Bestaande  Ontspanningsmethodes Bestaande Ontspanningspraktijk Line"/>
          <p:cNvPicPr/>
          <p:nvPr/>
        </p:nvPicPr>
        <p:blipFill>
          <a:blip r:embed="rId1"/>
          <a:stretch/>
        </p:blipFill>
        <p:spPr>
          <a:xfrm>
            <a:off x="4851360" y="3029040"/>
            <a:ext cx="4888800" cy="3647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Vormen van zelfregulatie</a:t>
            </a: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	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Actief, extern: zelfhulp, zelfzorg, opvoeding, denken over jezelf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Passief, extern: hulpverlening, mantelzorg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Actief, intern: oefentherapie, zelfcontrole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Passief, intern: ontspanningstherapie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Naar welke longfysiotherapeut kun je verwijzen?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Longspecialisatie Zorgdomein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LoRNA (Long Revalidatie Netwerk Amsterdam) </a:t>
            </a:r>
            <a:br>
              <a:rPr sz="2600"/>
            </a:b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zie </a:t>
            </a:r>
            <a:r>
              <a:rPr b="0" lang="nl-NL" sz="2600" spc="-1" strike="noStrike" u="sng">
                <a:solidFill>
                  <a:srgbClr val="fa2481"/>
                </a:solidFill>
                <a:uFillTx/>
                <a:latin typeface="Avenir Next LT Pro"/>
                <a:hlinkClick r:id="rId1"/>
              </a:rPr>
              <a:t>www.lorna.nl</a:t>
            </a: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 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Freeform: Shape 16"/>
          <p:cNvSpPr/>
          <p:nvPr/>
        </p:nvSpPr>
        <p:spPr>
          <a:xfrm>
            <a:off x="0" y="0"/>
            <a:ext cx="12191760" cy="6105240"/>
          </a:xfrm>
          <a:custGeom>
            <a:avLst/>
            <a:gdLst>
              <a:gd name="textAreaLeft" fmla="*/ 0 w 12191760"/>
              <a:gd name="textAreaRight" fmla="*/ 12192120 w 12191760"/>
              <a:gd name="textAreaTop" fmla="*/ 0 h 6105240"/>
              <a:gd name="textAreaBottom" fmla="*/ 6105600 h 6105240"/>
            </a:gdLst>
            <a:ahLst/>
            <a:rect l="textAreaLeft" t="textAreaTop" r="textAreaRight" b="textAreaBottom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rotWithShape="0">
            <a:gsLst>
              <a:gs pos="0">
                <a:srgbClr val="51b851"/>
              </a:gs>
              <a:gs pos="100000">
                <a:srgbClr val="42b3bd"/>
              </a:gs>
            </a:gsLst>
            <a:lin ang="7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9" name="Rectangle 18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0" name="Freeform: Shape 20"/>
          <p:cNvSpPr/>
          <p:nvPr/>
        </p:nvSpPr>
        <p:spPr>
          <a:xfrm>
            <a:off x="0" y="0"/>
            <a:ext cx="12191760" cy="6105240"/>
          </a:xfrm>
          <a:custGeom>
            <a:avLst/>
            <a:gdLst>
              <a:gd name="textAreaLeft" fmla="*/ 0 w 12191760"/>
              <a:gd name="textAreaRight" fmla="*/ 12192120 w 12191760"/>
              <a:gd name="textAreaTop" fmla="*/ 0 h 6105240"/>
              <a:gd name="textAreaBottom" fmla="*/ 6105600 h 6105240"/>
            </a:gdLst>
            <a:ahLst/>
            <a:rect l="textAreaLeft" t="textAreaTop" r="textAreaRight" b="textAreaBottom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rotWithShape="0">
            <a:gsLst>
              <a:gs pos="0">
                <a:srgbClr val="51b851"/>
              </a:gs>
              <a:gs pos="100000">
                <a:srgbClr val="42b3bd"/>
              </a:gs>
            </a:gsLst>
            <a:lin ang="7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1" name="Rectangle 22"/>
          <p:cNvSpPr/>
          <p:nvPr/>
        </p:nvSpPr>
        <p:spPr>
          <a:xfrm>
            <a:off x="0" y="757080"/>
            <a:ext cx="12191760" cy="610056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32" name="Tijdelijke aanduiding voor inhoud 6" descr=""/>
          <p:cNvPicPr/>
          <p:nvPr/>
        </p:nvPicPr>
        <p:blipFill>
          <a:blip r:embed="rId1"/>
          <a:stretch/>
        </p:blipFill>
        <p:spPr>
          <a:xfrm>
            <a:off x="3279240" y="1401480"/>
            <a:ext cx="5660280" cy="4698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Basisprocedure van AOT</a:t>
            </a: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	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Instructies liggend, zittend of staand en handgrepen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  <a:tabLst>
                <a:tab algn="l" pos="0"/>
              </a:tabLst>
            </a:pPr>
            <a:r>
              <a:rPr b="0" i="1" lang="nl-NL" sz="2600" spc="-1" strike="noStrike">
                <a:solidFill>
                  <a:srgbClr val="000000"/>
                </a:solidFill>
                <a:latin typeface="Avenir Next LT Pro"/>
              </a:rPr>
              <a:t>Voelen: </a:t>
            </a: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neem de toestand van het lichaam waar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  <a:tabLst>
                <a:tab algn="l" pos="0"/>
              </a:tabLst>
            </a:pPr>
            <a:r>
              <a:rPr b="0" i="1" lang="nl-NL" sz="2600" spc="-1" strike="noStrike">
                <a:solidFill>
                  <a:srgbClr val="000000"/>
                </a:solidFill>
                <a:latin typeface="Avenir Next LT Pro"/>
              </a:rPr>
              <a:t>Doen: </a:t>
            </a: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geef voorstel iets te doen, stop daarmee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  <a:tabLst>
                <a:tab algn="l" pos="0"/>
              </a:tabLst>
            </a:pPr>
            <a:r>
              <a:rPr b="0" i="1" lang="nl-NL" sz="2600" spc="-1" strike="noStrike">
                <a:solidFill>
                  <a:srgbClr val="000000"/>
                </a:solidFill>
                <a:latin typeface="Avenir Next LT Pro"/>
              </a:rPr>
              <a:t>Voelen: </a:t>
            </a: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neem de verandering waar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Evalueer elke instructie</a:t>
            </a: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	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8000"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D= doen, lukte de instructie?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V= voelen, was er verschil na afloop? 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W= waardering, hoe voelde het aan? 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+= goed/ makkelijk, concreet/duidelijk, aangenaam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0= matig, onduidelijk, gemengd/neutraal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- = moeilijk, niet, onaangenaam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Vinden van een ingang</a:t>
            </a: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	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Een ingang bestaat uit een instructie die goed lukt, concrete verandering teweeg brengt, aangenaam of gemengd voelt, 3x plus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Observeer het doen, vraag naar voelen en waardering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Als herhaling thuis lukt, met concrete effecten, is de ingang definitief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Evalueren: is er een ingang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In detail navragen en observeren van respons (maar niet suggestief!)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VOER formulier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Vragenlijsten: toepassen van ontspanning en evaluatievragen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Indruk van de begeleider: is er duidelijk een ingang? 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Is er een zinvolle verandering?</a:t>
            </a: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	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Is er gelijktijdig ook effect op de problemen of klachten? De hoofdklacht, of op andere klachten? 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Zo ja, welke processen maken de samenhang aannemelijk? 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In dat geval zijn de problemen waarschijnlijk spanningsgebonden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Proefbehandeling AOT</a:t>
            </a: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	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2000"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i="1" lang="nl-NL" sz="2600" spc="-1" strike="noStrike">
                <a:solidFill>
                  <a:srgbClr val="000000"/>
                </a:solidFill>
                <a:latin typeface="Avenir Next LT Pro"/>
              </a:rPr>
              <a:t>Vragenlijsten</a:t>
            </a: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: NHV (nijmeegse hyperventilatie vragenlijst) en ATL (algemene toestand lijst)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  <a:tabLst>
                <a:tab algn="l" pos="0"/>
              </a:tabLst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Wanneer AOT volgens het procesmodel gedaan wordt, is de proefbehandeling van 4x te gebruiken om de aard van klachten te differentiëren: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  <a:tabLst>
                <a:tab algn="l" pos="0"/>
              </a:tabLst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In welke mate zijn bepaalde klachten werkelijk spanningsgebonden? 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Indicaties</a:t>
            </a: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	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2000"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i="1" lang="nl-NL" sz="2600" spc="-1" strike="noStrike">
                <a:solidFill>
                  <a:srgbClr val="000000"/>
                </a:solidFill>
                <a:latin typeface="Avenir Next LT Pro"/>
              </a:rPr>
              <a:t>Spanningsgerelateerde problemen</a:t>
            </a: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: bv HVS, vermoeidheid, hoofdpijn, slaapproblemen, burn-out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i="1" lang="nl-NL" sz="2600" spc="-1" strike="noStrike">
                <a:solidFill>
                  <a:srgbClr val="000000"/>
                </a:solidFill>
                <a:latin typeface="Avenir Next LT Pro"/>
              </a:rPr>
              <a:t>Psychische problemen</a:t>
            </a: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: bv angst, depressie, fobiën, paniek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i="1" lang="nl-NL" sz="2600" spc="-1" strike="noStrike">
                <a:solidFill>
                  <a:srgbClr val="000000"/>
                </a:solidFill>
                <a:latin typeface="Avenir Next LT Pro"/>
              </a:rPr>
              <a:t>Functionele problemen van houding, adem, stem en beweging</a:t>
            </a: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: bv rug- nekklachten, scoliose, chronische pijn, whiplash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i="1" lang="nl-NL" sz="2600" spc="-1" strike="noStrike">
                <a:solidFill>
                  <a:srgbClr val="000000"/>
                </a:solidFill>
                <a:latin typeface="Avenir Next LT Pro"/>
              </a:rPr>
              <a:t>Spanningsproblemen met specifieke somatische oorzaak</a:t>
            </a: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: bv hart- en longpatiënten, covid, neurologische problemen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Ervaren van de methode</a:t>
            </a: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	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Zit rustadem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Zit voeten drukken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Zit benen wrijven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Stand rustadem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Stand voor/achter met adem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Vragen???</a:t>
            </a: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	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56000"/>
          </a:bodyPr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r>
              <a:rPr b="1" lang="nl-NL" sz="2600" spc="-1" strike="noStrike">
                <a:solidFill>
                  <a:srgbClr val="000000"/>
                </a:solidFill>
                <a:latin typeface="Avenir Next LT Pro"/>
              </a:rPr>
              <a:t>Bedankt voor jullie aandacht!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Voor overleg of als je iemand wilt doorsturen kunnen jullie ons altijd mailen of bellen: </a:t>
            </a:r>
            <a:br>
              <a:rPr sz="2600"/>
            </a:br>
            <a:br>
              <a:rPr sz="2600"/>
            </a:b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Thera – CFF: 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r>
              <a:rPr b="0" lang="nl-NL" sz="2600" spc="-1" strike="noStrike" u="sng">
                <a:solidFill>
                  <a:srgbClr val="fa2481"/>
                </a:solidFill>
                <a:uFillTx/>
                <a:latin typeface="Avenir Next LT Pro"/>
                <a:hlinkClick r:id="rId1"/>
              </a:rPr>
              <a:t>info@cff.nu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CFF: 020 6445160</a:t>
            </a:r>
            <a:br>
              <a:rPr sz="2600"/>
            </a:br>
            <a:br>
              <a:rPr sz="2600"/>
            </a:b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Caitlin – VM Fysio: </a:t>
            </a:r>
            <a:br>
              <a:rPr sz="2600"/>
            </a:br>
            <a:r>
              <a:rPr b="0" lang="nl-NL" sz="2600" spc="-1" strike="noStrike" u="sng">
                <a:solidFill>
                  <a:srgbClr val="fa2481"/>
                </a:solidFill>
                <a:uFillTx/>
                <a:latin typeface="Avenir Next LT Pro"/>
                <a:hlinkClick r:id="rId2"/>
              </a:rPr>
              <a:t>info@vmfysio.nl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020 6618378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endParaRPr b="0" lang="nl-NL" sz="1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Wat hebben wij nodig in een verwijzing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7000"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GOLD stadium (verplicht door zorgverzekeraar)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Uitslag spirometrie test 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Bijzonderheden voor verwijzing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Roken ja/nee </a:t>
            </a:r>
            <a:br>
              <a:rPr sz="2600"/>
            </a:b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 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Indien aanwezig: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  <a:tabLst>
                <a:tab algn="l" pos="0"/>
              </a:tabLst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Uitslag inspanningstest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Informatie</a:t>
            </a: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	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 u="sng">
                <a:solidFill>
                  <a:srgbClr val="fa2481"/>
                </a:solidFill>
                <a:uFillTx/>
                <a:latin typeface="Avenir Next LT Pro"/>
                <a:hlinkClick r:id="rId1"/>
              </a:rPr>
              <a:t>www.ademtherapie-aos.org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 u="sng">
                <a:solidFill>
                  <a:srgbClr val="fa2481"/>
                </a:solidFill>
                <a:uFillTx/>
                <a:latin typeface="Avenir Next LT Pro"/>
                <a:hlinkClick r:id="rId2"/>
              </a:rPr>
              <a:t>www.methodevandixhoorn.com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 u="sng">
                <a:solidFill>
                  <a:srgbClr val="fa2481"/>
                </a:solidFill>
                <a:uFillTx/>
                <a:latin typeface="Avenir Next LT Pro"/>
                <a:hlinkClick r:id="rId3"/>
              </a:rPr>
              <a:t>www.vandixhoornvereniging.nl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Boek: ontspanningsinstrcutie. Principes en oefeningen van dr. J.J. van Dixhoorn. 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Elsevier/Bunge. Isbn 9063480806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Verwijzen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457200" indent="-45720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200" spc="-1" strike="noStrike">
                <a:solidFill>
                  <a:srgbClr val="000000"/>
                </a:solidFill>
                <a:latin typeface="Avenir Next LT Pro"/>
              </a:rPr>
              <a:t>Via Zorgdomein</a:t>
            </a:r>
            <a:endParaRPr b="0" lang="nl-NL" sz="2200" spc="-1" strike="noStrike">
              <a:solidFill>
                <a:srgbClr val="000000"/>
              </a:solidFill>
              <a:latin typeface="Avenir Next LT Pro"/>
            </a:endParaRPr>
          </a:p>
          <a:p>
            <a:pPr marL="457200" indent="-45720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200" spc="-1" strike="noStrike">
                <a:solidFill>
                  <a:srgbClr val="000000"/>
                </a:solidFill>
                <a:latin typeface="Avenir Next LT Pro"/>
              </a:rPr>
              <a:t>Inplannen afspraak</a:t>
            </a:r>
            <a:endParaRPr b="0" lang="nl-NL" sz="2200" spc="-1" strike="noStrike">
              <a:solidFill>
                <a:srgbClr val="000000"/>
              </a:solidFill>
              <a:latin typeface="Avenir Next LT Pro"/>
            </a:endParaRPr>
          </a:p>
          <a:p>
            <a:pPr marL="457200" indent="-45720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200" spc="-1" strike="noStrike">
                <a:solidFill>
                  <a:srgbClr val="000000"/>
                </a:solidFill>
                <a:latin typeface="Avenir Next LT Pro"/>
              </a:rPr>
              <a:t>Onderbreking of staken fysiotherapie</a:t>
            </a:r>
            <a:endParaRPr b="0" lang="nl-NL" sz="22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Vergoeding (chronische) longfysiotherapie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Vanaf GOLD 2 en hoger en direct vergoed vanuit de basisverzekering (afhankelijk ziektelast en excacerbaties)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Astma en GOLD 1 aanvullende verzekering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Diëtist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Graag verwijzing vanuit POH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Fysiotherapeut vraagt voedingstoestand uit 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Voorwaarde voor krachttraining 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Longfysiotherapie in het kort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1517760" y="272988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53000"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Iedere patiënt zijn eigen behandelplan en /-doelen 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Kan bestaan uit: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457200" indent="-45720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  <a:tabLst>
                <a:tab algn="l" pos="0"/>
              </a:tabLst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Kracht- en conditietraining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457200" indent="-45720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  <a:tabLst>
                <a:tab algn="l" pos="0"/>
              </a:tabLst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Sputum evacuatie technieken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457200" indent="-45720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  <a:tabLst>
                <a:tab algn="l" pos="0"/>
              </a:tabLst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Ontspanningstechnieken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457200" indent="-45720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  <a:tabLst>
                <a:tab algn="l" pos="0"/>
              </a:tabLst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Ademhalingstechnieken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457200" indent="-45720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  <a:tabLst>
                <a:tab algn="l" pos="0"/>
              </a:tabLst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Inspiratory Muscle Training (IMT)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457200" indent="-45720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  <a:tabLst>
                <a:tab algn="l" pos="0"/>
              </a:tabLst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Inventarisatie medicatie compliance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457200" indent="-45720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  <a:tabLst>
                <a:tab algn="l" pos="0"/>
              </a:tabLst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Bewustwording van grenzen 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457200" indent="-45720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  <a:tabLst>
                <a:tab algn="l" pos="0"/>
              </a:tabLst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Soms lotgenoten contact door trainen in een groep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1343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5000"/>
              </a:lnSpc>
              <a:buNone/>
            </a:pPr>
            <a:r>
              <a:rPr b="0" lang="nl-NL" sz="4200" spc="-52" strike="noStrike">
                <a:solidFill>
                  <a:srgbClr val="000000"/>
                </a:solidFill>
                <a:latin typeface="Aharoni"/>
              </a:rPr>
              <a:t>Graag jullie imput op de volgende punten</a:t>
            </a:r>
            <a:endParaRPr b="0" lang="nl-NL" sz="42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1517760" y="2971800"/>
            <a:ext cx="9143640" cy="3126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Wat zijn jullie belemmeringen om door te verwijzen naar de fysiotherapie?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Hebben jullie iets nodig van ons?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marL="365760" indent="-365760">
              <a:lnSpc>
                <a:spcPct val="105000"/>
              </a:lnSpc>
              <a:spcBef>
                <a:spcPts val="901"/>
              </a:spcBef>
              <a:buClr>
                <a:srgbClr val="fa2481"/>
              </a:buClr>
              <a:buFont typeface="Arial"/>
              <a:buChar char="•"/>
            </a:pPr>
            <a:r>
              <a:rPr b="0" lang="nl-NL" sz="2600" spc="-1" strike="noStrike">
                <a:solidFill>
                  <a:srgbClr val="000000"/>
                </a:solidFill>
                <a:latin typeface="Avenir Next LT Pro"/>
              </a:rPr>
              <a:t>Hoe gaan we om met multimorbiditeit als COPD en hartfalen/diabetes/claudicatio? </a:t>
            </a: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</a:pPr>
            <a:endParaRPr b="0" lang="nl-NL" sz="2600" spc="-1" strike="noStrike">
              <a:solidFill>
                <a:srgbClr val="000000"/>
              </a:solidFill>
              <a:latin typeface="Avenir Next LT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tangle 1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3" name="Rectangle 13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gradFill rotWithShape="0">
            <a:gsLst>
              <a:gs pos="0">
                <a:srgbClr val="51b851"/>
              </a:gs>
              <a:gs pos="100000">
                <a:srgbClr val="42b3bd"/>
              </a:gs>
            </a:gsLst>
            <a:lin ang="7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4" name="Rectangle 15"/>
          <p:cNvSpPr/>
          <p:nvPr/>
        </p:nvSpPr>
        <p:spPr>
          <a:xfrm>
            <a:off x="0" y="758880"/>
            <a:ext cx="12191760" cy="6098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762120" y="1517760"/>
            <a:ext cx="4464720" cy="279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 indent="0">
              <a:lnSpc>
                <a:spcPct val="95000"/>
              </a:lnSpc>
              <a:buNone/>
            </a:pPr>
            <a:r>
              <a:rPr b="0" lang="nl-NL" sz="3300" spc="-52" strike="noStrike">
                <a:solidFill>
                  <a:srgbClr val="000000"/>
                </a:solidFill>
                <a:latin typeface="Aharoni"/>
              </a:rPr>
              <a:t>Adem- en  ontspanningstherapie </a:t>
            </a:r>
            <a:br>
              <a:rPr sz="3300"/>
            </a:br>
            <a:r>
              <a:rPr b="0" lang="nl-NL" sz="3300" spc="-52" strike="noStrike">
                <a:solidFill>
                  <a:srgbClr val="000000"/>
                </a:solidFill>
                <a:latin typeface="Aharoni"/>
              </a:rPr>
              <a:t>methode van Dixhoorn</a:t>
            </a:r>
            <a:r>
              <a:rPr b="0" lang="nl-NL" sz="3300" spc="-52" strike="noStrike">
                <a:solidFill>
                  <a:srgbClr val="000000"/>
                </a:solidFill>
                <a:latin typeface="Aharoni"/>
              </a:rPr>
              <a:t>	</a:t>
            </a:r>
            <a:r>
              <a:rPr b="0" lang="nl-NL" sz="3300" spc="-52" strike="noStrike">
                <a:solidFill>
                  <a:srgbClr val="000000"/>
                </a:solidFill>
                <a:latin typeface="Aharoni"/>
              </a:rPr>
              <a:t> (AOT)</a:t>
            </a:r>
            <a:endParaRPr b="0" lang="nl-NL" sz="33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subTitle"/>
          </p:nvPr>
        </p:nvSpPr>
        <p:spPr>
          <a:xfrm>
            <a:off x="762120" y="4570560"/>
            <a:ext cx="4464720" cy="15235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53000"/>
          </a:bodyPr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r>
              <a:rPr b="0" lang="nl-NL" sz="2400" spc="-1" strike="noStrike">
                <a:solidFill>
                  <a:srgbClr val="000000"/>
                </a:solidFill>
                <a:latin typeface="Avenir Next LT Pro"/>
              </a:rPr>
              <a:t>Presentatie Thera Splinter</a:t>
            </a:r>
            <a:endParaRPr b="0" lang="nl-NL" sz="2400" spc="-1" strike="noStrike">
              <a:latin typeface="Arial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r>
              <a:rPr b="0" i="1" lang="nl-NL" sz="2000" spc="-1" strike="noStrike">
                <a:solidFill>
                  <a:srgbClr val="000000"/>
                </a:solidFill>
                <a:latin typeface="Avenir Next LT Pro"/>
              </a:rPr>
              <a:t>Fysio- manueeltherapeut</a:t>
            </a:r>
            <a:endParaRPr b="0" lang="nl-NL" sz="2000" spc="-1" strike="noStrike">
              <a:latin typeface="Arial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r>
              <a:rPr b="0" i="1" lang="nl-NL" sz="2000" spc="-1" strike="noStrike">
                <a:solidFill>
                  <a:srgbClr val="000000"/>
                </a:solidFill>
                <a:latin typeface="Avenir Next LT Pro"/>
              </a:rPr>
              <a:t>Adem- ontspanningstherapeut</a:t>
            </a:r>
            <a:endParaRPr b="0" lang="nl-NL" sz="2000" spc="-1" strike="noStrike">
              <a:latin typeface="Arial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r>
              <a:rPr b="0" i="1" lang="nl-NL" sz="2000" spc="-1" strike="noStrike">
                <a:solidFill>
                  <a:srgbClr val="000000"/>
                </a:solidFill>
                <a:latin typeface="Avenir Next LT Pro"/>
              </a:rPr>
              <a:t>Cranio faciale therapie</a:t>
            </a:r>
            <a:endParaRPr b="0" lang="nl-NL" sz="2000" spc="-1" strike="noStrike">
              <a:latin typeface="Arial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r>
              <a:rPr b="0" lang="nl-NL" sz="2400" spc="-1" strike="noStrike">
                <a:solidFill>
                  <a:srgbClr val="000000"/>
                </a:solidFill>
                <a:latin typeface="Avenir Next LT Pro"/>
              </a:rPr>
              <a:t>Centrum voor fysiotherapie en fysiotraining, </a:t>
            </a:r>
            <a:r>
              <a:rPr b="0" lang="nl-NL" sz="2400" spc="-1" strike="noStrike" u="sng">
                <a:solidFill>
                  <a:srgbClr val="fa2481"/>
                </a:solidFill>
                <a:uFillTx/>
                <a:latin typeface="Avenir Next LT Pro"/>
                <a:hlinkClick r:id="rId1"/>
              </a:rPr>
              <a:t>info@cff.nu</a:t>
            </a:r>
            <a:endParaRPr b="0" lang="nl-NL" sz="2400" spc="-1" strike="noStrike">
              <a:latin typeface="Arial"/>
            </a:endParaRPr>
          </a:p>
          <a:p>
            <a:pPr indent="0">
              <a:lnSpc>
                <a:spcPct val="105000"/>
              </a:lnSpc>
              <a:spcBef>
                <a:spcPts val="901"/>
              </a:spcBef>
              <a:buNone/>
              <a:tabLst>
                <a:tab algn="l" pos="0"/>
              </a:tabLst>
            </a:pPr>
            <a:endParaRPr b="0" lang="nl-NL" sz="2400" spc="-1" strike="noStrike">
              <a:latin typeface="Arial"/>
            </a:endParaRPr>
          </a:p>
        </p:txBody>
      </p:sp>
      <p:pic>
        <p:nvPicPr>
          <p:cNvPr id="107" name="Afbeelding 6" descr="Afbeelding met tekst, illustratie&#10;&#10;Automatisch gegenereerde beschrijving"/>
          <p:cNvPicPr/>
          <p:nvPr/>
        </p:nvPicPr>
        <p:blipFill>
          <a:blip r:embed="rId2"/>
          <a:stretch/>
        </p:blipFill>
        <p:spPr>
          <a:xfrm>
            <a:off x="5962680" y="1805040"/>
            <a:ext cx="5466960" cy="3998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PrismaticVTI">
  <a:themeElements>
    <a:clrScheme name="Prismatic">
      <a:dk1>
        <a:srgbClr val="000000"/>
      </a:dk1>
      <a:lt1>
        <a:srgbClr val="ffffff"/>
      </a:lt1>
      <a:dk2>
        <a:srgbClr val="131523"/>
      </a:dk2>
      <a:lt2>
        <a:srgbClr val="e7e6e6"/>
      </a:lt2>
      <a:accent1>
        <a:srgbClr val="42b3bd"/>
      </a:accent1>
      <a:accent2>
        <a:srgbClr val="51b851"/>
      </a:accent2>
      <a:accent3>
        <a:srgbClr val="b5a603"/>
      </a:accent3>
      <a:accent4>
        <a:srgbClr val="f58505"/>
      </a:accent4>
      <a:accent5>
        <a:srgbClr val="fa2481"/>
      </a:accent5>
      <a:accent6>
        <a:srgbClr val="9ca2ab"/>
      </a:accent6>
      <a:hlink>
        <a:srgbClr val="fa2481"/>
      </a:hlink>
      <a:folHlink>
        <a:srgbClr val="57618e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PrismaticVTI">
  <a:themeElements>
    <a:clrScheme name="Prismatic">
      <a:dk1>
        <a:srgbClr val="000000"/>
      </a:dk1>
      <a:lt1>
        <a:srgbClr val="ffffff"/>
      </a:lt1>
      <a:dk2>
        <a:srgbClr val="131523"/>
      </a:dk2>
      <a:lt2>
        <a:srgbClr val="e7e6e6"/>
      </a:lt2>
      <a:accent1>
        <a:srgbClr val="42b3bd"/>
      </a:accent1>
      <a:accent2>
        <a:srgbClr val="51b851"/>
      </a:accent2>
      <a:accent3>
        <a:srgbClr val="b5a603"/>
      </a:accent3>
      <a:accent4>
        <a:srgbClr val="f58505"/>
      </a:accent4>
      <a:accent5>
        <a:srgbClr val="fa2481"/>
      </a:accent5>
      <a:accent6>
        <a:srgbClr val="9ca2ab"/>
      </a:accent6>
      <a:hlink>
        <a:srgbClr val="fa2481"/>
      </a:hlink>
      <a:folHlink>
        <a:srgbClr val="57618e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LibreOffice/7.4.1.2$Windows_X86_64 LibreOffice_project/3c58a8f3a960df8bc8fd77b461821e42c061c5f0</Application>
  <AppVersion>15.0000</AppVersion>
  <Words>849</Words>
  <Paragraphs>98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2022-01-12T11:15:10Z</dcterms:created>
  <dc:creator>Thera Splinter | Centrum voor Fysiotherapie &amp; Fysiotraining</dc:creator>
  <dc:description/>
  <dc:language>nl-NL</dc:language>
  <cp:lastModifiedBy>Thera Splinter</cp:lastModifiedBy>
  <dcterms:modified xsi:type="dcterms:W3CDTF">2026-05-20T17:34:24Z</dcterms:modified>
  <cp:revision>313</cp:revision>
  <dc:subject/>
  <dc:title>Adem- en  ontspanningstherapie  methode van Dixhoorn  (AOT)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Breedbeeld</vt:lpwstr>
  </property>
  <property fmtid="{D5CDD505-2E9C-101B-9397-08002B2CF9AE}" pid="3" name="Slides">
    <vt:i4>30</vt:i4>
  </property>
</Properties>
</file>